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ink/ink2.xml" ContentType="application/inkml+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5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notesSlides/notesSlide13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diagrams/drawing3.xml" ContentType="application/vnd.ms-office.drawingml.diagramDrawing+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diagrams/quickStyle3.xml" ContentType="application/vnd.openxmlformats-officedocument.drawingml.diagramStyle+xml"/>
  <Override PartName="/ppt/notesSlides/notesSlide160.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ink/ink1.xml" ContentType="application/inkml+xml"/>
  <Override PartName="/ppt/slides/slide157.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notesSlides/notesSlide89.xml" ContentType="application/vnd.openxmlformats-officedocument.presentationml.notesSlide+xml"/>
  <Override PartName="/ppt/diagrams/colors3.xml" ContentType="application/vnd.openxmlformats-officedocument.drawingml.diagramColors+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diagrams/layout2.xml" ContentType="application/vnd.openxmlformats-officedocument.drawingml.diagramLayout+xml"/>
  <Default Extension="gif" ContentType="image/gif"/>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diagrams/data3.xml" ContentType="application/vnd.openxmlformats-officedocument.drawingml.diagramData+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diagrams/drawing4.xml" ContentType="application/vnd.ms-office.drawingml.diagramDrawing+xml"/>
  <Override PartName="/ppt/notesSlides/notesSlide172.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notesSlides/notesSlide69.xml" ContentType="application/vnd.openxmlformats-officedocument.presentationml.notesSlide+xml"/>
  <Override PartName="/ppt/tags/tag6.xml" ContentType="application/vnd.openxmlformats-officedocument.presentationml.tags+xml"/>
  <Override PartName="/ppt/notesSlides/notesSlide114.xml" ContentType="application/vnd.openxmlformats-officedocument.presentationml.notesSlide+xml"/>
  <Override PartName="/ppt/diagrams/quickStyle4.xml" ContentType="application/vnd.openxmlformats-officedocument.drawingml.diagramStyl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diagrams/colors2.xml" ContentType="application/vnd.openxmlformats-officedocument.drawingml.diagramColors+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diagrams/layout4.xml" ContentType="application/vnd.openxmlformats-officedocument.drawingml.diagramLayout+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notesSlides/notesSlide14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88"/>
  </p:notesMasterIdLst>
  <p:handoutMasterIdLst>
    <p:handoutMasterId r:id="rId189"/>
  </p:handoutMasterIdLst>
  <p:sldIdLst>
    <p:sldId id="473" r:id="rId2"/>
    <p:sldId id="909" r:id="rId3"/>
    <p:sldId id="509" r:id="rId4"/>
    <p:sldId id="762" r:id="rId5"/>
    <p:sldId id="763" r:id="rId6"/>
    <p:sldId id="564" r:id="rId7"/>
    <p:sldId id="565" r:id="rId8"/>
    <p:sldId id="399" r:id="rId9"/>
    <p:sldId id="566" r:id="rId10"/>
    <p:sldId id="891" r:id="rId11"/>
    <p:sldId id="788" r:id="rId12"/>
    <p:sldId id="791" r:id="rId13"/>
    <p:sldId id="883" r:id="rId14"/>
    <p:sldId id="884" r:id="rId15"/>
    <p:sldId id="885" r:id="rId16"/>
    <p:sldId id="733" r:id="rId17"/>
    <p:sldId id="734" r:id="rId18"/>
    <p:sldId id="736" r:id="rId19"/>
    <p:sldId id="737" r:id="rId20"/>
    <p:sldId id="738" r:id="rId21"/>
    <p:sldId id="864" r:id="rId22"/>
    <p:sldId id="865" r:id="rId23"/>
    <p:sldId id="739" r:id="rId24"/>
    <p:sldId id="753" r:id="rId25"/>
    <p:sldId id="754" r:id="rId26"/>
    <p:sldId id="871" r:id="rId27"/>
    <p:sldId id="872" r:id="rId28"/>
    <p:sldId id="760" r:id="rId29"/>
    <p:sldId id="886" r:id="rId30"/>
    <p:sldId id="761" r:id="rId31"/>
    <p:sldId id="892" r:id="rId32"/>
    <p:sldId id="423" r:id="rId33"/>
    <p:sldId id="437" r:id="rId34"/>
    <p:sldId id="513" r:id="rId35"/>
    <p:sldId id="438" r:id="rId36"/>
    <p:sldId id="478" r:id="rId37"/>
    <p:sldId id="375" r:id="rId38"/>
    <p:sldId id="427" r:id="rId39"/>
    <p:sldId id="428" r:id="rId40"/>
    <p:sldId id="481" r:id="rId41"/>
    <p:sldId id="483" r:id="rId42"/>
    <p:sldId id="482" r:id="rId43"/>
    <p:sldId id="488" r:id="rId44"/>
    <p:sldId id="445" r:id="rId45"/>
    <p:sldId id="446" r:id="rId46"/>
    <p:sldId id="800" r:id="rId47"/>
    <p:sldId id="507" r:id="rId48"/>
    <p:sldId id="452" r:id="rId49"/>
    <p:sldId id="877" r:id="rId50"/>
    <p:sldId id="878" r:id="rId51"/>
    <p:sldId id="879" r:id="rId52"/>
    <p:sldId id="881" r:id="rId53"/>
    <p:sldId id="882" r:id="rId54"/>
    <p:sldId id="497" r:id="rId55"/>
    <p:sldId id="496" r:id="rId56"/>
    <p:sldId id="893" r:id="rId57"/>
    <p:sldId id="598" r:id="rId58"/>
    <p:sldId id="599" r:id="rId59"/>
    <p:sldId id="600" r:id="rId60"/>
    <p:sldId id="601" r:id="rId61"/>
    <p:sldId id="602" r:id="rId62"/>
    <p:sldId id="603" r:id="rId63"/>
    <p:sldId id="605" r:id="rId64"/>
    <p:sldId id="606" r:id="rId65"/>
    <p:sldId id="607" r:id="rId66"/>
    <p:sldId id="608" r:id="rId67"/>
    <p:sldId id="609" r:id="rId68"/>
    <p:sldId id="610" r:id="rId69"/>
    <p:sldId id="611" r:id="rId70"/>
    <p:sldId id="612" r:id="rId71"/>
    <p:sldId id="613" r:id="rId72"/>
    <p:sldId id="614" r:id="rId73"/>
    <p:sldId id="907" r:id="rId74"/>
    <p:sldId id="616" r:id="rId75"/>
    <p:sldId id="683" r:id="rId76"/>
    <p:sldId id="617" r:id="rId77"/>
    <p:sldId id="618" r:id="rId78"/>
    <p:sldId id="619" r:id="rId79"/>
    <p:sldId id="780" r:id="rId80"/>
    <p:sldId id="620" r:id="rId81"/>
    <p:sldId id="621" r:id="rId82"/>
    <p:sldId id="894" r:id="rId83"/>
    <p:sldId id="792" r:id="rId84"/>
    <p:sldId id="531" r:id="rId85"/>
    <p:sldId id="522" r:id="rId86"/>
    <p:sldId id="529" r:id="rId87"/>
    <p:sldId id="523" r:id="rId88"/>
    <p:sldId id="524" r:id="rId89"/>
    <p:sldId id="691" r:id="rId90"/>
    <p:sldId id="532" r:id="rId91"/>
    <p:sldId id="690" r:id="rId92"/>
    <p:sldId id="525" r:id="rId93"/>
    <p:sldId id="793" r:id="rId94"/>
    <p:sldId id="796" r:id="rId95"/>
    <p:sldId id="797" r:id="rId96"/>
    <p:sldId id="787" r:id="rId97"/>
    <p:sldId id="798" r:id="rId98"/>
    <p:sldId id="537" r:id="rId99"/>
    <p:sldId id="544" r:id="rId100"/>
    <p:sldId id="692" r:id="rId101"/>
    <p:sldId id="696" r:id="rId102"/>
    <p:sldId id="697" r:id="rId103"/>
    <p:sldId id="700" r:id="rId104"/>
    <p:sldId id="701" r:id="rId105"/>
    <p:sldId id="821" r:id="rId106"/>
    <p:sldId id="703" r:id="rId107"/>
    <p:sldId id="704" r:id="rId108"/>
    <p:sldId id="709" r:id="rId109"/>
    <p:sldId id="706" r:id="rId110"/>
    <p:sldId id="711" r:id="rId111"/>
    <p:sldId id="715" r:id="rId112"/>
    <p:sldId id="712" r:id="rId113"/>
    <p:sldId id="716" r:id="rId114"/>
    <p:sldId id="541" r:id="rId115"/>
    <p:sldId id="721" r:id="rId116"/>
    <p:sldId id="722" r:id="rId117"/>
    <p:sldId id="723" r:id="rId118"/>
    <p:sldId id="542" r:id="rId119"/>
    <p:sldId id="895" r:id="rId120"/>
    <p:sldId id="802" r:id="rId121"/>
    <p:sldId id="803" r:id="rId122"/>
    <p:sldId id="804" r:id="rId123"/>
    <p:sldId id="806" r:id="rId124"/>
    <p:sldId id="822" r:id="rId125"/>
    <p:sldId id="887" r:id="rId126"/>
    <p:sldId id="807" r:id="rId127"/>
    <p:sldId id="808" r:id="rId128"/>
    <p:sldId id="809" r:id="rId129"/>
    <p:sldId id="896" r:id="rId130"/>
    <p:sldId id="812" r:id="rId131"/>
    <p:sldId id="814" r:id="rId132"/>
    <p:sldId id="866" r:id="rId133"/>
    <p:sldId id="867" r:id="rId134"/>
    <p:sldId id="815" r:id="rId135"/>
    <p:sldId id="897" r:id="rId136"/>
    <p:sldId id="560" r:id="rId137"/>
    <p:sldId id="818" r:id="rId138"/>
    <p:sldId id="898" r:id="rId139"/>
    <p:sldId id="899" r:id="rId140"/>
    <p:sldId id="642" r:id="rId141"/>
    <p:sldId id="645" r:id="rId142"/>
    <p:sldId id="646" r:id="rId143"/>
    <p:sldId id="785" r:id="rId144"/>
    <p:sldId id="900" r:id="rId145"/>
    <p:sldId id="653" r:id="rId146"/>
    <p:sldId id="654" r:id="rId147"/>
    <p:sldId id="655" r:id="rId148"/>
    <p:sldId id="657" r:id="rId149"/>
    <p:sldId id="888" r:id="rId150"/>
    <p:sldId id="862" r:id="rId151"/>
    <p:sldId id="859" r:id="rId152"/>
    <p:sldId id="860" r:id="rId153"/>
    <p:sldId id="905" r:id="rId154"/>
    <p:sldId id="901" r:id="rId155"/>
    <p:sldId id="906" r:id="rId156"/>
    <p:sldId id="726" r:id="rId157"/>
    <p:sldId id="727" r:id="rId158"/>
    <p:sldId id="728" r:id="rId159"/>
    <p:sldId id="729" r:id="rId160"/>
    <p:sldId id="730" r:id="rId161"/>
    <p:sldId id="902" r:id="rId162"/>
    <p:sldId id="908" r:id="rId163"/>
    <p:sldId id="845" r:id="rId164"/>
    <p:sldId id="826" r:id="rId165"/>
    <p:sldId id="828" r:id="rId166"/>
    <p:sldId id="829" r:id="rId167"/>
    <p:sldId id="836" r:id="rId168"/>
    <p:sldId id="832" r:id="rId169"/>
    <p:sldId id="837" r:id="rId170"/>
    <p:sldId id="831" r:id="rId171"/>
    <p:sldId id="851" r:id="rId172"/>
    <p:sldId id="835" r:id="rId173"/>
    <p:sldId id="838" r:id="rId174"/>
    <p:sldId id="839" r:id="rId175"/>
    <p:sldId id="840" r:id="rId176"/>
    <p:sldId id="667" r:id="rId177"/>
    <p:sldId id="841" r:id="rId178"/>
    <p:sldId id="842" r:id="rId179"/>
    <p:sldId id="843" r:id="rId180"/>
    <p:sldId id="904" r:id="rId181"/>
    <p:sldId id="889" r:id="rId182"/>
    <p:sldId id="852" r:id="rId183"/>
    <p:sldId id="853" r:id="rId184"/>
    <p:sldId id="854" r:id="rId185"/>
    <p:sldId id="855" r:id="rId186"/>
    <p:sldId id="890" r:id="rId18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4" autoAdjust="0"/>
    <p:restoredTop sz="71921" autoAdjust="0"/>
  </p:normalViewPr>
  <p:slideViewPr>
    <p:cSldViewPr>
      <p:cViewPr>
        <p:scale>
          <a:sx n="75" d="100"/>
          <a:sy n="75" d="100"/>
        </p:scale>
        <p:origin x="-117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A72C43-CC91-4B72-B917-C26E2DEC7137}" type="doc">
      <dgm:prSet loTypeId="urn:microsoft.com/office/officeart/2005/8/layout/orgChart1" loCatId="hierarchy" qsTypeId="urn:microsoft.com/office/officeart/2005/8/quickstyle/simple1" qsCatId="simple" csTypeId="urn:microsoft.com/office/officeart/2005/8/colors/accent6_4" csCatId="accent6" phldr="1"/>
      <dgm:spPr/>
      <dgm:t>
        <a:bodyPr/>
        <a:lstStyle/>
        <a:p>
          <a:endParaRPr lang="en-GB"/>
        </a:p>
      </dgm:t>
    </dgm:pt>
    <dgm:pt modelId="{83280C3D-1CF3-47CD-BC8F-37EC93F2D260}">
      <dgm:prSet phldrT="[Text]" custT="1"/>
      <dgm:spPr>
        <a:solidFill>
          <a:schemeClr val="bg2"/>
        </a:solidFill>
        <a:ln>
          <a:solidFill>
            <a:schemeClr val="bg2">
              <a:lumMod val="50000"/>
            </a:schemeClr>
          </a:solidFill>
        </a:ln>
      </dgm:spPr>
      <dgm:t>
        <a:bodyPr/>
        <a:lstStyle/>
        <a:p>
          <a:r>
            <a:rPr lang="en-GB" sz="3200" b="1" dirty="0" smtClean="0">
              <a:solidFill>
                <a:schemeClr val="accent5">
                  <a:lumMod val="50000"/>
                </a:schemeClr>
              </a:solidFill>
            </a:rPr>
            <a:t>Data Variables</a:t>
          </a:r>
        </a:p>
      </dgm:t>
    </dgm:pt>
    <dgm:pt modelId="{F9ADFA53-4A19-4985-AD0D-27B9B8FD4D20}" type="parTrans" cxnId="{F53B19BF-142D-4502-89F9-D382890ABA0E}">
      <dgm:prSet/>
      <dgm:spPr/>
      <dgm:t>
        <a:bodyPr/>
        <a:lstStyle/>
        <a:p>
          <a:endParaRPr lang="en-GB" sz="1800">
            <a:solidFill>
              <a:schemeClr val="accent5">
                <a:lumMod val="50000"/>
              </a:schemeClr>
            </a:solidFill>
          </a:endParaRPr>
        </a:p>
      </dgm:t>
    </dgm:pt>
    <dgm:pt modelId="{9DF2FA5A-DE89-4D59-AEA0-0A5045027689}" type="sibTrans" cxnId="{F53B19BF-142D-4502-89F9-D382890ABA0E}">
      <dgm:prSet/>
      <dgm:spPr/>
      <dgm:t>
        <a:bodyPr/>
        <a:lstStyle/>
        <a:p>
          <a:endParaRPr lang="en-GB" sz="1800">
            <a:solidFill>
              <a:schemeClr val="accent5">
                <a:lumMod val="50000"/>
              </a:schemeClr>
            </a:solidFill>
          </a:endParaRPr>
        </a:p>
      </dgm:t>
    </dgm:pt>
    <dgm:pt modelId="{EF58501C-3C99-43BF-80AF-98CA2B512A63}">
      <dgm:prSet phldrT="[Text]" custT="1"/>
      <dgm:spPr>
        <a:solidFill>
          <a:srgbClr val="00B050"/>
        </a:solidFill>
        <a:ln>
          <a:solidFill>
            <a:srgbClr val="00602B"/>
          </a:solidFill>
        </a:ln>
      </dgm:spPr>
      <dgm:t>
        <a:bodyPr/>
        <a:lstStyle/>
        <a:p>
          <a:endParaRPr lang="en-GB" sz="2000" b="1" dirty="0" smtClean="0">
            <a:solidFill>
              <a:schemeClr val="accent5">
                <a:lumMod val="50000"/>
              </a:schemeClr>
            </a:solidFill>
          </a:endParaRPr>
        </a:p>
        <a:p>
          <a:r>
            <a:rPr lang="en-GB" sz="3600" b="1" dirty="0" smtClean="0">
              <a:solidFill>
                <a:schemeClr val="accent5">
                  <a:lumMod val="50000"/>
                </a:schemeClr>
              </a:solidFill>
            </a:rPr>
            <a:t>Scale</a:t>
          </a:r>
        </a:p>
        <a:p>
          <a:r>
            <a:rPr lang="en-GB" sz="2000" b="1" dirty="0" smtClean="0">
              <a:solidFill>
                <a:schemeClr val="accent5">
                  <a:lumMod val="50000"/>
                </a:schemeClr>
              </a:solidFill>
            </a:rPr>
            <a:t>Measurements/ Numerical/ count data</a:t>
          </a:r>
        </a:p>
        <a:p>
          <a:endParaRPr lang="en-GB" sz="2000" b="1" dirty="0" smtClean="0">
            <a:solidFill>
              <a:schemeClr val="accent5">
                <a:lumMod val="50000"/>
              </a:schemeClr>
            </a:solidFill>
          </a:endParaRPr>
        </a:p>
      </dgm:t>
    </dgm:pt>
    <dgm:pt modelId="{188C10EF-A95D-48E6-A067-B0B3D072B1D0}" type="parTrans" cxnId="{06848BAF-643D-4F46-B0CD-1D692E816D65}">
      <dgm:prSet/>
      <dgm:spPr/>
      <dgm:t>
        <a:bodyPr/>
        <a:lstStyle/>
        <a:p>
          <a:endParaRPr lang="en-GB" sz="1800">
            <a:solidFill>
              <a:schemeClr val="accent5">
                <a:lumMod val="50000"/>
              </a:schemeClr>
            </a:solidFill>
          </a:endParaRPr>
        </a:p>
      </dgm:t>
    </dgm:pt>
    <dgm:pt modelId="{CF698B20-B238-4E78-8E89-068D6A5C704C}" type="sibTrans" cxnId="{06848BAF-643D-4F46-B0CD-1D692E816D65}">
      <dgm:prSet/>
      <dgm:spPr/>
      <dgm:t>
        <a:bodyPr/>
        <a:lstStyle/>
        <a:p>
          <a:endParaRPr lang="en-GB" sz="1800">
            <a:solidFill>
              <a:schemeClr val="accent5">
                <a:lumMod val="50000"/>
              </a:schemeClr>
            </a:solidFill>
          </a:endParaRPr>
        </a:p>
      </dgm:t>
    </dgm:pt>
    <dgm:pt modelId="{78BF3024-E042-4081-AC59-72331EE540BC}">
      <dgm:prSet phldrT="[Text]" custT="1"/>
      <dgm:spPr>
        <a:solidFill>
          <a:schemeClr val="accent2">
            <a:lumMod val="40000"/>
            <a:lumOff val="60000"/>
          </a:schemeClr>
        </a:solidFill>
        <a:ln>
          <a:solidFill>
            <a:schemeClr val="accent2">
              <a:lumMod val="60000"/>
              <a:lumOff val="40000"/>
            </a:schemeClr>
          </a:solidFill>
        </a:ln>
      </dgm:spPr>
      <dgm:t>
        <a:bodyPr/>
        <a:lstStyle/>
        <a:p>
          <a:r>
            <a:rPr lang="en-GB" sz="3200" b="1" dirty="0" smtClean="0">
              <a:solidFill>
                <a:schemeClr val="accent5">
                  <a:lumMod val="50000"/>
                </a:schemeClr>
              </a:solidFill>
            </a:rPr>
            <a:t>Categorical:</a:t>
          </a:r>
        </a:p>
        <a:p>
          <a:r>
            <a:rPr lang="en-GB" sz="2000" dirty="0" smtClean="0">
              <a:solidFill>
                <a:schemeClr val="accent5">
                  <a:lumMod val="50000"/>
                </a:schemeClr>
              </a:solidFill>
              <a:latin typeface="+mn-lt"/>
              <a:ea typeface="+mn-ea"/>
              <a:cs typeface="+mn-cs"/>
            </a:rPr>
            <a:t>appear as categories</a:t>
          </a:r>
        </a:p>
        <a:p>
          <a:r>
            <a:rPr lang="en-GB" sz="2000" dirty="0" smtClean="0">
              <a:solidFill>
                <a:schemeClr val="accent5">
                  <a:lumMod val="50000"/>
                </a:schemeClr>
              </a:solidFill>
              <a:latin typeface="+mn-lt"/>
              <a:ea typeface="+mn-ea"/>
              <a:cs typeface="+mn-cs"/>
            </a:rPr>
            <a:t>Tick boxes on questionnaires</a:t>
          </a:r>
          <a:endParaRPr lang="en-GB" sz="2000" b="1" dirty="0" smtClean="0">
            <a:solidFill>
              <a:schemeClr val="accent5">
                <a:lumMod val="50000"/>
              </a:schemeClr>
            </a:solidFill>
            <a:latin typeface="+mn-lt"/>
            <a:ea typeface="+mn-ea"/>
            <a:cs typeface="+mn-cs"/>
          </a:endParaRPr>
        </a:p>
        <a:p>
          <a:endParaRPr lang="en-GB" sz="2000" b="1" dirty="0">
            <a:solidFill>
              <a:schemeClr val="accent5">
                <a:lumMod val="50000"/>
              </a:schemeClr>
            </a:solidFill>
          </a:endParaRPr>
        </a:p>
      </dgm:t>
    </dgm:pt>
    <dgm:pt modelId="{560E0E50-8C2F-471B-850F-5874A2E8A128}" type="parTrans" cxnId="{CB61ED6C-EB88-40A4-8F6D-59DE8E3EBE8F}">
      <dgm:prSet/>
      <dgm:spPr/>
      <dgm:t>
        <a:bodyPr/>
        <a:lstStyle/>
        <a:p>
          <a:endParaRPr lang="en-GB" sz="1800">
            <a:solidFill>
              <a:schemeClr val="accent5">
                <a:lumMod val="50000"/>
              </a:schemeClr>
            </a:solidFill>
          </a:endParaRPr>
        </a:p>
      </dgm:t>
    </dgm:pt>
    <dgm:pt modelId="{14FE5DE9-5F9C-4B97-829C-B29310FF3FE0}" type="sibTrans" cxnId="{CB61ED6C-EB88-40A4-8F6D-59DE8E3EBE8F}">
      <dgm:prSet/>
      <dgm:spPr/>
      <dgm:t>
        <a:bodyPr/>
        <a:lstStyle/>
        <a:p>
          <a:endParaRPr lang="en-GB" sz="1800">
            <a:solidFill>
              <a:schemeClr val="accent5">
                <a:lumMod val="50000"/>
              </a:schemeClr>
            </a:solidFill>
          </a:endParaRPr>
        </a:p>
      </dgm:t>
    </dgm:pt>
    <dgm:pt modelId="{B7614A2C-8691-44E0-A7B6-0203FCC4E0BF}" type="pres">
      <dgm:prSet presAssocID="{B5A72C43-CC91-4B72-B917-C26E2DEC7137}" presName="hierChild1" presStyleCnt="0">
        <dgm:presLayoutVars>
          <dgm:orgChart val="1"/>
          <dgm:chPref val="1"/>
          <dgm:dir/>
          <dgm:animOne val="branch"/>
          <dgm:animLvl val="lvl"/>
          <dgm:resizeHandles/>
        </dgm:presLayoutVars>
      </dgm:prSet>
      <dgm:spPr/>
      <dgm:t>
        <a:bodyPr/>
        <a:lstStyle/>
        <a:p>
          <a:endParaRPr lang="en-GB"/>
        </a:p>
      </dgm:t>
    </dgm:pt>
    <dgm:pt modelId="{8EC72459-B08E-490E-8BA1-856A62AD9360}" type="pres">
      <dgm:prSet presAssocID="{83280C3D-1CF3-47CD-BC8F-37EC93F2D260}" presName="hierRoot1" presStyleCnt="0">
        <dgm:presLayoutVars>
          <dgm:hierBranch val="init"/>
        </dgm:presLayoutVars>
      </dgm:prSet>
      <dgm:spPr/>
    </dgm:pt>
    <dgm:pt modelId="{BBB5FB9F-67F4-4EFC-BDBF-419148B81D86}" type="pres">
      <dgm:prSet presAssocID="{83280C3D-1CF3-47CD-BC8F-37EC93F2D260}" presName="rootComposite1" presStyleCnt="0"/>
      <dgm:spPr/>
    </dgm:pt>
    <dgm:pt modelId="{EC9AF973-7B6D-42D6-9404-086DE0B266EC}" type="pres">
      <dgm:prSet presAssocID="{83280C3D-1CF3-47CD-BC8F-37EC93F2D260}" presName="rootText1" presStyleLbl="node0" presStyleIdx="0" presStyleCnt="1" custScaleX="161872" custLinFactNeighborX="-2170" custLinFactNeighborY="-48307">
        <dgm:presLayoutVars>
          <dgm:chPref val="3"/>
        </dgm:presLayoutVars>
      </dgm:prSet>
      <dgm:spPr/>
      <dgm:t>
        <a:bodyPr/>
        <a:lstStyle/>
        <a:p>
          <a:endParaRPr lang="en-GB"/>
        </a:p>
      </dgm:t>
    </dgm:pt>
    <dgm:pt modelId="{8B908B6B-EE4D-4C3E-B0A6-6CD1535BA0E2}" type="pres">
      <dgm:prSet presAssocID="{83280C3D-1CF3-47CD-BC8F-37EC93F2D260}" presName="rootConnector1" presStyleLbl="node1" presStyleIdx="0" presStyleCnt="0"/>
      <dgm:spPr/>
      <dgm:t>
        <a:bodyPr/>
        <a:lstStyle/>
        <a:p>
          <a:endParaRPr lang="en-GB"/>
        </a:p>
      </dgm:t>
    </dgm:pt>
    <dgm:pt modelId="{A6805005-6260-43FA-9362-343C11383FBD}" type="pres">
      <dgm:prSet presAssocID="{83280C3D-1CF3-47CD-BC8F-37EC93F2D260}" presName="hierChild2" presStyleCnt="0"/>
      <dgm:spPr/>
    </dgm:pt>
    <dgm:pt modelId="{A17CD97F-8451-4F90-9BCC-93346D7536F7}" type="pres">
      <dgm:prSet presAssocID="{188C10EF-A95D-48E6-A067-B0B3D072B1D0}" presName="Name37" presStyleLbl="parChTrans1D2" presStyleIdx="0" presStyleCnt="2"/>
      <dgm:spPr/>
      <dgm:t>
        <a:bodyPr/>
        <a:lstStyle/>
        <a:p>
          <a:endParaRPr lang="en-GB"/>
        </a:p>
      </dgm:t>
    </dgm:pt>
    <dgm:pt modelId="{B15A1DB8-19E4-4496-AE32-B1379917127E}" type="pres">
      <dgm:prSet presAssocID="{EF58501C-3C99-43BF-80AF-98CA2B512A63}" presName="hierRoot2" presStyleCnt="0">
        <dgm:presLayoutVars>
          <dgm:hierBranch/>
        </dgm:presLayoutVars>
      </dgm:prSet>
      <dgm:spPr/>
    </dgm:pt>
    <dgm:pt modelId="{235CA028-C708-438D-B63B-DC38AED87BF9}" type="pres">
      <dgm:prSet presAssocID="{EF58501C-3C99-43BF-80AF-98CA2B512A63}" presName="rootComposite" presStyleCnt="0"/>
      <dgm:spPr/>
    </dgm:pt>
    <dgm:pt modelId="{F83EFF51-DEC9-4E80-BEF3-F1326F0AB87F}" type="pres">
      <dgm:prSet presAssocID="{EF58501C-3C99-43BF-80AF-98CA2B512A63}" presName="rootText" presStyleLbl="node2" presStyleIdx="0" presStyleCnt="2" custScaleX="132010" custScaleY="149589" custLinFactNeighborX="1795" custLinFactNeighborY="-8623">
        <dgm:presLayoutVars>
          <dgm:chPref val="3"/>
        </dgm:presLayoutVars>
      </dgm:prSet>
      <dgm:spPr/>
      <dgm:t>
        <a:bodyPr/>
        <a:lstStyle/>
        <a:p>
          <a:endParaRPr lang="en-GB"/>
        </a:p>
      </dgm:t>
    </dgm:pt>
    <dgm:pt modelId="{B2B2B801-A01C-4530-9DDD-806E473501D1}" type="pres">
      <dgm:prSet presAssocID="{EF58501C-3C99-43BF-80AF-98CA2B512A63}" presName="rootConnector" presStyleLbl="node2" presStyleIdx="0" presStyleCnt="2"/>
      <dgm:spPr/>
      <dgm:t>
        <a:bodyPr/>
        <a:lstStyle/>
        <a:p>
          <a:endParaRPr lang="en-GB"/>
        </a:p>
      </dgm:t>
    </dgm:pt>
    <dgm:pt modelId="{83500F31-DE01-42E6-88A6-52955508AFD1}" type="pres">
      <dgm:prSet presAssocID="{EF58501C-3C99-43BF-80AF-98CA2B512A63}" presName="hierChild4" presStyleCnt="0"/>
      <dgm:spPr/>
    </dgm:pt>
    <dgm:pt modelId="{2A0A9EBD-81E6-4B6A-9705-3081AE485691}" type="pres">
      <dgm:prSet presAssocID="{EF58501C-3C99-43BF-80AF-98CA2B512A63}" presName="hierChild5" presStyleCnt="0"/>
      <dgm:spPr/>
    </dgm:pt>
    <dgm:pt modelId="{16C2886D-E67B-438F-B72D-D78B0A87CD28}" type="pres">
      <dgm:prSet presAssocID="{560E0E50-8C2F-471B-850F-5874A2E8A128}" presName="Name37" presStyleLbl="parChTrans1D2" presStyleIdx="1" presStyleCnt="2"/>
      <dgm:spPr/>
      <dgm:t>
        <a:bodyPr/>
        <a:lstStyle/>
        <a:p>
          <a:endParaRPr lang="en-GB"/>
        </a:p>
      </dgm:t>
    </dgm:pt>
    <dgm:pt modelId="{7A4490DD-5259-4354-ACC7-E29F45AAF879}" type="pres">
      <dgm:prSet presAssocID="{78BF3024-E042-4081-AC59-72331EE540BC}" presName="hierRoot2" presStyleCnt="0">
        <dgm:presLayoutVars>
          <dgm:hierBranch/>
        </dgm:presLayoutVars>
      </dgm:prSet>
      <dgm:spPr/>
    </dgm:pt>
    <dgm:pt modelId="{A457F7EB-E508-49CE-A7DE-B38811DFC228}" type="pres">
      <dgm:prSet presAssocID="{78BF3024-E042-4081-AC59-72331EE540BC}" presName="rootComposite" presStyleCnt="0"/>
      <dgm:spPr/>
    </dgm:pt>
    <dgm:pt modelId="{578ECE26-1A55-4025-B8DF-AA0DB87AE8E6}" type="pres">
      <dgm:prSet presAssocID="{78BF3024-E042-4081-AC59-72331EE540BC}" presName="rootText" presStyleLbl="node2" presStyleIdx="1" presStyleCnt="2" custScaleX="146078" custScaleY="146308" custLinFactNeighborX="162" custLinFactNeighborY="-9415">
        <dgm:presLayoutVars>
          <dgm:chPref val="3"/>
        </dgm:presLayoutVars>
      </dgm:prSet>
      <dgm:spPr/>
      <dgm:t>
        <a:bodyPr/>
        <a:lstStyle/>
        <a:p>
          <a:endParaRPr lang="en-GB"/>
        </a:p>
      </dgm:t>
    </dgm:pt>
    <dgm:pt modelId="{A23E283E-1924-480F-AA12-5417CE1EEAA6}" type="pres">
      <dgm:prSet presAssocID="{78BF3024-E042-4081-AC59-72331EE540BC}" presName="rootConnector" presStyleLbl="node2" presStyleIdx="1" presStyleCnt="2"/>
      <dgm:spPr/>
      <dgm:t>
        <a:bodyPr/>
        <a:lstStyle/>
        <a:p>
          <a:endParaRPr lang="en-GB"/>
        </a:p>
      </dgm:t>
    </dgm:pt>
    <dgm:pt modelId="{2F3A70D3-31E8-4E9E-B6ED-E0ED65184571}" type="pres">
      <dgm:prSet presAssocID="{78BF3024-E042-4081-AC59-72331EE540BC}" presName="hierChild4" presStyleCnt="0"/>
      <dgm:spPr/>
    </dgm:pt>
    <dgm:pt modelId="{81A8A3AE-A628-409A-A3B5-AA5B92FCD221}" type="pres">
      <dgm:prSet presAssocID="{78BF3024-E042-4081-AC59-72331EE540BC}" presName="hierChild5" presStyleCnt="0"/>
      <dgm:spPr/>
    </dgm:pt>
    <dgm:pt modelId="{0B30CE88-3B0F-4B1E-88B0-BB7CD305619C}" type="pres">
      <dgm:prSet presAssocID="{83280C3D-1CF3-47CD-BC8F-37EC93F2D260}" presName="hierChild3" presStyleCnt="0"/>
      <dgm:spPr/>
    </dgm:pt>
  </dgm:ptLst>
  <dgm:cxnLst>
    <dgm:cxn modelId="{A4216DAA-D7BB-4F1A-BE63-F60002D051A1}" type="presOf" srcId="{83280C3D-1CF3-47CD-BC8F-37EC93F2D260}" destId="{8B908B6B-EE4D-4C3E-B0A6-6CD1535BA0E2}" srcOrd="1" destOrd="0" presId="urn:microsoft.com/office/officeart/2005/8/layout/orgChart1"/>
    <dgm:cxn modelId="{2661ABA8-CF44-4F89-9981-688C91FB9C42}" type="presOf" srcId="{EF58501C-3C99-43BF-80AF-98CA2B512A63}" destId="{F83EFF51-DEC9-4E80-BEF3-F1326F0AB87F}" srcOrd="0" destOrd="0" presId="urn:microsoft.com/office/officeart/2005/8/layout/orgChart1"/>
    <dgm:cxn modelId="{CB61ED6C-EB88-40A4-8F6D-59DE8E3EBE8F}" srcId="{83280C3D-1CF3-47CD-BC8F-37EC93F2D260}" destId="{78BF3024-E042-4081-AC59-72331EE540BC}" srcOrd="1" destOrd="0" parTransId="{560E0E50-8C2F-471B-850F-5874A2E8A128}" sibTransId="{14FE5DE9-5F9C-4B97-829C-B29310FF3FE0}"/>
    <dgm:cxn modelId="{F53B19BF-142D-4502-89F9-D382890ABA0E}" srcId="{B5A72C43-CC91-4B72-B917-C26E2DEC7137}" destId="{83280C3D-1CF3-47CD-BC8F-37EC93F2D260}" srcOrd="0" destOrd="0" parTransId="{F9ADFA53-4A19-4985-AD0D-27B9B8FD4D20}" sibTransId="{9DF2FA5A-DE89-4D59-AEA0-0A5045027689}"/>
    <dgm:cxn modelId="{9291430E-755C-4E42-ABD9-4F8D4F864A26}" type="presOf" srcId="{83280C3D-1CF3-47CD-BC8F-37EC93F2D260}" destId="{EC9AF973-7B6D-42D6-9404-086DE0B266EC}" srcOrd="0" destOrd="0" presId="urn:microsoft.com/office/officeart/2005/8/layout/orgChart1"/>
    <dgm:cxn modelId="{06848BAF-643D-4F46-B0CD-1D692E816D65}" srcId="{83280C3D-1CF3-47CD-BC8F-37EC93F2D260}" destId="{EF58501C-3C99-43BF-80AF-98CA2B512A63}" srcOrd="0" destOrd="0" parTransId="{188C10EF-A95D-48E6-A067-B0B3D072B1D0}" sibTransId="{CF698B20-B238-4E78-8E89-068D6A5C704C}"/>
    <dgm:cxn modelId="{E2880BF2-AD09-40EC-90C3-1094C17A2C8A}" type="presOf" srcId="{78BF3024-E042-4081-AC59-72331EE540BC}" destId="{A23E283E-1924-480F-AA12-5417CE1EEAA6}" srcOrd="1" destOrd="0" presId="urn:microsoft.com/office/officeart/2005/8/layout/orgChart1"/>
    <dgm:cxn modelId="{EE32BF80-8D6F-4A6F-A361-243792D0A4A6}" type="presOf" srcId="{560E0E50-8C2F-471B-850F-5874A2E8A128}" destId="{16C2886D-E67B-438F-B72D-D78B0A87CD28}" srcOrd="0" destOrd="0" presId="urn:microsoft.com/office/officeart/2005/8/layout/orgChart1"/>
    <dgm:cxn modelId="{EC1F50DD-9A2F-4996-A707-32EC2FBAC2F8}" type="presOf" srcId="{78BF3024-E042-4081-AC59-72331EE540BC}" destId="{578ECE26-1A55-4025-B8DF-AA0DB87AE8E6}" srcOrd="0" destOrd="0" presId="urn:microsoft.com/office/officeart/2005/8/layout/orgChart1"/>
    <dgm:cxn modelId="{A8041066-951B-4281-97F7-9116EEE74275}" type="presOf" srcId="{EF58501C-3C99-43BF-80AF-98CA2B512A63}" destId="{B2B2B801-A01C-4530-9DDD-806E473501D1}" srcOrd="1" destOrd="0" presId="urn:microsoft.com/office/officeart/2005/8/layout/orgChart1"/>
    <dgm:cxn modelId="{B179A499-7BCC-4A70-8FF4-E1576697BA90}" type="presOf" srcId="{188C10EF-A95D-48E6-A067-B0B3D072B1D0}" destId="{A17CD97F-8451-4F90-9BCC-93346D7536F7}" srcOrd="0" destOrd="0" presId="urn:microsoft.com/office/officeart/2005/8/layout/orgChart1"/>
    <dgm:cxn modelId="{42B209F1-0BCC-4C08-8A48-D667BE64B66C}" type="presOf" srcId="{B5A72C43-CC91-4B72-B917-C26E2DEC7137}" destId="{B7614A2C-8691-44E0-A7B6-0203FCC4E0BF}" srcOrd="0" destOrd="0" presId="urn:microsoft.com/office/officeart/2005/8/layout/orgChart1"/>
    <dgm:cxn modelId="{CE506432-0A0A-4C87-BBBB-F4317C2E53D7}" type="presParOf" srcId="{B7614A2C-8691-44E0-A7B6-0203FCC4E0BF}" destId="{8EC72459-B08E-490E-8BA1-856A62AD9360}" srcOrd="0" destOrd="0" presId="urn:microsoft.com/office/officeart/2005/8/layout/orgChart1"/>
    <dgm:cxn modelId="{56809444-72D6-4A67-A7B7-17DB3D350033}" type="presParOf" srcId="{8EC72459-B08E-490E-8BA1-856A62AD9360}" destId="{BBB5FB9F-67F4-4EFC-BDBF-419148B81D86}" srcOrd="0" destOrd="0" presId="urn:microsoft.com/office/officeart/2005/8/layout/orgChart1"/>
    <dgm:cxn modelId="{126AE69A-BAFF-4EDB-96FE-52B228FBEB7E}" type="presParOf" srcId="{BBB5FB9F-67F4-4EFC-BDBF-419148B81D86}" destId="{EC9AF973-7B6D-42D6-9404-086DE0B266EC}" srcOrd="0" destOrd="0" presId="urn:microsoft.com/office/officeart/2005/8/layout/orgChart1"/>
    <dgm:cxn modelId="{5B975639-F848-45A1-B304-28699459EAE4}" type="presParOf" srcId="{BBB5FB9F-67F4-4EFC-BDBF-419148B81D86}" destId="{8B908B6B-EE4D-4C3E-B0A6-6CD1535BA0E2}" srcOrd="1" destOrd="0" presId="urn:microsoft.com/office/officeart/2005/8/layout/orgChart1"/>
    <dgm:cxn modelId="{B234B71D-24C8-469B-A9BF-B562F9A722A5}" type="presParOf" srcId="{8EC72459-B08E-490E-8BA1-856A62AD9360}" destId="{A6805005-6260-43FA-9362-343C11383FBD}" srcOrd="1" destOrd="0" presId="urn:microsoft.com/office/officeart/2005/8/layout/orgChart1"/>
    <dgm:cxn modelId="{92CE4E7F-B21F-48CC-8A84-304D2766BB53}" type="presParOf" srcId="{A6805005-6260-43FA-9362-343C11383FBD}" destId="{A17CD97F-8451-4F90-9BCC-93346D7536F7}" srcOrd="0" destOrd="0" presId="urn:microsoft.com/office/officeart/2005/8/layout/orgChart1"/>
    <dgm:cxn modelId="{524F9037-470D-42E6-8D4B-1F660C8C5B74}" type="presParOf" srcId="{A6805005-6260-43FA-9362-343C11383FBD}" destId="{B15A1DB8-19E4-4496-AE32-B1379917127E}" srcOrd="1" destOrd="0" presId="urn:microsoft.com/office/officeart/2005/8/layout/orgChart1"/>
    <dgm:cxn modelId="{A3E22807-F427-4146-9DCD-3CBAC94FDAC2}" type="presParOf" srcId="{B15A1DB8-19E4-4496-AE32-B1379917127E}" destId="{235CA028-C708-438D-B63B-DC38AED87BF9}" srcOrd="0" destOrd="0" presId="urn:microsoft.com/office/officeart/2005/8/layout/orgChart1"/>
    <dgm:cxn modelId="{8F82BF59-A228-4EAF-B887-82B2D3E8E36B}" type="presParOf" srcId="{235CA028-C708-438D-B63B-DC38AED87BF9}" destId="{F83EFF51-DEC9-4E80-BEF3-F1326F0AB87F}" srcOrd="0" destOrd="0" presId="urn:microsoft.com/office/officeart/2005/8/layout/orgChart1"/>
    <dgm:cxn modelId="{F314575B-D37A-442F-AC8F-AC3B4F61728F}" type="presParOf" srcId="{235CA028-C708-438D-B63B-DC38AED87BF9}" destId="{B2B2B801-A01C-4530-9DDD-806E473501D1}" srcOrd="1" destOrd="0" presId="urn:microsoft.com/office/officeart/2005/8/layout/orgChart1"/>
    <dgm:cxn modelId="{10FC9308-1068-4F1D-A690-872EFF4272A1}" type="presParOf" srcId="{B15A1DB8-19E4-4496-AE32-B1379917127E}" destId="{83500F31-DE01-42E6-88A6-52955508AFD1}" srcOrd="1" destOrd="0" presId="urn:microsoft.com/office/officeart/2005/8/layout/orgChart1"/>
    <dgm:cxn modelId="{57F0CC19-94FC-44EF-8C2C-853042E744CE}" type="presParOf" srcId="{B15A1DB8-19E4-4496-AE32-B1379917127E}" destId="{2A0A9EBD-81E6-4B6A-9705-3081AE485691}" srcOrd="2" destOrd="0" presId="urn:microsoft.com/office/officeart/2005/8/layout/orgChart1"/>
    <dgm:cxn modelId="{2D41A0DA-3845-4472-9943-35E1865407B4}" type="presParOf" srcId="{A6805005-6260-43FA-9362-343C11383FBD}" destId="{16C2886D-E67B-438F-B72D-D78B0A87CD28}" srcOrd="2" destOrd="0" presId="urn:microsoft.com/office/officeart/2005/8/layout/orgChart1"/>
    <dgm:cxn modelId="{A664B2BD-9074-4A04-B7B3-132BA262A7B0}" type="presParOf" srcId="{A6805005-6260-43FA-9362-343C11383FBD}" destId="{7A4490DD-5259-4354-ACC7-E29F45AAF879}" srcOrd="3" destOrd="0" presId="urn:microsoft.com/office/officeart/2005/8/layout/orgChart1"/>
    <dgm:cxn modelId="{94FA689A-2DE7-4345-B504-5D30C928B77C}" type="presParOf" srcId="{7A4490DD-5259-4354-ACC7-E29F45AAF879}" destId="{A457F7EB-E508-49CE-A7DE-B38811DFC228}" srcOrd="0" destOrd="0" presId="urn:microsoft.com/office/officeart/2005/8/layout/orgChart1"/>
    <dgm:cxn modelId="{FF03AC3C-7BA9-4C3C-A6BE-4EE68371EB2A}" type="presParOf" srcId="{A457F7EB-E508-49CE-A7DE-B38811DFC228}" destId="{578ECE26-1A55-4025-B8DF-AA0DB87AE8E6}" srcOrd="0" destOrd="0" presId="urn:microsoft.com/office/officeart/2005/8/layout/orgChart1"/>
    <dgm:cxn modelId="{E1CE7E0A-C159-46D0-B979-AF17C2BF7C9C}" type="presParOf" srcId="{A457F7EB-E508-49CE-A7DE-B38811DFC228}" destId="{A23E283E-1924-480F-AA12-5417CE1EEAA6}" srcOrd="1" destOrd="0" presId="urn:microsoft.com/office/officeart/2005/8/layout/orgChart1"/>
    <dgm:cxn modelId="{1B85E396-6995-4884-BE70-BE43C1A2D201}" type="presParOf" srcId="{7A4490DD-5259-4354-ACC7-E29F45AAF879}" destId="{2F3A70D3-31E8-4E9E-B6ED-E0ED65184571}" srcOrd="1" destOrd="0" presId="urn:microsoft.com/office/officeart/2005/8/layout/orgChart1"/>
    <dgm:cxn modelId="{83EEFEBB-A1CC-41EC-A30E-4A5F5E1508F3}" type="presParOf" srcId="{7A4490DD-5259-4354-ACC7-E29F45AAF879}" destId="{81A8A3AE-A628-409A-A3B5-AA5B92FCD221}" srcOrd="2" destOrd="0" presId="urn:microsoft.com/office/officeart/2005/8/layout/orgChart1"/>
    <dgm:cxn modelId="{82649491-A1AC-4A9A-A1D5-F9AC61FC2EF9}" type="presParOf" srcId="{8EC72459-B08E-490E-8BA1-856A62AD9360}" destId="{0B30CE88-3B0F-4B1E-88B0-BB7CD305619C}"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A72C43-CC91-4B72-B917-C26E2DEC7137}" type="doc">
      <dgm:prSet loTypeId="urn:microsoft.com/office/officeart/2005/8/layout/orgChart1" loCatId="hierarchy" qsTypeId="urn:microsoft.com/office/officeart/2005/8/quickstyle/simple1" qsCatId="simple" csTypeId="urn:microsoft.com/office/officeart/2005/8/colors/accent6_4" csCatId="accent6" phldr="1"/>
      <dgm:spPr/>
      <dgm:t>
        <a:bodyPr/>
        <a:lstStyle/>
        <a:p>
          <a:endParaRPr lang="en-GB"/>
        </a:p>
      </dgm:t>
    </dgm:pt>
    <dgm:pt modelId="{83280C3D-1CF3-47CD-BC8F-37EC93F2D260}">
      <dgm:prSet phldrT="[Text]" custT="1"/>
      <dgm:spPr>
        <a:solidFill>
          <a:schemeClr val="bg2"/>
        </a:solidFill>
        <a:ln>
          <a:solidFill>
            <a:schemeClr val="bg2">
              <a:lumMod val="50000"/>
            </a:schemeClr>
          </a:solidFill>
        </a:ln>
      </dgm:spPr>
      <dgm:t>
        <a:bodyPr/>
        <a:lstStyle/>
        <a:p>
          <a:r>
            <a:rPr lang="en-GB" sz="1800" b="1" dirty="0" smtClean="0">
              <a:solidFill>
                <a:schemeClr val="accent5">
                  <a:lumMod val="50000"/>
                </a:schemeClr>
              </a:solidFill>
            </a:rPr>
            <a:t>Variables</a:t>
          </a:r>
        </a:p>
      </dgm:t>
    </dgm:pt>
    <dgm:pt modelId="{F9ADFA53-4A19-4985-AD0D-27B9B8FD4D20}" type="parTrans" cxnId="{F53B19BF-142D-4502-89F9-D382890ABA0E}">
      <dgm:prSet/>
      <dgm:spPr/>
      <dgm:t>
        <a:bodyPr/>
        <a:lstStyle/>
        <a:p>
          <a:endParaRPr lang="en-GB" sz="1800">
            <a:solidFill>
              <a:schemeClr val="accent5">
                <a:lumMod val="50000"/>
              </a:schemeClr>
            </a:solidFill>
          </a:endParaRPr>
        </a:p>
      </dgm:t>
    </dgm:pt>
    <dgm:pt modelId="{9DF2FA5A-DE89-4D59-AEA0-0A5045027689}" type="sibTrans" cxnId="{F53B19BF-142D-4502-89F9-D382890ABA0E}">
      <dgm:prSet/>
      <dgm:spPr/>
      <dgm:t>
        <a:bodyPr/>
        <a:lstStyle/>
        <a:p>
          <a:endParaRPr lang="en-GB" sz="1800">
            <a:solidFill>
              <a:schemeClr val="accent5">
                <a:lumMod val="50000"/>
              </a:schemeClr>
            </a:solidFill>
          </a:endParaRPr>
        </a:p>
      </dgm:t>
    </dgm:pt>
    <dgm:pt modelId="{EF58501C-3C99-43BF-80AF-98CA2B512A63}">
      <dgm:prSet phldrT="[Text]" custT="1"/>
      <dgm:spPr>
        <a:solidFill>
          <a:srgbClr val="00B050"/>
        </a:solidFill>
        <a:ln>
          <a:solidFill>
            <a:srgbClr val="00602B"/>
          </a:solidFill>
        </a:ln>
      </dgm:spPr>
      <dgm:t>
        <a:bodyPr/>
        <a:lstStyle/>
        <a:p>
          <a:r>
            <a:rPr lang="en-GB" sz="2000" b="1" dirty="0" smtClean="0">
              <a:solidFill>
                <a:schemeClr val="accent5">
                  <a:lumMod val="50000"/>
                </a:schemeClr>
              </a:solidFill>
            </a:rPr>
            <a:t>Scale</a:t>
          </a:r>
        </a:p>
      </dgm:t>
    </dgm:pt>
    <dgm:pt modelId="{188C10EF-A95D-48E6-A067-B0B3D072B1D0}" type="parTrans" cxnId="{06848BAF-643D-4F46-B0CD-1D692E816D65}">
      <dgm:prSet/>
      <dgm:spPr/>
      <dgm:t>
        <a:bodyPr/>
        <a:lstStyle/>
        <a:p>
          <a:endParaRPr lang="en-GB" sz="1800">
            <a:solidFill>
              <a:schemeClr val="accent5">
                <a:lumMod val="50000"/>
              </a:schemeClr>
            </a:solidFill>
          </a:endParaRPr>
        </a:p>
      </dgm:t>
    </dgm:pt>
    <dgm:pt modelId="{CF698B20-B238-4E78-8E89-068D6A5C704C}" type="sibTrans" cxnId="{06848BAF-643D-4F46-B0CD-1D692E816D65}">
      <dgm:prSet/>
      <dgm:spPr/>
      <dgm:t>
        <a:bodyPr/>
        <a:lstStyle/>
        <a:p>
          <a:endParaRPr lang="en-GB" sz="1800">
            <a:solidFill>
              <a:schemeClr val="accent5">
                <a:lumMod val="50000"/>
              </a:schemeClr>
            </a:solidFill>
          </a:endParaRPr>
        </a:p>
      </dgm:t>
    </dgm:pt>
    <dgm:pt modelId="{78BF3024-E042-4081-AC59-72331EE540BC}">
      <dgm:prSet phldrT="[Text]" custT="1"/>
      <dgm:spPr>
        <a:solidFill>
          <a:schemeClr val="accent2">
            <a:lumMod val="40000"/>
            <a:lumOff val="60000"/>
          </a:schemeClr>
        </a:solidFill>
        <a:ln>
          <a:solidFill>
            <a:schemeClr val="accent2">
              <a:lumMod val="60000"/>
              <a:lumOff val="40000"/>
            </a:schemeClr>
          </a:solidFill>
        </a:ln>
      </dgm:spPr>
      <dgm:t>
        <a:bodyPr/>
        <a:lstStyle/>
        <a:p>
          <a:r>
            <a:rPr lang="en-GB" sz="2000" b="1" dirty="0" smtClean="0">
              <a:solidFill>
                <a:schemeClr val="accent5">
                  <a:lumMod val="50000"/>
                </a:schemeClr>
              </a:solidFill>
            </a:rPr>
            <a:t>Categorical</a:t>
          </a:r>
        </a:p>
      </dgm:t>
    </dgm:pt>
    <dgm:pt modelId="{560E0E50-8C2F-471B-850F-5874A2E8A128}" type="parTrans" cxnId="{CB61ED6C-EB88-40A4-8F6D-59DE8E3EBE8F}">
      <dgm:prSet/>
      <dgm:spPr/>
      <dgm:t>
        <a:bodyPr/>
        <a:lstStyle/>
        <a:p>
          <a:endParaRPr lang="en-GB" sz="1800">
            <a:solidFill>
              <a:schemeClr val="accent5">
                <a:lumMod val="50000"/>
              </a:schemeClr>
            </a:solidFill>
          </a:endParaRPr>
        </a:p>
      </dgm:t>
    </dgm:pt>
    <dgm:pt modelId="{14FE5DE9-5F9C-4B97-829C-B29310FF3FE0}" type="sibTrans" cxnId="{CB61ED6C-EB88-40A4-8F6D-59DE8E3EBE8F}">
      <dgm:prSet/>
      <dgm:spPr/>
      <dgm:t>
        <a:bodyPr/>
        <a:lstStyle/>
        <a:p>
          <a:endParaRPr lang="en-GB" sz="1800">
            <a:solidFill>
              <a:schemeClr val="accent5">
                <a:lumMod val="50000"/>
              </a:schemeClr>
            </a:solidFill>
          </a:endParaRPr>
        </a:p>
      </dgm:t>
    </dgm:pt>
    <dgm:pt modelId="{40C0C150-8D74-4CDA-888C-9945884CBAB3}">
      <dgm:prSet custT="1"/>
      <dgm:spPr>
        <a:solidFill>
          <a:srgbClr val="74F08F"/>
        </a:solidFill>
        <a:ln>
          <a:solidFill>
            <a:srgbClr val="00B050"/>
          </a:solidFill>
        </a:ln>
      </dgm:spPr>
      <dgm:t>
        <a:bodyPr/>
        <a:lstStyle/>
        <a:p>
          <a:pPr>
            <a:spcBef>
              <a:spcPts val="600"/>
            </a:spcBef>
            <a:spcAft>
              <a:spcPts val="600"/>
            </a:spcAft>
          </a:pPr>
          <a:r>
            <a:rPr lang="en-GB" sz="1800" b="1" dirty="0" smtClean="0">
              <a:solidFill>
                <a:schemeClr val="accent5">
                  <a:lumMod val="50000"/>
                </a:schemeClr>
              </a:solidFill>
            </a:rPr>
            <a:t>Continuous</a:t>
          </a:r>
        </a:p>
        <a:p>
          <a:pPr>
            <a:spcBef>
              <a:spcPts val="600"/>
            </a:spcBef>
            <a:spcAft>
              <a:spcPts val="600"/>
            </a:spcAft>
          </a:pPr>
          <a:r>
            <a:rPr lang="en-GB" sz="1800" dirty="0" smtClean="0">
              <a:solidFill>
                <a:schemeClr val="accent5">
                  <a:lumMod val="50000"/>
                </a:schemeClr>
              </a:solidFill>
              <a:latin typeface="+mn-lt"/>
              <a:ea typeface="+mn-ea"/>
              <a:cs typeface="+mn-cs"/>
            </a:rPr>
            <a:t>Measurements</a:t>
          </a:r>
        </a:p>
        <a:p>
          <a:pPr>
            <a:spcBef>
              <a:spcPts val="600"/>
            </a:spcBef>
            <a:spcAft>
              <a:spcPts val="600"/>
            </a:spcAft>
          </a:pPr>
          <a:r>
            <a:rPr lang="en-GB" sz="1800" dirty="0" smtClean="0">
              <a:solidFill>
                <a:schemeClr val="accent5">
                  <a:lumMod val="50000"/>
                </a:schemeClr>
              </a:solidFill>
              <a:latin typeface="+mn-lt"/>
              <a:ea typeface="+mn-ea"/>
              <a:cs typeface="+mn-cs"/>
            </a:rPr>
            <a:t>takes any value </a:t>
          </a:r>
          <a:endParaRPr lang="en-GB" sz="1800" b="1" dirty="0">
            <a:solidFill>
              <a:schemeClr val="accent5">
                <a:lumMod val="50000"/>
              </a:schemeClr>
            </a:solidFill>
          </a:endParaRPr>
        </a:p>
      </dgm:t>
    </dgm:pt>
    <dgm:pt modelId="{B02E6188-9427-48FF-A656-0A69DAE442D0}" type="parTrans" cxnId="{70DDCDB6-D4A3-4D58-B98B-EDF22E5818AA}">
      <dgm:prSet/>
      <dgm:spPr/>
      <dgm:t>
        <a:bodyPr/>
        <a:lstStyle/>
        <a:p>
          <a:endParaRPr lang="en-GB" sz="1800">
            <a:solidFill>
              <a:schemeClr val="accent5">
                <a:lumMod val="50000"/>
              </a:schemeClr>
            </a:solidFill>
          </a:endParaRPr>
        </a:p>
      </dgm:t>
    </dgm:pt>
    <dgm:pt modelId="{283E16A7-F278-4192-AA36-30AAFFBB8D7E}" type="sibTrans" cxnId="{70DDCDB6-D4A3-4D58-B98B-EDF22E5818AA}">
      <dgm:prSet/>
      <dgm:spPr/>
      <dgm:t>
        <a:bodyPr/>
        <a:lstStyle/>
        <a:p>
          <a:endParaRPr lang="en-GB" sz="1800">
            <a:solidFill>
              <a:schemeClr val="accent5">
                <a:lumMod val="50000"/>
              </a:schemeClr>
            </a:solidFill>
          </a:endParaRPr>
        </a:p>
      </dgm:t>
    </dgm:pt>
    <dgm:pt modelId="{973D4A2D-1237-402F-AB67-4FCE5E1649F3}">
      <dgm:prSet custT="1"/>
      <dgm:spPr>
        <a:solidFill>
          <a:srgbClr val="99FF99"/>
        </a:solidFill>
        <a:ln>
          <a:solidFill>
            <a:srgbClr val="00B050"/>
          </a:solidFill>
        </a:ln>
      </dgm:spPr>
      <dgm:t>
        <a:bodyPr/>
        <a:lstStyle/>
        <a:p>
          <a:r>
            <a:rPr lang="en-GB" sz="1800" b="1" dirty="0" smtClean="0">
              <a:solidFill>
                <a:schemeClr val="accent5">
                  <a:lumMod val="50000"/>
                </a:schemeClr>
              </a:solidFill>
            </a:rPr>
            <a:t>Discrete:</a:t>
          </a:r>
        </a:p>
        <a:p>
          <a:r>
            <a:rPr lang="en-GB" sz="1800" dirty="0" smtClean="0">
              <a:solidFill>
                <a:schemeClr val="accent5">
                  <a:lumMod val="50000"/>
                </a:schemeClr>
              </a:solidFill>
              <a:latin typeface="+mn-lt"/>
              <a:ea typeface="+mn-ea"/>
              <a:cs typeface="+mn-cs"/>
            </a:rPr>
            <a:t>Counts/ integers</a:t>
          </a:r>
          <a:endParaRPr lang="en-GB" sz="1800" b="1" dirty="0">
            <a:solidFill>
              <a:schemeClr val="accent5">
                <a:lumMod val="50000"/>
              </a:schemeClr>
            </a:solidFill>
          </a:endParaRPr>
        </a:p>
      </dgm:t>
    </dgm:pt>
    <dgm:pt modelId="{014C7509-1CAA-44FF-85F3-E543D16DFBB2}" type="parTrans" cxnId="{A6E2F4C7-F65C-43A4-8062-40E8E0692F2A}">
      <dgm:prSet/>
      <dgm:spPr/>
      <dgm:t>
        <a:bodyPr/>
        <a:lstStyle/>
        <a:p>
          <a:endParaRPr lang="en-GB" sz="1800">
            <a:solidFill>
              <a:schemeClr val="accent5">
                <a:lumMod val="50000"/>
              </a:schemeClr>
            </a:solidFill>
          </a:endParaRPr>
        </a:p>
      </dgm:t>
    </dgm:pt>
    <dgm:pt modelId="{E79948B3-65DA-4A14-B0C9-9B663DFEE190}" type="sibTrans" cxnId="{A6E2F4C7-F65C-43A4-8062-40E8E0692F2A}">
      <dgm:prSet/>
      <dgm:spPr/>
      <dgm:t>
        <a:bodyPr/>
        <a:lstStyle/>
        <a:p>
          <a:endParaRPr lang="en-GB" sz="1800">
            <a:solidFill>
              <a:schemeClr val="accent5">
                <a:lumMod val="50000"/>
              </a:schemeClr>
            </a:solidFill>
          </a:endParaRPr>
        </a:p>
      </dgm:t>
    </dgm:pt>
    <dgm:pt modelId="{58C2F5D4-72B6-44FA-88A3-C40DF993B5B6}">
      <dgm:prSet custT="1"/>
      <dgm:spPr>
        <a:solidFill>
          <a:schemeClr val="accent2">
            <a:lumMod val="20000"/>
            <a:lumOff val="80000"/>
          </a:schemeClr>
        </a:solidFill>
        <a:ln>
          <a:solidFill>
            <a:schemeClr val="accent2">
              <a:lumMod val="40000"/>
              <a:lumOff val="60000"/>
            </a:schemeClr>
          </a:solidFill>
        </a:ln>
      </dgm:spPr>
      <dgm:t>
        <a:bodyPr/>
        <a:lstStyle/>
        <a:p>
          <a:r>
            <a:rPr lang="en-GB" sz="1800" b="1" dirty="0" smtClean="0">
              <a:solidFill>
                <a:schemeClr val="accent5">
                  <a:lumMod val="50000"/>
                </a:schemeClr>
              </a:solidFill>
            </a:rPr>
            <a:t>Ordinal:</a:t>
          </a:r>
        </a:p>
        <a:p>
          <a:r>
            <a:rPr lang="en-GB" sz="1800" b="0" dirty="0" smtClean="0">
              <a:solidFill>
                <a:schemeClr val="accent5">
                  <a:lumMod val="50000"/>
                </a:schemeClr>
              </a:solidFill>
              <a:latin typeface="+mn-lt"/>
              <a:ea typeface="+mn-ea"/>
              <a:cs typeface="+mn-cs"/>
            </a:rPr>
            <a:t>obvious order</a:t>
          </a:r>
          <a:endParaRPr lang="en-GB" sz="1800" b="1" dirty="0">
            <a:solidFill>
              <a:schemeClr val="accent5">
                <a:lumMod val="50000"/>
              </a:schemeClr>
            </a:solidFill>
          </a:endParaRPr>
        </a:p>
      </dgm:t>
    </dgm:pt>
    <dgm:pt modelId="{FF4644E1-5619-494F-8944-73BB73782F8D}" type="parTrans" cxnId="{9DB1B428-65B6-453B-B4A9-C1C492629032}">
      <dgm:prSet/>
      <dgm:spPr/>
      <dgm:t>
        <a:bodyPr/>
        <a:lstStyle/>
        <a:p>
          <a:endParaRPr lang="en-GB" sz="1800">
            <a:solidFill>
              <a:schemeClr val="accent5">
                <a:lumMod val="50000"/>
              </a:schemeClr>
            </a:solidFill>
          </a:endParaRPr>
        </a:p>
      </dgm:t>
    </dgm:pt>
    <dgm:pt modelId="{83CE8F69-BDB6-43F4-A64D-3F8A85D8C7F9}" type="sibTrans" cxnId="{9DB1B428-65B6-453B-B4A9-C1C492629032}">
      <dgm:prSet/>
      <dgm:spPr/>
      <dgm:t>
        <a:bodyPr/>
        <a:lstStyle/>
        <a:p>
          <a:endParaRPr lang="en-GB" sz="1800">
            <a:solidFill>
              <a:schemeClr val="accent5">
                <a:lumMod val="50000"/>
              </a:schemeClr>
            </a:solidFill>
          </a:endParaRPr>
        </a:p>
      </dgm:t>
    </dgm:pt>
    <dgm:pt modelId="{172D1300-D830-4C18-8AD0-502916B6EA75}">
      <dgm:prSet custT="1"/>
      <dgm:spPr>
        <a:solidFill>
          <a:schemeClr val="accent2">
            <a:lumMod val="20000"/>
            <a:lumOff val="80000"/>
          </a:schemeClr>
        </a:solidFill>
        <a:ln>
          <a:solidFill>
            <a:schemeClr val="accent2">
              <a:lumMod val="40000"/>
              <a:lumOff val="60000"/>
            </a:schemeClr>
          </a:solidFill>
        </a:ln>
      </dgm:spPr>
      <dgm:t>
        <a:bodyPr/>
        <a:lstStyle/>
        <a:p>
          <a:r>
            <a:rPr lang="en-GB" sz="1800" b="1" dirty="0" smtClean="0">
              <a:solidFill>
                <a:schemeClr val="accent5">
                  <a:lumMod val="50000"/>
                </a:schemeClr>
              </a:solidFill>
            </a:rPr>
            <a:t>Nominal:</a:t>
          </a:r>
        </a:p>
        <a:p>
          <a:r>
            <a:rPr lang="en-GB" sz="1800" b="0" dirty="0" smtClean="0">
              <a:solidFill>
                <a:schemeClr val="accent5">
                  <a:lumMod val="50000"/>
                </a:schemeClr>
              </a:solidFill>
              <a:latin typeface="+mn-lt"/>
              <a:ea typeface="+mn-ea"/>
              <a:cs typeface="+mn-cs"/>
            </a:rPr>
            <a:t>no meaningful order</a:t>
          </a:r>
          <a:endParaRPr lang="en-GB" sz="1800" b="1" dirty="0">
            <a:solidFill>
              <a:schemeClr val="accent5">
                <a:lumMod val="50000"/>
              </a:schemeClr>
            </a:solidFill>
          </a:endParaRPr>
        </a:p>
      </dgm:t>
    </dgm:pt>
    <dgm:pt modelId="{CA1C63EE-E1A2-45D1-AFD7-56BA86D6175D}" type="parTrans" cxnId="{02D45D45-B871-4954-BBAE-D530890DEBB8}">
      <dgm:prSet/>
      <dgm:spPr/>
      <dgm:t>
        <a:bodyPr/>
        <a:lstStyle/>
        <a:p>
          <a:endParaRPr lang="en-GB" sz="1800">
            <a:solidFill>
              <a:schemeClr val="accent5">
                <a:lumMod val="50000"/>
              </a:schemeClr>
            </a:solidFill>
          </a:endParaRPr>
        </a:p>
      </dgm:t>
    </dgm:pt>
    <dgm:pt modelId="{78262F5F-3237-48CE-9DD2-DFA659EA0E7C}" type="sibTrans" cxnId="{02D45D45-B871-4954-BBAE-D530890DEBB8}">
      <dgm:prSet/>
      <dgm:spPr/>
      <dgm:t>
        <a:bodyPr/>
        <a:lstStyle/>
        <a:p>
          <a:endParaRPr lang="en-GB" sz="1800">
            <a:solidFill>
              <a:schemeClr val="accent5">
                <a:lumMod val="50000"/>
              </a:schemeClr>
            </a:solidFill>
          </a:endParaRPr>
        </a:p>
      </dgm:t>
    </dgm:pt>
    <dgm:pt modelId="{B7614A2C-8691-44E0-A7B6-0203FCC4E0BF}" type="pres">
      <dgm:prSet presAssocID="{B5A72C43-CC91-4B72-B917-C26E2DEC7137}" presName="hierChild1" presStyleCnt="0">
        <dgm:presLayoutVars>
          <dgm:orgChart val="1"/>
          <dgm:chPref val="1"/>
          <dgm:dir/>
          <dgm:animOne val="branch"/>
          <dgm:animLvl val="lvl"/>
          <dgm:resizeHandles/>
        </dgm:presLayoutVars>
      </dgm:prSet>
      <dgm:spPr/>
      <dgm:t>
        <a:bodyPr/>
        <a:lstStyle/>
        <a:p>
          <a:endParaRPr lang="en-GB"/>
        </a:p>
      </dgm:t>
    </dgm:pt>
    <dgm:pt modelId="{8EC72459-B08E-490E-8BA1-856A62AD9360}" type="pres">
      <dgm:prSet presAssocID="{83280C3D-1CF3-47CD-BC8F-37EC93F2D260}" presName="hierRoot1" presStyleCnt="0">
        <dgm:presLayoutVars>
          <dgm:hierBranch val="init"/>
        </dgm:presLayoutVars>
      </dgm:prSet>
      <dgm:spPr/>
    </dgm:pt>
    <dgm:pt modelId="{BBB5FB9F-67F4-4EFC-BDBF-419148B81D86}" type="pres">
      <dgm:prSet presAssocID="{83280C3D-1CF3-47CD-BC8F-37EC93F2D260}" presName="rootComposite1" presStyleCnt="0"/>
      <dgm:spPr/>
    </dgm:pt>
    <dgm:pt modelId="{EC9AF973-7B6D-42D6-9404-086DE0B266EC}" type="pres">
      <dgm:prSet presAssocID="{83280C3D-1CF3-47CD-BC8F-37EC93F2D260}" presName="rootText1" presStyleLbl="node0" presStyleIdx="0" presStyleCnt="1" custScaleX="161872" custLinFactNeighborX="-2170" custLinFactNeighborY="-48307">
        <dgm:presLayoutVars>
          <dgm:chPref val="3"/>
        </dgm:presLayoutVars>
      </dgm:prSet>
      <dgm:spPr/>
      <dgm:t>
        <a:bodyPr/>
        <a:lstStyle/>
        <a:p>
          <a:endParaRPr lang="en-GB"/>
        </a:p>
      </dgm:t>
    </dgm:pt>
    <dgm:pt modelId="{8B908B6B-EE4D-4C3E-B0A6-6CD1535BA0E2}" type="pres">
      <dgm:prSet presAssocID="{83280C3D-1CF3-47CD-BC8F-37EC93F2D260}" presName="rootConnector1" presStyleLbl="node1" presStyleIdx="0" presStyleCnt="0"/>
      <dgm:spPr/>
      <dgm:t>
        <a:bodyPr/>
        <a:lstStyle/>
        <a:p>
          <a:endParaRPr lang="en-GB"/>
        </a:p>
      </dgm:t>
    </dgm:pt>
    <dgm:pt modelId="{A6805005-6260-43FA-9362-343C11383FBD}" type="pres">
      <dgm:prSet presAssocID="{83280C3D-1CF3-47CD-BC8F-37EC93F2D260}" presName="hierChild2" presStyleCnt="0"/>
      <dgm:spPr/>
    </dgm:pt>
    <dgm:pt modelId="{A17CD97F-8451-4F90-9BCC-93346D7536F7}" type="pres">
      <dgm:prSet presAssocID="{188C10EF-A95D-48E6-A067-B0B3D072B1D0}" presName="Name37" presStyleLbl="parChTrans1D2" presStyleIdx="0" presStyleCnt="2"/>
      <dgm:spPr/>
      <dgm:t>
        <a:bodyPr/>
        <a:lstStyle/>
        <a:p>
          <a:endParaRPr lang="en-GB"/>
        </a:p>
      </dgm:t>
    </dgm:pt>
    <dgm:pt modelId="{B15A1DB8-19E4-4496-AE32-B1379917127E}" type="pres">
      <dgm:prSet presAssocID="{EF58501C-3C99-43BF-80AF-98CA2B512A63}" presName="hierRoot2" presStyleCnt="0">
        <dgm:presLayoutVars>
          <dgm:hierBranch/>
        </dgm:presLayoutVars>
      </dgm:prSet>
      <dgm:spPr/>
    </dgm:pt>
    <dgm:pt modelId="{235CA028-C708-438D-B63B-DC38AED87BF9}" type="pres">
      <dgm:prSet presAssocID="{EF58501C-3C99-43BF-80AF-98CA2B512A63}" presName="rootComposite" presStyleCnt="0"/>
      <dgm:spPr/>
    </dgm:pt>
    <dgm:pt modelId="{F83EFF51-DEC9-4E80-BEF3-F1326F0AB87F}" type="pres">
      <dgm:prSet presAssocID="{EF58501C-3C99-43BF-80AF-98CA2B512A63}" presName="rootText" presStyleLbl="node2" presStyleIdx="0" presStyleCnt="2" custScaleX="132010" custScaleY="86446" custLinFactNeighborX="-14535" custLinFactNeighborY="-41053">
        <dgm:presLayoutVars>
          <dgm:chPref val="3"/>
        </dgm:presLayoutVars>
      </dgm:prSet>
      <dgm:spPr/>
      <dgm:t>
        <a:bodyPr/>
        <a:lstStyle/>
        <a:p>
          <a:endParaRPr lang="en-GB"/>
        </a:p>
      </dgm:t>
    </dgm:pt>
    <dgm:pt modelId="{B2B2B801-A01C-4530-9DDD-806E473501D1}" type="pres">
      <dgm:prSet presAssocID="{EF58501C-3C99-43BF-80AF-98CA2B512A63}" presName="rootConnector" presStyleLbl="node2" presStyleIdx="0" presStyleCnt="2"/>
      <dgm:spPr/>
      <dgm:t>
        <a:bodyPr/>
        <a:lstStyle/>
        <a:p>
          <a:endParaRPr lang="en-GB"/>
        </a:p>
      </dgm:t>
    </dgm:pt>
    <dgm:pt modelId="{83500F31-DE01-42E6-88A6-52955508AFD1}" type="pres">
      <dgm:prSet presAssocID="{EF58501C-3C99-43BF-80AF-98CA2B512A63}" presName="hierChild4" presStyleCnt="0"/>
      <dgm:spPr/>
    </dgm:pt>
    <dgm:pt modelId="{0E3794A0-CBEA-4EED-94D3-DC42E4ED06EF}" type="pres">
      <dgm:prSet presAssocID="{B02E6188-9427-48FF-A656-0A69DAE442D0}" presName="Name35" presStyleLbl="parChTrans1D3" presStyleIdx="0" presStyleCnt="4"/>
      <dgm:spPr/>
      <dgm:t>
        <a:bodyPr/>
        <a:lstStyle/>
        <a:p>
          <a:endParaRPr lang="en-GB"/>
        </a:p>
      </dgm:t>
    </dgm:pt>
    <dgm:pt modelId="{DBFBAEBD-79BD-480D-9682-B0A29C24E2DE}" type="pres">
      <dgm:prSet presAssocID="{40C0C150-8D74-4CDA-888C-9945884CBAB3}" presName="hierRoot2" presStyleCnt="0">
        <dgm:presLayoutVars>
          <dgm:hierBranch val="init"/>
        </dgm:presLayoutVars>
      </dgm:prSet>
      <dgm:spPr/>
    </dgm:pt>
    <dgm:pt modelId="{2BC144DC-1980-4BF3-AD73-55AEEFF761A1}" type="pres">
      <dgm:prSet presAssocID="{40C0C150-8D74-4CDA-888C-9945884CBAB3}" presName="rootComposite" presStyleCnt="0"/>
      <dgm:spPr/>
    </dgm:pt>
    <dgm:pt modelId="{B552C769-DF5B-477C-A631-B425FFCD6A0E}" type="pres">
      <dgm:prSet presAssocID="{40C0C150-8D74-4CDA-888C-9945884CBAB3}" presName="rootText" presStyleLbl="node3" presStyleIdx="0" presStyleCnt="4" custScaleX="112432" custScaleY="152335" custLinFactNeighborX="4151" custLinFactNeighborY="-38701">
        <dgm:presLayoutVars>
          <dgm:chPref val="3"/>
        </dgm:presLayoutVars>
      </dgm:prSet>
      <dgm:spPr/>
      <dgm:t>
        <a:bodyPr/>
        <a:lstStyle/>
        <a:p>
          <a:endParaRPr lang="en-GB"/>
        </a:p>
      </dgm:t>
    </dgm:pt>
    <dgm:pt modelId="{CBD34939-4F02-469B-A12B-FFF9A7443868}" type="pres">
      <dgm:prSet presAssocID="{40C0C150-8D74-4CDA-888C-9945884CBAB3}" presName="rootConnector" presStyleLbl="node3" presStyleIdx="0" presStyleCnt="4"/>
      <dgm:spPr/>
      <dgm:t>
        <a:bodyPr/>
        <a:lstStyle/>
        <a:p>
          <a:endParaRPr lang="en-GB"/>
        </a:p>
      </dgm:t>
    </dgm:pt>
    <dgm:pt modelId="{1C1B6590-EBD9-4961-9A3A-B1C0379670EA}" type="pres">
      <dgm:prSet presAssocID="{40C0C150-8D74-4CDA-888C-9945884CBAB3}" presName="hierChild4" presStyleCnt="0"/>
      <dgm:spPr/>
    </dgm:pt>
    <dgm:pt modelId="{1651B8B9-57FE-4B7E-BB81-4E275250FF83}" type="pres">
      <dgm:prSet presAssocID="{40C0C150-8D74-4CDA-888C-9945884CBAB3}" presName="hierChild5" presStyleCnt="0"/>
      <dgm:spPr/>
    </dgm:pt>
    <dgm:pt modelId="{E46B3259-C5F6-4E57-8282-E0B5EE9EAD22}" type="pres">
      <dgm:prSet presAssocID="{014C7509-1CAA-44FF-85F3-E543D16DFBB2}" presName="Name35" presStyleLbl="parChTrans1D3" presStyleIdx="1" presStyleCnt="4"/>
      <dgm:spPr/>
      <dgm:t>
        <a:bodyPr/>
        <a:lstStyle/>
        <a:p>
          <a:endParaRPr lang="en-GB"/>
        </a:p>
      </dgm:t>
    </dgm:pt>
    <dgm:pt modelId="{0CC2EA35-5438-421F-8C71-A73970B4D741}" type="pres">
      <dgm:prSet presAssocID="{973D4A2D-1237-402F-AB67-4FCE5E1649F3}" presName="hierRoot2" presStyleCnt="0">
        <dgm:presLayoutVars>
          <dgm:hierBranch val="init"/>
        </dgm:presLayoutVars>
      </dgm:prSet>
      <dgm:spPr/>
    </dgm:pt>
    <dgm:pt modelId="{5003F011-3A10-4F50-86BE-6B9D9A17590E}" type="pres">
      <dgm:prSet presAssocID="{973D4A2D-1237-402F-AB67-4FCE5E1649F3}" presName="rootComposite" presStyleCnt="0"/>
      <dgm:spPr/>
    </dgm:pt>
    <dgm:pt modelId="{66E7073E-51DC-49E4-ACBA-705E4D232A7E}" type="pres">
      <dgm:prSet presAssocID="{973D4A2D-1237-402F-AB67-4FCE5E1649F3}" presName="rootText" presStyleLbl="node3" presStyleIdx="1" presStyleCnt="4" custScaleX="130075" custScaleY="147383" custLinFactNeighborX="1085" custLinFactNeighborY="-37311">
        <dgm:presLayoutVars>
          <dgm:chPref val="3"/>
        </dgm:presLayoutVars>
      </dgm:prSet>
      <dgm:spPr/>
      <dgm:t>
        <a:bodyPr/>
        <a:lstStyle/>
        <a:p>
          <a:endParaRPr lang="en-GB"/>
        </a:p>
      </dgm:t>
    </dgm:pt>
    <dgm:pt modelId="{1EAFB714-DCBF-41D2-BDFD-31CB46C49156}" type="pres">
      <dgm:prSet presAssocID="{973D4A2D-1237-402F-AB67-4FCE5E1649F3}" presName="rootConnector" presStyleLbl="node3" presStyleIdx="1" presStyleCnt="4"/>
      <dgm:spPr/>
      <dgm:t>
        <a:bodyPr/>
        <a:lstStyle/>
        <a:p>
          <a:endParaRPr lang="en-GB"/>
        </a:p>
      </dgm:t>
    </dgm:pt>
    <dgm:pt modelId="{3CA2A835-4315-4ABD-845B-BC9D7D7304E6}" type="pres">
      <dgm:prSet presAssocID="{973D4A2D-1237-402F-AB67-4FCE5E1649F3}" presName="hierChild4" presStyleCnt="0"/>
      <dgm:spPr/>
    </dgm:pt>
    <dgm:pt modelId="{E7393FD2-DE47-4845-B62D-2D71DD2DAAF1}" type="pres">
      <dgm:prSet presAssocID="{973D4A2D-1237-402F-AB67-4FCE5E1649F3}" presName="hierChild5" presStyleCnt="0"/>
      <dgm:spPr/>
    </dgm:pt>
    <dgm:pt modelId="{2A0A9EBD-81E6-4B6A-9705-3081AE485691}" type="pres">
      <dgm:prSet presAssocID="{EF58501C-3C99-43BF-80AF-98CA2B512A63}" presName="hierChild5" presStyleCnt="0"/>
      <dgm:spPr/>
    </dgm:pt>
    <dgm:pt modelId="{16C2886D-E67B-438F-B72D-D78B0A87CD28}" type="pres">
      <dgm:prSet presAssocID="{560E0E50-8C2F-471B-850F-5874A2E8A128}" presName="Name37" presStyleLbl="parChTrans1D2" presStyleIdx="1" presStyleCnt="2"/>
      <dgm:spPr/>
      <dgm:t>
        <a:bodyPr/>
        <a:lstStyle/>
        <a:p>
          <a:endParaRPr lang="en-GB"/>
        </a:p>
      </dgm:t>
    </dgm:pt>
    <dgm:pt modelId="{7A4490DD-5259-4354-ACC7-E29F45AAF879}" type="pres">
      <dgm:prSet presAssocID="{78BF3024-E042-4081-AC59-72331EE540BC}" presName="hierRoot2" presStyleCnt="0">
        <dgm:presLayoutVars>
          <dgm:hierBranch/>
        </dgm:presLayoutVars>
      </dgm:prSet>
      <dgm:spPr/>
    </dgm:pt>
    <dgm:pt modelId="{A457F7EB-E508-49CE-A7DE-B38811DFC228}" type="pres">
      <dgm:prSet presAssocID="{78BF3024-E042-4081-AC59-72331EE540BC}" presName="rootComposite" presStyleCnt="0"/>
      <dgm:spPr/>
    </dgm:pt>
    <dgm:pt modelId="{578ECE26-1A55-4025-B8DF-AA0DB87AE8E6}" type="pres">
      <dgm:prSet presAssocID="{78BF3024-E042-4081-AC59-72331EE540BC}" presName="rootText" presStyleLbl="node2" presStyleIdx="1" presStyleCnt="2" custScaleX="155051" custScaleY="104144" custLinFactNeighborX="17101" custLinFactNeighborY="-42703">
        <dgm:presLayoutVars>
          <dgm:chPref val="3"/>
        </dgm:presLayoutVars>
      </dgm:prSet>
      <dgm:spPr/>
      <dgm:t>
        <a:bodyPr/>
        <a:lstStyle/>
        <a:p>
          <a:endParaRPr lang="en-GB"/>
        </a:p>
      </dgm:t>
    </dgm:pt>
    <dgm:pt modelId="{A23E283E-1924-480F-AA12-5417CE1EEAA6}" type="pres">
      <dgm:prSet presAssocID="{78BF3024-E042-4081-AC59-72331EE540BC}" presName="rootConnector" presStyleLbl="node2" presStyleIdx="1" presStyleCnt="2"/>
      <dgm:spPr/>
      <dgm:t>
        <a:bodyPr/>
        <a:lstStyle/>
        <a:p>
          <a:endParaRPr lang="en-GB"/>
        </a:p>
      </dgm:t>
    </dgm:pt>
    <dgm:pt modelId="{2F3A70D3-31E8-4E9E-B6ED-E0ED65184571}" type="pres">
      <dgm:prSet presAssocID="{78BF3024-E042-4081-AC59-72331EE540BC}" presName="hierChild4" presStyleCnt="0"/>
      <dgm:spPr/>
    </dgm:pt>
    <dgm:pt modelId="{7257F328-C2E1-40BF-B4B9-E230B2090A32}" type="pres">
      <dgm:prSet presAssocID="{FF4644E1-5619-494F-8944-73BB73782F8D}" presName="Name35" presStyleLbl="parChTrans1D3" presStyleIdx="2" presStyleCnt="4"/>
      <dgm:spPr/>
      <dgm:t>
        <a:bodyPr/>
        <a:lstStyle/>
        <a:p>
          <a:endParaRPr lang="en-GB"/>
        </a:p>
      </dgm:t>
    </dgm:pt>
    <dgm:pt modelId="{561A9A35-222D-4B40-9F29-BB6281BE8DA9}" type="pres">
      <dgm:prSet presAssocID="{58C2F5D4-72B6-44FA-88A3-C40DF993B5B6}" presName="hierRoot2" presStyleCnt="0">
        <dgm:presLayoutVars>
          <dgm:hierBranch val="init"/>
        </dgm:presLayoutVars>
      </dgm:prSet>
      <dgm:spPr/>
    </dgm:pt>
    <dgm:pt modelId="{E77302AF-D2E1-4B42-9277-DE03EACD1F5E}" type="pres">
      <dgm:prSet presAssocID="{58C2F5D4-72B6-44FA-88A3-C40DF993B5B6}" presName="rootComposite" presStyleCnt="0"/>
      <dgm:spPr/>
    </dgm:pt>
    <dgm:pt modelId="{DF84D218-6990-4277-8DB1-92A9C1958688}" type="pres">
      <dgm:prSet presAssocID="{58C2F5D4-72B6-44FA-88A3-C40DF993B5B6}" presName="rootText" presStyleLbl="node3" presStyleIdx="2" presStyleCnt="4" custScaleX="103297" custScaleY="142931" custLinFactNeighborX="-1840" custLinFactNeighborY="-47038">
        <dgm:presLayoutVars>
          <dgm:chPref val="3"/>
        </dgm:presLayoutVars>
      </dgm:prSet>
      <dgm:spPr/>
      <dgm:t>
        <a:bodyPr/>
        <a:lstStyle/>
        <a:p>
          <a:endParaRPr lang="en-GB"/>
        </a:p>
      </dgm:t>
    </dgm:pt>
    <dgm:pt modelId="{46EE89A1-7D21-45CE-8DC2-54AF28C5FC80}" type="pres">
      <dgm:prSet presAssocID="{58C2F5D4-72B6-44FA-88A3-C40DF993B5B6}" presName="rootConnector" presStyleLbl="node3" presStyleIdx="2" presStyleCnt="4"/>
      <dgm:spPr/>
      <dgm:t>
        <a:bodyPr/>
        <a:lstStyle/>
        <a:p>
          <a:endParaRPr lang="en-GB"/>
        </a:p>
      </dgm:t>
    </dgm:pt>
    <dgm:pt modelId="{886EF69B-41A2-4EE0-B34E-24F5DBEC340A}" type="pres">
      <dgm:prSet presAssocID="{58C2F5D4-72B6-44FA-88A3-C40DF993B5B6}" presName="hierChild4" presStyleCnt="0"/>
      <dgm:spPr/>
    </dgm:pt>
    <dgm:pt modelId="{D54820EB-9FA5-4B8C-B8AB-38A76CBAC744}" type="pres">
      <dgm:prSet presAssocID="{58C2F5D4-72B6-44FA-88A3-C40DF993B5B6}" presName="hierChild5" presStyleCnt="0"/>
      <dgm:spPr/>
    </dgm:pt>
    <dgm:pt modelId="{0DA0569D-C164-490B-A1C0-2024EDA53669}" type="pres">
      <dgm:prSet presAssocID="{CA1C63EE-E1A2-45D1-AFD7-56BA86D6175D}" presName="Name35" presStyleLbl="parChTrans1D3" presStyleIdx="3" presStyleCnt="4"/>
      <dgm:spPr/>
      <dgm:t>
        <a:bodyPr/>
        <a:lstStyle/>
        <a:p>
          <a:endParaRPr lang="en-GB"/>
        </a:p>
      </dgm:t>
    </dgm:pt>
    <dgm:pt modelId="{EDF9989A-28E0-4D4B-8F3C-F1958418278B}" type="pres">
      <dgm:prSet presAssocID="{172D1300-D830-4C18-8AD0-502916B6EA75}" presName="hierRoot2" presStyleCnt="0">
        <dgm:presLayoutVars>
          <dgm:hierBranch val="init"/>
        </dgm:presLayoutVars>
      </dgm:prSet>
      <dgm:spPr/>
    </dgm:pt>
    <dgm:pt modelId="{68C5F077-191A-4435-93F6-1C44DF04613F}" type="pres">
      <dgm:prSet presAssocID="{172D1300-D830-4C18-8AD0-502916B6EA75}" presName="rootComposite" presStyleCnt="0"/>
      <dgm:spPr/>
    </dgm:pt>
    <dgm:pt modelId="{A6E9E1E1-58AD-4023-923E-7114C29788DE}" type="pres">
      <dgm:prSet presAssocID="{172D1300-D830-4C18-8AD0-502916B6EA75}" presName="rootText" presStyleLbl="node3" presStyleIdx="3" presStyleCnt="4" custScaleX="122167" custScaleY="151424" custLinFactNeighborX="-6375" custLinFactNeighborY="-47038">
        <dgm:presLayoutVars>
          <dgm:chPref val="3"/>
        </dgm:presLayoutVars>
      </dgm:prSet>
      <dgm:spPr/>
      <dgm:t>
        <a:bodyPr/>
        <a:lstStyle/>
        <a:p>
          <a:endParaRPr lang="en-GB"/>
        </a:p>
      </dgm:t>
    </dgm:pt>
    <dgm:pt modelId="{DCE2FA4D-078E-47F6-9005-7ECB11E1FDD0}" type="pres">
      <dgm:prSet presAssocID="{172D1300-D830-4C18-8AD0-502916B6EA75}" presName="rootConnector" presStyleLbl="node3" presStyleIdx="3" presStyleCnt="4"/>
      <dgm:spPr/>
      <dgm:t>
        <a:bodyPr/>
        <a:lstStyle/>
        <a:p>
          <a:endParaRPr lang="en-GB"/>
        </a:p>
      </dgm:t>
    </dgm:pt>
    <dgm:pt modelId="{54ED0AAA-2BAF-4768-91D3-B9E9D704327E}" type="pres">
      <dgm:prSet presAssocID="{172D1300-D830-4C18-8AD0-502916B6EA75}" presName="hierChild4" presStyleCnt="0"/>
      <dgm:spPr/>
    </dgm:pt>
    <dgm:pt modelId="{82C55870-A8A3-4F23-AE0B-FB5DD34CEBD4}" type="pres">
      <dgm:prSet presAssocID="{172D1300-D830-4C18-8AD0-502916B6EA75}" presName="hierChild5" presStyleCnt="0"/>
      <dgm:spPr/>
    </dgm:pt>
    <dgm:pt modelId="{81A8A3AE-A628-409A-A3B5-AA5B92FCD221}" type="pres">
      <dgm:prSet presAssocID="{78BF3024-E042-4081-AC59-72331EE540BC}" presName="hierChild5" presStyleCnt="0"/>
      <dgm:spPr/>
    </dgm:pt>
    <dgm:pt modelId="{0B30CE88-3B0F-4B1E-88B0-BB7CD305619C}" type="pres">
      <dgm:prSet presAssocID="{83280C3D-1CF3-47CD-BC8F-37EC93F2D260}" presName="hierChild3" presStyleCnt="0"/>
      <dgm:spPr/>
    </dgm:pt>
  </dgm:ptLst>
  <dgm:cxnLst>
    <dgm:cxn modelId="{03554DA1-6154-4907-BFEA-97DE6AFD9C4C}" type="presOf" srcId="{78BF3024-E042-4081-AC59-72331EE540BC}" destId="{578ECE26-1A55-4025-B8DF-AA0DB87AE8E6}" srcOrd="0" destOrd="0" presId="urn:microsoft.com/office/officeart/2005/8/layout/orgChart1"/>
    <dgm:cxn modelId="{63E108CA-66EF-4A03-AF7A-0047AB8C14C9}" type="presOf" srcId="{B5A72C43-CC91-4B72-B917-C26E2DEC7137}" destId="{B7614A2C-8691-44E0-A7B6-0203FCC4E0BF}" srcOrd="0" destOrd="0" presId="urn:microsoft.com/office/officeart/2005/8/layout/orgChart1"/>
    <dgm:cxn modelId="{02D45D45-B871-4954-BBAE-D530890DEBB8}" srcId="{78BF3024-E042-4081-AC59-72331EE540BC}" destId="{172D1300-D830-4C18-8AD0-502916B6EA75}" srcOrd="1" destOrd="0" parTransId="{CA1C63EE-E1A2-45D1-AFD7-56BA86D6175D}" sibTransId="{78262F5F-3237-48CE-9DD2-DFA659EA0E7C}"/>
    <dgm:cxn modelId="{0D22B600-A3F5-4CCD-8E52-0277E5F99479}" type="presOf" srcId="{58C2F5D4-72B6-44FA-88A3-C40DF993B5B6}" destId="{46EE89A1-7D21-45CE-8DC2-54AF28C5FC80}" srcOrd="1" destOrd="0" presId="urn:microsoft.com/office/officeart/2005/8/layout/orgChart1"/>
    <dgm:cxn modelId="{93B56CE5-A3E0-4F0C-8196-482CF921F6B5}" type="presOf" srcId="{973D4A2D-1237-402F-AB67-4FCE5E1649F3}" destId="{66E7073E-51DC-49E4-ACBA-705E4D232A7E}" srcOrd="0" destOrd="0" presId="urn:microsoft.com/office/officeart/2005/8/layout/orgChart1"/>
    <dgm:cxn modelId="{682948B4-8398-4213-8342-006EF9519709}" type="presOf" srcId="{172D1300-D830-4C18-8AD0-502916B6EA75}" destId="{DCE2FA4D-078E-47F6-9005-7ECB11E1FDD0}" srcOrd="1" destOrd="0" presId="urn:microsoft.com/office/officeart/2005/8/layout/orgChart1"/>
    <dgm:cxn modelId="{9B5AA29E-2C63-4FB1-BF47-51DA0627A7F4}" type="presOf" srcId="{EF58501C-3C99-43BF-80AF-98CA2B512A63}" destId="{B2B2B801-A01C-4530-9DDD-806E473501D1}" srcOrd="1" destOrd="0" presId="urn:microsoft.com/office/officeart/2005/8/layout/orgChart1"/>
    <dgm:cxn modelId="{E82A21F7-7805-4873-ABDA-FC84401001D1}" type="presOf" srcId="{CA1C63EE-E1A2-45D1-AFD7-56BA86D6175D}" destId="{0DA0569D-C164-490B-A1C0-2024EDA53669}" srcOrd="0" destOrd="0" presId="urn:microsoft.com/office/officeart/2005/8/layout/orgChart1"/>
    <dgm:cxn modelId="{21F0FBB3-B257-4044-BEDD-CF05303E0E81}" type="presOf" srcId="{40C0C150-8D74-4CDA-888C-9945884CBAB3}" destId="{B552C769-DF5B-477C-A631-B425FFCD6A0E}" srcOrd="0" destOrd="0" presId="urn:microsoft.com/office/officeart/2005/8/layout/orgChart1"/>
    <dgm:cxn modelId="{87EA8F19-BDD9-41CF-B361-E2CBA0CD596D}" type="presOf" srcId="{FF4644E1-5619-494F-8944-73BB73782F8D}" destId="{7257F328-C2E1-40BF-B4B9-E230B2090A32}" srcOrd="0" destOrd="0" presId="urn:microsoft.com/office/officeart/2005/8/layout/orgChart1"/>
    <dgm:cxn modelId="{A6E2F4C7-F65C-43A4-8062-40E8E0692F2A}" srcId="{EF58501C-3C99-43BF-80AF-98CA2B512A63}" destId="{973D4A2D-1237-402F-AB67-4FCE5E1649F3}" srcOrd="1" destOrd="0" parTransId="{014C7509-1CAA-44FF-85F3-E543D16DFBB2}" sibTransId="{E79948B3-65DA-4A14-B0C9-9B663DFEE190}"/>
    <dgm:cxn modelId="{CB61ED6C-EB88-40A4-8F6D-59DE8E3EBE8F}" srcId="{83280C3D-1CF3-47CD-BC8F-37EC93F2D260}" destId="{78BF3024-E042-4081-AC59-72331EE540BC}" srcOrd="1" destOrd="0" parTransId="{560E0E50-8C2F-471B-850F-5874A2E8A128}" sibTransId="{14FE5DE9-5F9C-4B97-829C-B29310FF3FE0}"/>
    <dgm:cxn modelId="{1C57C011-D1A4-4542-A7B6-0D73D52165F9}" type="presOf" srcId="{58C2F5D4-72B6-44FA-88A3-C40DF993B5B6}" destId="{DF84D218-6990-4277-8DB1-92A9C1958688}" srcOrd="0" destOrd="0" presId="urn:microsoft.com/office/officeart/2005/8/layout/orgChart1"/>
    <dgm:cxn modelId="{6787A65E-8D06-4CC6-BA6D-A28E4ADAC5CD}" type="presOf" srcId="{40C0C150-8D74-4CDA-888C-9945884CBAB3}" destId="{CBD34939-4F02-469B-A12B-FFF9A7443868}" srcOrd="1" destOrd="0" presId="urn:microsoft.com/office/officeart/2005/8/layout/orgChart1"/>
    <dgm:cxn modelId="{E7245F34-78DE-41A0-8C3A-629B6C064F60}" type="presOf" srcId="{188C10EF-A95D-48E6-A067-B0B3D072B1D0}" destId="{A17CD97F-8451-4F90-9BCC-93346D7536F7}" srcOrd="0" destOrd="0" presId="urn:microsoft.com/office/officeart/2005/8/layout/orgChart1"/>
    <dgm:cxn modelId="{2DBDC9A9-5F88-4474-8CD2-7AF568A1B428}" type="presOf" srcId="{172D1300-D830-4C18-8AD0-502916B6EA75}" destId="{A6E9E1E1-58AD-4023-923E-7114C29788DE}" srcOrd="0" destOrd="0" presId="urn:microsoft.com/office/officeart/2005/8/layout/orgChart1"/>
    <dgm:cxn modelId="{40DF96E4-664B-46AE-8ADF-E344B8311631}" type="presOf" srcId="{78BF3024-E042-4081-AC59-72331EE540BC}" destId="{A23E283E-1924-480F-AA12-5417CE1EEAA6}" srcOrd="1" destOrd="0" presId="urn:microsoft.com/office/officeart/2005/8/layout/orgChart1"/>
    <dgm:cxn modelId="{06848BAF-643D-4F46-B0CD-1D692E816D65}" srcId="{83280C3D-1CF3-47CD-BC8F-37EC93F2D260}" destId="{EF58501C-3C99-43BF-80AF-98CA2B512A63}" srcOrd="0" destOrd="0" parTransId="{188C10EF-A95D-48E6-A067-B0B3D072B1D0}" sibTransId="{CF698B20-B238-4E78-8E89-068D6A5C704C}"/>
    <dgm:cxn modelId="{8F1601D4-667A-40B4-A481-A21E77703252}" type="presOf" srcId="{560E0E50-8C2F-471B-850F-5874A2E8A128}" destId="{16C2886D-E67B-438F-B72D-D78B0A87CD28}" srcOrd="0" destOrd="0" presId="urn:microsoft.com/office/officeart/2005/8/layout/orgChart1"/>
    <dgm:cxn modelId="{F53B19BF-142D-4502-89F9-D382890ABA0E}" srcId="{B5A72C43-CC91-4B72-B917-C26E2DEC7137}" destId="{83280C3D-1CF3-47CD-BC8F-37EC93F2D260}" srcOrd="0" destOrd="0" parTransId="{F9ADFA53-4A19-4985-AD0D-27B9B8FD4D20}" sibTransId="{9DF2FA5A-DE89-4D59-AEA0-0A5045027689}"/>
    <dgm:cxn modelId="{CB54C96B-14EC-4A7A-81D7-25424308743B}" type="presOf" srcId="{83280C3D-1CF3-47CD-BC8F-37EC93F2D260}" destId="{EC9AF973-7B6D-42D6-9404-086DE0B266EC}" srcOrd="0" destOrd="0" presId="urn:microsoft.com/office/officeart/2005/8/layout/orgChart1"/>
    <dgm:cxn modelId="{9AE53EF3-53BD-43B3-97B8-6DC058AB3DD2}" type="presOf" srcId="{EF58501C-3C99-43BF-80AF-98CA2B512A63}" destId="{F83EFF51-DEC9-4E80-BEF3-F1326F0AB87F}" srcOrd="0" destOrd="0" presId="urn:microsoft.com/office/officeart/2005/8/layout/orgChart1"/>
    <dgm:cxn modelId="{70DDCDB6-D4A3-4D58-B98B-EDF22E5818AA}" srcId="{EF58501C-3C99-43BF-80AF-98CA2B512A63}" destId="{40C0C150-8D74-4CDA-888C-9945884CBAB3}" srcOrd="0" destOrd="0" parTransId="{B02E6188-9427-48FF-A656-0A69DAE442D0}" sibTransId="{283E16A7-F278-4192-AA36-30AAFFBB8D7E}"/>
    <dgm:cxn modelId="{CD58FB30-D03C-4A81-91A4-3A1FF7494BC3}" type="presOf" srcId="{014C7509-1CAA-44FF-85F3-E543D16DFBB2}" destId="{E46B3259-C5F6-4E57-8282-E0B5EE9EAD22}" srcOrd="0" destOrd="0" presId="urn:microsoft.com/office/officeart/2005/8/layout/orgChart1"/>
    <dgm:cxn modelId="{54144D78-E162-43E7-9643-15EE419975F0}" type="presOf" srcId="{83280C3D-1CF3-47CD-BC8F-37EC93F2D260}" destId="{8B908B6B-EE4D-4C3E-B0A6-6CD1535BA0E2}" srcOrd="1" destOrd="0" presId="urn:microsoft.com/office/officeart/2005/8/layout/orgChart1"/>
    <dgm:cxn modelId="{2A06B33B-4A72-4571-9C3F-D5E4D94C4CDF}" type="presOf" srcId="{B02E6188-9427-48FF-A656-0A69DAE442D0}" destId="{0E3794A0-CBEA-4EED-94D3-DC42E4ED06EF}" srcOrd="0" destOrd="0" presId="urn:microsoft.com/office/officeart/2005/8/layout/orgChart1"/>
    <dgm:cxn modelId="{D9E39915-D9EF-4986-8D2F-09814EE389C0}" type="presOf" srcId="{973D4A2D-1237-402F-AB67-4FCE5E1649F3}" destId="{1EAFB714-DCBF-41D2-BDFD-31CB46C49156}" srcOrd="1" destOrd="0" presId="urn:microsoft.com/office/officeart/2005/8/layout/orgChart1"/>
    <dgm:cxn modelId="{9DB1B428-65B6-453B-B4A9-C1C492629032}" srcId="{78BF3024-E042-4081-AC59-72331EE540BC}" destId="{58C2F5D4-72B6-44FA-88A3-C40DF993B5B6}" srcOrd="0" destOrd="0" parTransId="{FF4644E1-5619-494F-8944-73BB73782F8D}" sibTransId="{83CE8F69-BDB6-43F4-A64D-3F8A85D8C7F9}"/>
    <dgm:cxn modelId="{1D2A3194-422A-4F92-BD88-B2799D7A91CF}" type="presParOf" srcId="{B7614A2C-8691-44E0-A7B6-0203FCC4E0BF}" destId="{8EC72459-B08E-490E-8BA1-856A62AD9360}" srcOrd="0" destOrd="0" presId="urn:microsoft.com/office/officeart/2005/8/layout/orgChart1"/>
    <dgm:cxn modelId="{9F12D715-CDE5-4F47-BBAE-DA726B497D77}" type="presParOf" srcId="{8EC72459-B08E-490E-8BA1-856A62AD9360}" destId="{BBB5FB9F-67F4-4EFC-BDBF-419148B81D86}" srcOrd="0" destOrd="0" presId="urn:microsoft.com/office/officeart/2005/8/layout/orgChart1"/>
    <dgm:cxn modelId="{79219C09-AE34-4178-B562-D6679856CBE1}" type="presParOf" srcId="{BBB5FB9F-67F4-4EFC-BDBF-419148B81D86}" destId="{EC9AF973-7B6D-42D6-9404-086DE0B266EC}" srcOrd="0" destOrd="0" presId="urn:microsoft.com/office/officeart/2005/8/layout/orgChart1"/>
    <dgm:cxn modelId="{BC00BA25-1691-41BC-AC13-134F77583930}" type="presParOf" srcId="{BBB5FB9F-67F4-4EFC-BDBF-419148B81D86}" destId="{8B908B6B-EE4D-4C3E-B0A6-6CD1535BA0E2}" srcOrd="1" destOrd="0" presId="urn:microsoft.com/office/officeart/2005/8/layout/orgChart1"/>
    <dgm:cxn modelId="{D527E4BC-DD00-4840-A69C-4911740C706C}" type="presParOf" srcId="{8EC72459-B08E-490E-8BA1-856A62AD9360}" destId="{A6805005-6260-43FA-9362-343C11383FBD}" srcOrd="1" destOrd="0" presId="urn:microsoft.com/office/officeart/2005/8/layout/orgChart1"/>
    <dgm:cxn modelId="{E18818EE-C991-4799-B267-ED116F388033}" type="presParOf" srcId="{A6805005-6260-43FA-9362-343C11383FBD}" destId="{A17CD97F-8451-4F90-9BCC-93346D7536F7}" srcOrd="0" destOrd="0" presId="urn:microsoft.com/office/officeart/2005/8/layout/orgChart1"/>
    <dgm:cxn modelId="{55C9DEEC-6374-4F57-A9E7-A9D7C1472459}" type="presParOf" srcId="{A6805005-6260-43FA-9362-343C11383FBD}" destId="{B15A1DB8-19E4-4496-AE32-B1379917127E}" srcOrd="1" destOrd="0" presId="urn:microsoft.com/office/officeart/2005/8/layout/orgChart1"/>
    <dgm:cxn modelId="{6BA42599-8E76-4D83-8C6F-02651C11B405}" type="presParOf" srcId="{B15A1DB8-19E4-4496-AE32-B1379917127E}" destId="{235CA028-C708-438D-B63B-DC38AED87BF9}" srcOrd="0" destOrd="0" presId="urn:microsoft.com/office/officeart/2005/8/layout/orgChart1"/>
    <dgm:cxn modelId="{CE1109B5-B85D-4B14-B04D-86221CDB933C}" type="presParOf" srcId="{235CA028-C708-438D-B63B-DC38AED87BF9}" destId="{F83EFF51-DEC9-4E80-BEF3-F1326F0AB87F}" srcOrd="0" destOrd="0" presId="urn:microsoft.com/office/officeart/2005/8/layout/orgChart1"/>
    <dgm:cxn modelId="{6A458FC9-D38E-4CEC-AD08-A8F7FEA13DE3}" type="presParOf" srcId="{235CA028-C708-438D-B63B-DC38AED87BF9}" destId="{B2B2B801-A01C-4530-9DDD-806E473501D1}" srcOrd="1" destOrd="0" presId="urn:microsoft.com/office/officeart/2005/8/layout/orgChart1"/>
    <dgm:cxn modelId="{59919135-AF1A-459B-A460-239DB86EAB2E}" type="presParOf" srcId="{B15A1DB8-19E4-4496-AE32-B1379917127E}" destId="{83500F31-DE01-42E6-88A6-52955508AFD1}" srcOrd="1" destOrd="0" presId="urn:microsoft.com/office/officeart/2005/8/layout/orgChart1"/>
    <dgm:cxn modelId="{0957A5FF-3940-484E-B768-88A5E6FB1ACB}" type="presParOf" srcId="{83500F31-DE01-42E6-88A6-52955508AFD1}" destId="{0E3794A0-CBEA-4EED-94D3-DC42E4ED06EF}" srcOrd="0" destOrd="0" presId="urn:microsoft.com/office/officeart/2005/8/layout/orgChart1"/>
    <dgm:cxn modelId="{3BA644C0-E01F-4BC5-A1A3-C7295F33D3D4}" type="presParOf" srcId="{83500F31-DE01-42E6-88A6-52955508AFD1}" destId="{DBFBAEBD-79BD-480D-9682-B0A29C24E2DE}" srcOrd="1" destOrd="0" presId="urn:microsoft.com/office/officeart/2005/8/layout/orgChart1"/>
    <dgm:cxn modelId="{7ED16938-C01A-4CA8-BD81-E5364D13AE2E}" type="presParOf" srcId="{DBFBAEBD-79BD-480D-9682-B0A29C24E2DE}" destId="{2BC144DC-1980-4BF3-AD73-55AEEFF761A1}" srcOrd="0" destOrd="0" presId="urn:microsoft.com/office/officeart/2005/8/layout/orgChart1"/>
    <dgm:cxn modelId="{221B846E-80C6-433E-B274-522F6F9FAF58}" type="presParOf" srcId="{2BC144DC-1980-4BF3-AD73-55AEEFF761A1}" destId="{B552C769-DF5B-477C-A631-B425FFCD6A0E}" srcOrd="0" destOrd="0" presId="urn:microsoft.com/office/officeart/2005/8/layout/orgChart1"/>
    <dgm:cxn modelId="{3496B6C9-630E-4E37-AC9A-12DBAF1EEC01}" type="presParOf" srcId="{2BC144DC-1980-4BF3-AD73-55AEEFF761A1}" destId="{CBD34939-4F02-469B-A12B-FFF9A7443868}" srcOrd="1" destOrd="0" presId="urn:microsoft.com/office/officeart/2005/8/layout/orgChart1"/>
    <dgm:cxn modelId="{96572A21-2BBC-45FF-81D9-D6B86DB27872}" type="presParOf" srcId="{DBFBAEBD-79BD-480D-9682-B0A29C24E2DE}" destId="{1C1B6590-EBD9-4961-9A3A-B1C0379670EA}" srcOrd="1" destOrd="0" presId="urn:microsoft.com/office/officeart/2005/8/layout/orgChart1"/>
    <dgm:cxn modelId="{110DBB48-CCA9-4D12-B5D3-E0CD0FD905B3}" type="presParOf" srcId="{DBFBAEBD-79BD-480D-9682-B0A29C24E2DE}" destId="{1651B8B9-57FE-4B7E-BB81-4E275250FF83}" srcOrd="2" destOrd="0" presId="urn:microsoft.com/office/officeart/2005/8/layout/orgChart1"/>
    <dgm:cxn modelId="{D9D60D65-7C49-46CA-840B-282B45563C99}" type="presParOf" srcId="{83500F31-DE01-42E6-88A6-52955508AFD1}" destId="{E46B3259-C5F6-4E57-8282-E0B5EE9EAD22}" srcOrd="2" destOrd="0" presId="urn:microsoft.com/office/officeart/2005/8/layout/orgChart1"/>
    <dgm:cxn modelId="{F3EEF301-CD8B-4567-A31B-EDE433D1AA1A}" type="presParOf" srcId="{83500F31-DE01-42E6-88A6-52955508AFD1}" destId="{0CC2EA35-5438-421F-8C71-A73970B4D741}" srcOrd="3" destOrd="0" presId="urn:microsoft.com/office/officeart/2005/8/layout/orgChart1"/>
    <dgm:cxn modelId="{D0F0C062-65DD-485D-8087-0223D8A88B73}" type="presParOf" srcId="{0CC2EA35-5438-421F-8C71-A73970B4D741}" destId="{5003F011-3A10-4F50-86BE-6B9D9A17590E}" srcOrd="0" destOrd="0" presId="urn:microsoft.com/office/officeart/2005/8/layout/orgChart1"/>
    <dgm:cxn modelId="{8B0E8A44-B3DE-4321-BE9E-A8416559290E}" type="presParOf" srcId="{5003F011-3A10-4F50-86BE-6B9D9A17590E}" destId="{66E7073E-51DC-49E4-ACBA-705E4D232A7E}" srcOrd="0" destOrd="0" presId="urn:microsoft.com/office/officeart/2005/8/layout/orgChart1"/>
    <dgm:cxn modelId="{FD7EFCC2-F12E-44A8-9F44-8FA4F9C8511B}" type="presParOf" srcId="{5003F011-3A10-4F50-86BE-6B9D9A17590E}" destId="{1EAFB714-DCBF-41D2-BDFD-31CB46C49156}" srcOrd="1" destOrd="0" presId="urn:microsoft.com/office/officeart/2005/8/layout/orgChart1"/>
    <dgm:cxn modelId="{9E0D85C9-4FB3-49DC-AE96-C16989A220EA}" type="presParOf" srcId="{0CC2EA35-5438-421F-8C71-A73970B4D741}" destId="{3CA2A835-4315-4ABD-845B-BC9D7D7304E6}" srcOrd="1" destOrd="0" presId="urn:microsoft.com/office/officeart/2005/8/layout/orgChart1"/>
    <dgm:cxn modelId="{F2991A61-66A5-4720-9981-868E853CEDAC}" type="presParOf" srcId="{0CC2EA35-5438-421F-8C71-A73970B4D741}" destId="{E7393FD2-DE47-4845-B62D-2D71DD2DAAF1}" srcOrd="2" destOrd="0" presId="urn:microsoft.com/office/officeart/2005/8/layout/orgChart1"/>
    <dgm:cxn modelId="{E5B19B69-4865-4954-9C52-BCEDB400DE68}" type="presParOf" srcId="{B15A1DB8-19E4-4496-AE32-B1379917127E}" destId="{2A0A9EBD-81E6-4B6A-9705-3081AE485691}" srcOrd="2" destOrd="0" presId="urn:microsoft.com/office/officeart/2005/8/layout/orgChart1"/>
    <dgm:cxn modelId="{D329F8AD-B75E-488C-BF3B-0B22D901C3D3}" type="presParOf" srcId="{A6805005-6260-43FA-9362-343C11383FBD}" destId="{16C2886D-E67B-438F-B72D-D78B0A87CD28}" srcOrd="2" destOrd="0" presId="urn:microsoft.com/office/officeart/2005/8/layout/orgChart1"/>
    <dgm:cxn modelId="{805507A2-3BB2-4233-8F51-E5F554AB8CC8}" type="presParOf" srcId="{A6805005-6260-43FA-9362-343C11383FBD}" destId="{7A4490DD-5259-4354-ACC7-E29F45AAF879}" srcOrd="3" destOrd="0" presId="urn:microsoft.com/office/officeart/2005/8/layout/orgChart1"/>
    <dgm:cxn modelId="{3D5DA0D2-5E18-4548-BFF9-331FBF7FA5DE}" type="presParOf" srcId="{7A4490DD-5259-4354-ACC7-E29F45AAF879}" destId="{A457F7EB-E508-49CE-A7DE-B38811DFC228}" srcOrd="0" destOrd="0" presId="urn:microsoft.com/office/officeart/2005/8/layout/orgChart1"/>
    <dgm:cxn modelId="{34F63977-C15E-40BD-8A12-00199D2238AB}" type="presParOf" srcId="{A457F7EB-E508-49CE-A7DE-B38811DFC228}" destId="{578ECE26-1A55-4025-B8DF-AA0DB87AE8E6}" srcOrd="0" destOrd="0" presId="urn:microsoft.com/office/officeart/2005/8/layout/orgChart1"/>
    <dgm:cxn modelId="{6DBD46F0-44B5-4A85-81D9-779C32B7B810}" type="presParOf" srcId="{A457F7EB-E508-49CE-A7DE-B38811DFC228}" destId="{A23E283E-1924-480F-AA12-5417CE1EEAA6}" srcOrd="1" destOrd="0" presId="urn:microsoft.com/office/officeart/2005/8/layout/orgChart1"/>
    <dgm:cxn modelId="{2300B121-7EBB-42A8-8F41-BEEB944505A5}" type="presParOf" srcId="{7A4490DD-5259-4354-ACC7-E29F45AAF879}" destId="{2F3A70D3-31E8-4E9E-B6ED-E0ED65184571}" srcOrd="1" destOrd="0" presId="urn:microsoft.com/office/officeart/2005/8/layout/orgChart1"/>
    <dgm:cxn modelId="{24327C4A-D004-4422-85DF-657ABB936812}" type="presParOf" srcId="{2F3A70D3-31E8-4E9E-B6ED-E0ED65184571}" destId="{7257F328-C2E1-40BF-B4B9-E230B2090A32}" srcOrd="0" destOrd="0" presId="urn:microsoft.com/office/officeart/2005/8/layout/orgChart1"/>
    <dgm:cxn modelId="{AA20F183-63E0-4477-BC7A-A7C520178514}" type="presParOf" srcId="{2F3A70D3-31E8-4E9E-B6ED-E0ED65184571}" destId="{561A9A35-222D-4B40-9F29-BB6281BE8DA9}" srcOrd="1" destOrd="0" presId="urn:microsoft.com/office/officeart/2005/8/layout/orgChart1"/>
    <dgm:cxn modelId="{D36E6813-2E1D-421B-A0C4-943DB2AE6290}" type="presParOf" srcId="{561A9A35-222D-4B40-9F29-BB6281BE8DA9}" destId="{E77302AF-D2E1-4B42-9277-DE03EACD1F5E}" srcOrd="0" destOrd="0" presId="urn:microsoft.com/office/officeart/2005/8/layout/orgChart1"/>
    <dgm:cxn modelId="{EC309905-46F7-4D1A-92CD-2AB51F923183}" type="presParOf" srcId="{E77302AF-D2E1-4B42-9277-DE03EACD1F5E}" destId="{DF84D218-6990-4277-8DB1-92A9C1958688}" srcOrd="0" destOrd="0" presId="urn:microsoft.com/office/officeart/2005/8/layout/orgChart1"/>
    <dgm:cxn modelId="{0828E173-8D70-4E16-99F4-135A6CE7CB0C}" type="presParOf" srcId="{E77302AF-D2E1-4B42-9277-DE03EACD1F5E}" destId="{46EE89A1-7D21-45CE-8DC2-54AF28C5FC80}" srcOrd="1" destOrd="0" presId="urn:microsoft.com/office/officeart/2005/8/layout/orgChart1"/>
    <dgm:cxn modelId="{DA5B5067-5BC3-43C1-9A84-1E9993219D5E}" type="presParOf" srcId="{561A9A35-222D-4B40-9F29-BB6281BE8DA9}" destId="{886EF69B-41A2-4EE0-B34E-24F5DBEC340A}" srcOrd="1" destOrd="0" presId="urn:microsoft.com/office/officeart/2005/8/layout/orgChart1"/>
    <dgm:cxn modelId="{66DB3773-5A88-4B1F-B650-21765B5CB0A6}" type="presParOf" srcId="{561A9A35-222D-4B40-9F29-BB6281BE8DA9}" destId="{D54820EB-9FA5-4B8C-B8AB-38A76CBAC744}" srcOrd="2" destOrd="0" presId="urn:microsoft.com/office/officeart/2005/8/layout/orgChart1"/>
    <dgm:cxn modelId="{E90EDC06-0C29-408C-9EE9-EDC0B8342B61}" type="presParOf" srcId="{2F3A70D3-31E8-4E9E-B6ED-E0ED65184571}" destId="{0DA0569D-C164-490B-A1C0-2024EDA53669}" srcOrd="2" destOrd="0" presId="urn:microsoft.com/office/officeart/2005/8/layout/orgChart1"/>
    <dgm:cxn modelId="{52ED0A14-1874-4A74-A8EA-9DE6631150BF}" type="presParOf" srcId="{2F3A70D3-31E8-4E9E-B6ED-E0ED65184571}" destId="{EDF9989A-28E0-4D4B-8F3C-F1958418278B}" srcOrd="3" destOrd="0" presId="urn:microsoft.com/office/officeart/2005/8/layout/orgChart1"/>
    <dgm:cxn modelId="{59E46B78-102C-4803-BF25-7258CE8A4529}" type="presParOf" srcId="{EDF9989A-28E0-4D4B-8F3C-F1958418278B}" destId="{68C5F077-191A-4435-93F6-1C44DF04613F}" srcOrd="0" destOrd="0" presId="urn:microsoft.com/office/officeart/2005/8/layout/orgChart1"/>
    <dgm:cxn modelId="{A324266F-6C1B-4289-970A-C587B886A273}" type="presParOf" srcId="{68C5F077-191A-4435-93F6-1C44DF04613F}" destId="{A6E9E1E1-58AD-4023-923E-7114C29788DE}" srcOrd="0" destOrd="0" presId="urn:microsoft.com/office/officeart/2005/8/layout/orgChart1"/>
    <dgm:cxn modelId="{97B01711-0B38-45A6-9756-D9D6497278B4}" type="presParOf" srcId="{68C5F077-191A-4435-93F6-1C44DF04613F}" destId="{DCE2FA4D-078E-47F6-9005-7ECB11E1FDD0}" srcOrd="1" destOrd="0" presId="urn:microsoft.com/office/officeart/2005/8/layout/orgChart1"/>
    <dgm:cxn modelId="{F5B13B8C-E266-4C5C-ADAA-E0C83F6FDD9F}" type="presParOf" srcId="{EDF9989A-28E0-4D4B-8F3C-F1958418278B}" destId="{54ED0AAA-2BAF-4768-91D3-B9E9D704327E}" srcOrd="1" destOrd="0" presId="urn:microsoft.com/office/officeart/2005/8/layout/orgChart1"/>
    <dgm:cxn modelId="{48A842BA-19BF-4F5A-8DCF-31EB9AA32C21}" type="presParOf" srcId="{EDF9989A-28E0-4D4B-8F3C-F1958418278B}" destId="{82C55870-A8A3-4F23-AE0B-FB5DD34CEBD4}" srcOrd="2" destOrd="0" presId="urn:microsoft.com/office/officeart/2005/8/layout/orgChart1"/>
    <dgm:cxn modelId="{6615901A-DA11-48A5-9BA4-44E083057ACA}" type="presParOf" srcId="{7A4490DD-5259-4354-ACC7-E29F45AAF879}" destId="{81A8A3AE-A628-409A-A3B5-AA5B92FCD221}" srcOrd="2" destOrd="0" presId="urn:microsoft.com/office/officeart/2005/8/layout/orgChart1"/>
    <dgm:cxn modelId="{535D4E6C-92EE-4795-9CCD-6DC55A6C930B}" type="presParOf" srcId="{8EC72459-B08E-490E-8BA1-856A62AD9360}" destId="{0B30CE88-3B0F-4B1E-88B0-BB7CD305619C}"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A72C43-CC91-4B72-B917-C26E2DEC7137}" type="doc">
      <dgm:prSet loTypeId="urn:microsoft.com/office/officeart/2005/8/layout/orgChart1" loCatId="hierarchy" qsTypeId="urn:microsoft.com/office/officeart/2005/8/quickstyle/simple1" qsCatId="simple" csTypeId="urn:microsoft.com/office/officeart/2005/8/colors/accent6_4" csCatId="accent6" phldr="1"/>
      <dgm:spPr/>
      <dgm:t>
        <a:bodyPr/>
        <a:lstStyle/>
        <a:p>
          <a:endParaRPr lang="en-GB"/>
        </a:p>
      </dgm:t>
    </dgm:pt>
    <dgm:pt modelId="{83280C3D-1CF3-47CD-BC8F-37EC93F2D260}">
      <dgm:prSet phldrT="[Text]" custT="1"/>
      <dgm:spPr>
        <a:solidFill>
          <a:schemeClr val="bg2"/>
        </a:solidFill>
        <a:ln>
          <a:solidFill>
            <a:schemeClr val="bg2">
              <a:lumMod val="50000"/>
            </a:schemeClr>
          </a:solidFill>
        </a:ln>
      </dgm:spPr>
      <dgm:t>
        <a:bodyPr/>
        <a:lstStyle/>
        <a:p>
          <a:r>
            <a:rPr lang="en-GB" sz="1800" b="1" dirty="0" smtClean="0">
              <a:solidFill>
                <a:schemeClr val="accent5">
                  <a:lumMod val="50000"/>
                </a:schemeClr>
              </a:solidFill>
            </a:rPr>
            <a:t>Dependent</a:t>
          </a:r>
        </a:p>
      </dgm:t>
    </dgm:pt>
    <dgm:pt modelId="{F9ADFA53-4A19-4985-AD0D-27B9B8FD4D20}" type="parTrans" cxnId="{F53B19BF-142D-4502-89F9-D382890ABA0E}">
      <dgm:prSet/>
      <dgm:spPr/>
      <dgm:t>
        <a:bodyPr/>
        <a:lstStyle/>
        <a:p>
          <a:endParaRPr lang="en-GB" sz="1800">
            <a:solidFill>
              <a:schemeClr val="accent5">
                <a:lumMod val="50000"/>
              </a:schemeClr>
            </a:solidFill>
          </a:endParaRPr>
        </a:p>
      </dgm:t>
    </dgm:pt>
    <dgm:pt modelId="{9DF2FA5A-DE89-4D59-AEA0-0A5045027689}" type="sibTrans" cxnId="{F53B19BF-142D-4502-89F9-D382890ABA0E}">
      <dgm:prSet/>
      <dgm:spPr/>
      <dgm:t>
        <a:bodyPr/>
        <a:lstStyle/>
        <a:p>
          <a:endParaRPr lang="en-GB" sz="1800">
            <a:solidFill>
              <a:schemeClr val="accent5">
                <a:lumMod val="50000"/>
              </a:schemeClr>
            </a:solidFill>
          </a:endParaRPr>
        </a:p>
      </dgm:t>
    </dgm:pt>
    <dgm:pt modelId="{EF58501C-3C99-43BF-80AF-98CA2B512A63}">
      <dgm:prSet phldrT="[Text]" custT="1"/>
      <dgm:spPr>
        <a:solidFill>
          <a:srgbClr val="92D050"/>
        </a:solidFill>
        <a:ln>
          <a:solidFill>
            <a:srgbClr val="00602B"/>
          </a:solidFill>
        </a:ln>
      </dgm:spPr>
      <dgm:t>
        <a:bodyPr/>
        <a:lstStyle/>
        <a:p>
          <a:r>
            <a:rPr lang="en-GB" sz="2000" b="1" dirty="0" smtClean="0">
              <a:solidFill>
                <a:schemeClr val="accent5">
                  <a:lumMod val="50000"/>
                </a:schemeClr>
              </a:solidFill>
            </a:rPr>
            <a:t>Scale</a:t>
          </a:r>
        </a:p>
      </dgm:t>
    </dgm:pt>
    <dgm:pt modelId="{188C10EF-A95D-48E6-A067-B0B3D072B1D0}" type="parTrans" cxnId="{06848BAF-643D-4F46-B0CD-1D692E816D65}">
      <dgm:prSet/>
      <dgm:spPr/>
      <dgm:t>
        <a:bodyPr/>
        <a:lstStyle/>
        <a:p>
          <a:endParaRPr lang="en-GB" sz="1800">
            <a:solidFill>
              <a:schemeClr val="accent5">
                <a:lumMod val="50000"/>
              </a:schemeClr>
            </a:solidFill>
          </a:endParaRPr>
        </a:p>
      </dgm:t>
    </dgm:pt>
    <dgm:pt modelId="{CF698B20-B238-4E78-8E89-068D6A5C704C}" type="sibTrans" cxnId="{06848BAF-643D-4F46-B0CD-1D692E816D65}">
      <dgm:prSet/>
      <dgm:spPr/>
      <dgm:t>
        <a:bodyPr/>
        <a:lstStyle/>
        <a:p>
          <a:endParaRPr lang="en-GB" sz="1800">
            <a:solidFill>
              <a:schemeClr val="accent5">
                <a:lumMod val="50000"/>
              </a:schemeClr>
            </a:solidFill>
          </a:endParaRPr>
        </a:p>
      </dgm:t>
    </dgm:pt>
    <dgm:pt modelId="{78BF3024-E042-4081-AC59-72331EE540BC}">
      <dgm:prSet phldrT="[Text]" custT="1"/>
      <dgm:spPr>
        <a:solidFill>
          <a:schemeClr val="accent2">
            <a:lumMod val="40000"/>
            <a:lumOff val="60000"/>
          </a:schemeClr>
        </a:solidFill>
        <a:ln>
          <a:solidFill>
            <a:schemeClr val="accent2">
              <a:lumMod val="60000"/>
              <a:lumOff val="40000"/>
            </a:schemeClr>
          </a:solidFill>
        </a:ln>
      </dgm:spPr>
      <dgm:t>
        <a:bodyPr/>
        <a:lstStyle/>
        <a:p>
          <a:r>
            <a:rPr lang="en-GB" sz="2000" b="1" dirty="0" smtClean="0">
              <a:solidFill>
                <a:schemeClr val="accent5">
                  <a:lumMod val="50000"/>
                </a:schemeClr>
              </a:solidFill>
            </a:rPr>
            <a:t>Categorical</a:t>
          </a:r>
        </a:p>
      </dgm:t>
    </dgm:pt>
    <dgm:pt modelId="{560E0E50-8C2F-471B-850F-5874A2E8A128}" type="parTrans" cxnId="{CB61ED6C-EB88-40A4-8F6D-59DE8E3EBE8F}">
      <dgm:prSet/>
      <dgm:spPr/>
      <dgm:t>
        <a:bodyPr/>
        <a:lstStyle/>
        <a:p>
          <a:endParaRPr lang="en-GB" sz="1800">
            <a:solidFill>
              <a:schemeClr val="accent5">
                <a:lumMod val="50000"/>
              </a:schemeClr>
            </a:solidFill>
          </a:endParaRPr>
        </a:p>
      </dgm:t>
    </dgm:pt>
    <dgm:pt modelId="{14FE5DE9-5F9C-4B97-829C-B29310FF3FE0}" type="sibTrans" cxnId="{CB61ED6C-EB88-40A4-8F6D-59DE8E3EBE8F}">
      <dgm:prSet/>
      <dgm:spPr/>
      <dgm:t>
        <a:bodyPr/>
        <a:lstStyle/>
        <a:p>
          <a:endParaRPr lang="en-GB" sz="1800">
            <a:solidFill>
              <a:schemeClr val="accent5">
                <a:lumMod val="50000"/>
              </a:schemeClr>
            </a:solidFill>
          </a:endParaRPr>
        </a:p>
      </dgm:t>
    </dgm:pt>
    <dgm:pt modelId="{58C2F5D4-72B6-44FA-88A3-C40DF993B5B6}">
      <dgm:prSet custT="1"/>
      <dgm:spPr>
        <a:solidFill>
          <a:schemeClr val="accent2">
            <a:lumMod val="20000"/>
            <a:lumOff val="80000"/>
          </a:schemeClr>
        </a:solidFill>
        <a:ln>
          <a:solidFill>
            <a:schemeClr val="accent2">
              <a:lumMod val="40000"/>
              <a:lumOff val="60000"/>
            </a:schemeClr>
          </a:solidFill>
        </a:ln>
      </dgm:spPr>
      <dgm:t>
        <a:bodyPr/>
        <a:lstStyle/>
        <a:p>
          <a:r>
            <a:rPr lang="en-GB" sz="1800" b="1" dirty="0" smtClean="0">
              <a:solidFill>
                <a:schemeClr val="accent5">
                  <a:lumMod val="50000"/>
                </a:schemeClr>
              </a:solidFill>
            </a:rPr>
            <a:t>Ordinal</a:t>
          </a:r>
        </a:p>
      </dgm:t>
    </dgm:pt>
    <dgm:pt modelId="{FF4644E1-5619-494F-8944-73BB73782F8D}" type="parTrans" cxnId="{9DB1B428-65B6-453B-B4A9-C1C492629032}">
      <dgm:prSet/>
      <dgm:spPr/>
      <dgm:t>
        <a:bodyPr/>
        <a:lstStyle/>
        <a:p>
          <a:endParaRPr lang="en-GB" sz="1800">
            <a:solidFill>
              <a:schemeClr val="accent5">
                <a:lumMod val="50000"/>
              </a:schemeClr>
            </a:solidFill>
          </a:endParaRPr>
        </a:p>
      </dgm:t>
    </dgm:pt>
    <dgm:pt modelId="{83CE8F69-BDB6-43F4-A64D-3F8A85D8C7F9}" type="sibTrans" cxnId="{9DB1B428-65B6-453B-B4A9-C1C492629032}">
      <dgm:prSet/>
      <dgm:spPr/>
      <dgm:t>
        <a:bodyPr/>
        <a:lstStyle/>
        <a:p>
          <a:endParaRPr lang="en-GB" sz="1800">
            <a:solidFill>
              <a:schemeClr val="accent5">
                <a:lumMod val="50000"/>
              </a:schemeClr>
            </a:solidFill>
          </a:endParaRPr>
        </a:p>
      </dgm:t>
    </dgm:pt>
    <dgm:pt modelId="{172D1300-D830-4C18-8AD0-502916B6EA75}">
      <dgm:prSet custT="1"/>
      <dgm:spPr>
        <a:solidFill>
          <a:schemeClr val="accent2">
            <a:lumMod val="20000"/>
            <a:lumOff val="80000"/>
          </a:schemeClr>
        </a:solidFill>
        <a:ln>
          <a:solidFill>
            <a:schemeClr val="accent2">
              <a:lumMod val="40000"/>
              <a:lumOff val="60000"/>
            </a:schemeClr>
          </a:solidFill>
        </a:ln>
      </dgm:spPr>
      <dgm:t>
        <a:bodyPr/>
        <a:lstStyle/>
        <a:p>
          <a:r>
            <a:rPr lang="en-GB" sz="1800" b="1" dirty="0" smtClean="0">
              <a:solidFill>
                <a:schemeClr val="accent5">
                  <a:lumMod val="50000"/>
                </a:schemeClr>
              </a:solidFill>
            </a:rPr>
            <a:t>Nominal</a:t>
          </a:r>
        </a:p>
      </dgm:t>
    </dgm:pt>
    <dgm:pt modelId="{CA1C63EE-E1A2-45D1-AFD7-56BA86D6175D}" type="parTrans" cxnId="{02D45D45-B871-4954-BBAE-D530890DEBB8}">
      <dgm:prSet/>
      <dgm:spPr/>
      <dgm:t>
        <a:bodyPr/>
        <a:lstStyle/>
        <a:p>
          <a:endParaRPr lang="en-GB" sz="1800">
            <a:solidFill>
              <a:schemeClr val="accent5">
                <a:lumMod val="50000"/>
              </a:schemeClr>
            </a:solidFill>
          </a:endParaRPr>
        </a:p>
      </dgm:t>
    </dgm:pt>
    <dgm:pt modelId="{78262F5F-3237-48CE-9DD2-DFA659EA0E7C}" type="sibTrans" cxnId="{02D45D45-B871-4954-BBAE-D530890DEBB8}">
      <dgm:prSet/>
      <dgm:spPr/>
      <dgm:t>
        <a:bodyPr/>
        <a:lstStyle/>
        <a:p>
          <a:endParaRPr lang="en-GB" sz="1800">
            <a:solidFill>
              <a:schemeClr val="accent5">
                <a:lumMod val="50000"/>
              </a:schemeClr>
            </a:solidFill>
          </a:endParaRPr>
        </a:p>
      </dgm:t>
    </dgm:pt>
    <dgm:pt modelId="{B7614A2C-8691-44E0-A7B6-0203FCC4E0BF}" type="pres">
      <dgm:prSet presAssocID="{B5A72C43-CC91-4B72-B917-C26E2DEC7137}" presName="hierChild1" presStyleCnt="0">
        <dgm:presLayoutVars>
          <dgm:orgChart val="1"/>
          <dgm:chPref val="1"/>
          <dgm:dir/>
          <dgm:animOne val="branch"/>
          <dgm:animLvl val="lvl"/>
          <dgm:resizeHandles/>
        </dgm:presLayoutVars>
      </dgm:prSet>
      <dgm:spPr/>
      <dgm:t>
        <a:bodyPr/>
        <a:lstStyle/>
        <a:p>
          <a:endParaRPr lang="en-GB"/>
        </a:p>
      </dgm:t>
    </dgm:pt>
    <dgm:pt modelId="{8EC72459-B08E-490E-8BA1-856A62AD9360}" type="pres">
      <dgm:prSet presAssocID="{83280C3D-1CF3-47CD-BC8F-37EC93F2D260}" presName="hierRoot1" presStyleCnt="0">
        <dgm:presLayoutVars>
          <dgm:hierBranch val="init"/>
        </dgm:presLayoutVars>
      </dgm:prSet>
      <dgm:spPr/>
    </dgm:pt>
    <dgm:pt modelId="{BBB5FB9F-67F4-4EFC-BDBF-419148B81D86}" type="pres">
      <dgm:prSet presAssocID="{83280C3D-1CF3-47CD-BC8F-37EC93F2D260}" presName="rootComposite1" presStyleCnt="0"/>
      <dgm:spPr/>
    </dgm:pt>
    <dgm:pt modelId="{EC9AF973-7B6D-42D6-9404-086DE0B266EC}" type="pres">
      <dgm:prSet presAssocID="{83280C3D-1CF3-47CD-BC8F-37EC93F2D260}" presName="rootText1" presStyleLbl="node0" presStyleIdx="0" presStyleCnt="1" custScaleX="115773" custScaleY="72031" custLinFactNeighborX="-2170" custLinFactNeighborY="-48307">
        <dgm:presLayoutVars>
          <dgm:chPref val="3"/>
        </dgm:presLayoutVars>
      </dgm:prSet>
      <dgm:spPr/>
      <dgm:t>
        <a:bodyPr/>
        <a:lstStyle/>
        <a:p>
          <a:endParaRPr lang="en-GB"/>
        </a:p>
      </dgm:t>
    </dgm:pt>
    <dgm:pt modelId="{8B908B6B-EE4D-4C3E-B0A6-6CD1535BA0E2}" type="pres">
      <dgm:prSet presAssocID="{83280C3D-1CF3-47CD-BC8F-37EC93F2D260}" presName="rootConnector1" presStyleLbl="node1" presStyleIdx="0" presStyleCnt="0"/>
      <dgm:spPr/>
      <dgm:t>
        <a:bodyPr/>
        <a:lstStyle/>
        <a:p>
          <a:endParaRPr lang="en-GB"/>
        </a:p>
      </dgm:t>
    </dgm:pt>
    <dgm:pt modelId="{A6805005-6260-43FA-9362-343C11383FBD}" type="pres">
      <dgm:prSet presAssocID="{83280C3D-1CF3-47CD-BC8F-37EC93F2D260}" presName="hierChild2" presStyleCnt="0"/>
      <dgm:spPr/>
    </dgm:pt>
    <dgm:pt modelId="{A17CD97F-8451-4F90-9BCC-93346D7536F7}" type="pres">
      <dgm:prSet presAssocID="{188C10EF-A95D-48E6-A067-B0B3D072B1D0}" presName="Name37" presStyleLbl="parChTrans1D2" presStyleIdx="0" presStyleCnt="2"/>
      <dgm:spPr/>
      <dgm:t>
        <a:bodyPr/>
        <a:lstStyle/>
        <a:p>
          <a:endParaRPr lang="en-GB"/>
        </a:p>
      </dgm:t>
    </dgm:pt>
    <dgm:pt modelId="{B15A1DB8-19E4-4496-AE32-B1379917127E}" type="pres">
      <dgm:prSet presAssocID="{EF58501C-3C99-43BF-80AF-98CA2B512A63}" presName="hierRoot2" presStyleCnt="0">
        <dgm:presLayoutVars>
          <dgm:hierBranch/>
        </dgm:presLayoutVars>
      </dgm:prSet>
      <dgm:spPr/>
    </dgm:pt>
    <dgm:pt modelId="{235CA028-C708-438D-B63B-DC38AED87BF9}" type="pres">
      <dgm:prSet presAssocID="{EF58501C-3C99-43BF-80AF-98CA2B512A63}" presName="rootComposite" presStyleCnt="0"/>
      <dgm:spPr/>
    </dgm:pt>
    <dgm:pt modelId="{F83EFF51-DEC9-4E80-BEF3-F1326F0AB87F}" type="pres">
      <dgm:prSet presAssocID="{EF58501C-3C99-43BF-80AF-98CA2B512A63}" presName="rootText" presStyleLbl="node2" presStyleIdx="0" presStyleCnt="2" custScaleX="105998" custScaleY="64485" custLinFactNeighborX="3559" custLinFactNeighborY="-15528">
        <dgm:presLayoutVars>
          <dgm:chPref val="3"/>
        </dgm:presLayoutVars>
      </dgm:prSet>
      <dgm:spPr/>
      <dgm:t>
        <a:bodyPr/>
        <a:lstStyle/>
        <a:p>
          <a:endParaRPr lang="en-GB"/>
        </a:p>
      </dgm:t>
    </dgm:pt>
    <dgm:pt modelId="{B2B2B801-A01C-4530-9DDD-806E473501D1}" type="pres">
      <dgm:prSet presAssocID="{EF58501C-3C99-43BF-80AF-98CA2B512A63}" presName="rootConnector" presStyleLbl="node2" presStyleIdx="0" presStyleCnt="2"/>
      <dgm:spPr/>
      <dgm:t>
        <a:bodyPr/>
        <a:lstStyle/>
        <a:p>
          <a:endParaRPr lang="en-GB"/>
        </a:p>
      </dgm:t>
    </dgm:pt>
    <dgm:pt modelId="{83500F31-DE01-42E6-88A6-52955508AFD1}" type="pres">
      <dgm:prSet presAssocID="{EF58501C-3C99-43BF-80AF-98CA2B512A63}" presName="hierChild4" presStyleCnt="0"/>
      <dgm:spPr/>
    </dgm:pt>
    <dgm:pt modelId="{2A0A9EBD-81E6-4B6A-9705-3081AE485691}" type="pres">
      <dgm:prSet presAssocID="{EF58501C-3C99-43BF-80AF-98CA2B512A63}" presName="hierChild5" presStyleCnt="0"/>
      <dgm:spPr/>
    </dgm:pt>
    <dgm:pt modelId="{16C2886D-E67B-438F-B72D-D78B0A87CD28}" type="pres">
      <dgm:prSet presAssocID="{560E0E50-8C2F-471B-850F-5874A2E8A128}" presName="Name37" presStyleLbl="parChTrans1D2" presStyleIdx="1" presStyleCnt="2"/>
      <dgm:spPr/>
      <dgm:t>
        <a:bodyPr/>
        <a:lstStyle/>
        <a:p>
          <a:endParaRPr lang="en-GB"/>
        </a:p>
      </dgm:t>
    </dgm:pt>
    <dgm:pt modelId="{7A4490DD-5259-4354-ACC7-E29F45AAF879}" type="pres">
      <dgm:prSet presAssocID="{78BF3024-E042-4081-AC59-72331EE540BC}" presName="hierRoot2" presStyleCnt="0">
        <dgm:presLayoutVars>
          <dgm:hierBranch/>
        </dgm:presLayoutVars>
      </dgm:prSet>
      <dgm:spPr/>
    </dgm:pt>
    <dgm:pt modelId="{A457F7EB-E508-49CE-A7DE-B38811DFC228}" type="pres">
      <dgm:prSet presAssocID="{78BF3024-E042-4081-AC59-72331EE540BC}" presName="rootComposite" presStyleCnt="0"/>
      <dgm:spPr/>
    </dgm:pt>
    <dgm:pt modelId="{578ECE26-1A55-4025-B8DF-AA0DB87AE8E6}" type="pres">
      <dgm:prSet presAssocID="{78BF3024-E042-4081-AC59-72331EE540BC}" presName="rootText" presStyleLbl="node2" presStyleIdx="1" presStyleCnt="2" custScaleX="115853" custScaleY="56560" custLinFactNeighborX="37523" custLinFactNeighborY="-14945">
        <dgm:presLayoutVars>
          <dgm:chPref val="3"/>
        </dgm:presLayoutVars>
      </dgm:prSet>
      <dgm:spPr/>
      <dgm:t>
        <a:bodyPr/>
        <a:lstStyle/>
        <a:p>
          <a:endParaRPr lang="en-GB"/>
        </a:p>
      </dgm:t>
    </dgm:pt>
    <dgm:pt modelId="{A23E283E-1924-480F-AA12-5417CE1EEAA6}" type="pres">
      <dgm:prSet presAssocID="{78BF3024-E042-4081-AC59-72331EE540BC}" presName="rootConnector" presStyleLbl="node2" presStyleIdx="1" presStyleCnt="2"/>
      <dgm:spPr/>
      <dgm:t>
        <a:bodyPr/>
        <a:lstStyle/>
        <a:p>
          <a:endParaRPr lang="en-GB"/>
        </a:p>
      </dgm:t>
    </dgm:pt>
    <dgm:pt modelId="{2F3A70D3-31E8-4E9E-B6ED-E0ED65184571}" type="pres">
      <dgm:prSet presAssocID="{78BF3024-E042-4081-AC59-72331EE540BC}" presName="hierChild4" presStyleCnt="0"/>
      <dgm:spPr/>
    </dgm:pt>
    <dgm:pt modelId="{7257F328-C2E1-40BF-B4B9-E230B2090A32}" type="pres">
      <dgm:prSet presAssocID="{FF4644E1-5619-494F-8944-73BB73782F8D}" presName="Name35" presStyleLbl="parChTrans1D3" presStyleIdx="0" presStyleCnt="2"/>
      <dgm:spPr/>
      <dgm:t>
        <a:bodyPr/>
        <a:lstStyle/>
        <a:p>
          <a:endParaRPr lang="en-GB"/>
        </a:p>
      </dgm:t>
    </dgm:pt>
    <dgm:pt modelId="{561A9A35-222D-4B40-9F29-BB6281BE8DA9}" type="pres">
      <dgm:prSet presAssocID="{58C2F5D4-72B6-44FA-88A3-C40DF993B5B6}" presName="hierRoot2" presStyleCnt="0">
        <dgm:presLayoutVars>
          <dgm:hierBranch val="init"/>
        </dgm:presLayoutVars>
      </dgm:prSet>
      <dgm:spPr/>
    </dgm:pt>
    <dgm:pt modelId="{E77302AF-D2E1-4B42-9277-DE03EACD1F5E}" type="pres">
      <dgm:prSet presAssocID="{58C2F5D4-72B6-44FA-88A3-C40DF993B5B6}" presName="rootComposite" presStyleCnt="0"/>
      <dgm:spPr/>
    </dgm:pt>
    <dgm:pt modelId="{DF84D218-6990-4277-8DB1-92A9C1958688}" type="pres">
      <dgm:prSet presAssocID="{58C2F5D4-72B6-44FA-88A3-C40DF993B5B6}" presName="rootText" presStyleLbl="node3" presStyleIdx="0" presStyleCnt="2" custScaleX="97035" custScaleY="93883" custLinFactNeighborX="6215" custLinFactNeighborY="-7485">
        <dgm:presLayoutVars>
          <dgm:chPref val="3"/>
        </dgm:presLayoutVars>
      </dgm:prSet>
      <dgm:spPr/>
      <dgm:t>
        <a:bodyPr/>
        <a:lstStyle/>
        <a:p>
          <a:endParaRPr lang="en-GB"/>
        </a:p>
      </dgm:t>
    </dgm:pt>
    <dgm:pt modelId="{46EE89A1-7D21-45CE-8DC2-54AF28C5FC80}" type="pres">
      <dgm:prSet presAssocID="{58C2F5D4-72B6-44FA-88A3-C40DF993B5B6}" presName="rootConnector" presStyleLbl="node3" presStyleIdx="0" presStyleCnt="2"/>
      <dgm:spPr/>
      <dgm:t>
        <a:bodyPr/>
        <a:lstStyle/>
        <a:p>
          <a:endParaRPr lang="en-GB"/>
        </a:p>
      </dgm:t>
    </dgm:pt>
    <dgm:pt modelId="{886EF69B-41A2-4EE0-B34E-24F5DBEC340A}" type="pres">
      <dgm:prSet presAssocID="{58C2F5D4-72B6-44FA-88A3-C40DF993B5B6}" presName="hierChild4" presStyleCnt="0"/>
      <dgm:spPr/>
    </dgm:pt>
    <dgm:pt modelId="{D54820EB-9FA5-4B8C-B8AB-38A76CBAC744}" type="pres">
      <dgm:prSet presAssocID="{58C2F5D4-72B6-44FA-88A3-C40DF993B5B6}" presName="hierChild5" presStyleCnt="0"/>
      <dgm:spPr/>
    </dgm:pt>
    <dgm:pt modelId="{0DA0569D-C164-490B-A1C0-2024EDA53669}" type="pres">
      <dgm:prSet presAssocID="{CA1C63EE-E1A2-45D1-AFD7-56BA86D6175D}" presName="Name35" presStyleLbl="parChTrans1D3" presStyleIdx="1" presStyleCnt="2"/>
      <dgm:spPr/>
      <dgm:t>
        <a:bodyPr/>
        <a:lstStyle/>
        <a:p>
          <a:endParaRPr lang="en-GB"/>
        </a:p>
      </dgm:t>
    </dgm:pt>
    <dgm:pt modelId="{EDF9989A-28E0-4D4B-8F3C-F1958418278B}" type="pres">
      <dgm:prSet presAssocID="{172D1300-D830-4C18-8AD0-502916B6EA75}" presName="hierRoot2" presStyleCnt="0">
        <dgm:presLayoutVars>
          <dgm:hierBranch val="init"/>
        </dgm:presLayoutVars>
      </dgm:prSet>
      <dgm:spPr/>
    </dgm:pt>
    <dgm:pt modelId="{68C5F077-191A-4435-93F6-1C44DF04613F}" type="pres">
      <dgm:prSet presAssocID="{172D1300-D830-4C18-8AD0-502916B6EA75}" presName="rootComposite" presStyleCnt="0"/>
      <dgm:spPr/>
    </dgm:pt>
    <dgm:pt modelId="{A6E9E1E1-58AD-4023-923E-7114C29788DE}" type="pres">
      <dgm:prSet presAssocID="{172D1300-D830-4C18-8AD0-502916B6EA75}" presName="rootText" presStyleLbl="node3" presStyleIdx="1" presStyleCnt="2" custScaleX="78494" custScaleY="96196" custLinFactNeighborX="-1024" custLinFactNeighborY="-4968">
        <dgm:presLayoutVars>
          <dgm:chPref val="3"/>
        </dgm:presLayoutVars>
      </dgm:prSet>
      <dgm:spPr/>
      <dgm:t>
        <a:bodyPr/>
        <a:lstStyle/>
        <a:p>
          <a:endParaRPr lang="en-GB"/>
        </a:p>
      </dgm:t>
    </dgm:pt>
    <dgm:pt modelId="{DCE2FA4D-078E-47F6-9005-7ECB11E1FDD0}" type="pres">
      <dgm:prSet presAssocID="{172D1300-D830-4C18-8AD0-502916B6EA75}" presName="rootConnector" presStyleLbl="node3" presStyleIdx="1" presStyleCnt="2"/>
      <dgm:spPr/>
      <dgm:t>
        <a:bodyPr/>
        <a:lstStyle/>
        <a:p>
          <a:endParaRPr lang="en-GB"/>
        </a:p>
      </dgm:t>
    </dgm:pt>
    <dgm:pt modelId="{54ED0AAA-2BAF-4768-91D3-B9E9D704327E}" type="pres">
      <dgm:prSet presAssocID="{172D1300-D830-4C18-8AD0-502916B6EA75}" presName="hierChild4" presStyleCnt="0"/>
      <dgm:spPr/>
    </dgm:pt>
    <dgm:pt modelId="{82C55870-A8A3-4F23-AE0B-FB5DD34CEBD4}" type="pres">
      <dgm:prSet presAssocID="{172D1300-D830-4C18-8AD0-502916B6EA75}" presName="hierChild5" presStyleCnt="0"/>
      <dgm:spPr/>
    </dgm:pt>
    <dgm:pt modelId="{81A8A3AE-A628-409A-A3B5-AA5B92FCD221}" type="pres">
      <dgm:prSet presAssocID="{78BF3024-E042-4081-AC59-72331EE540BC}" presName="hierChild5" presStyleCnt="0"/>
      <dgm:spPr/>
    </dgm:pt>
    <dgm:pt modelId="{0B30CE88-3B0F-4B1E-88B0-BB7CD305619C}" type="pres">
      <dgm:prSet presAssocID="{83280C3D-1CF3-47CD-BC8F-37EC93F2D260}" presName="hierChild3" presStyleCnt="0"/>
      <dgm:spPr/>
    </dgm:pt>
  </dgm:ptLst>
  <dgm:cxnLst>
    <dgm:cxn modelId="{F53B19BF-142D-4502-89F9-D382890ABA0E}" srcId="{B5A72C43-CC91-4B72-B917-C26E2DEC7137}" destId="{83280C3D-1CF3-47CD-BC8F-37EC93F2D260}" srcOrd="0" destOrd="0" parTransId="{F9ADFA53-4A19-4985-AD0D-27B9B8FD4D20}" sibTransId="{9DF2FA5A-DE89-4D59-AEA0-0A5045027689}"/>
    <dgm:cxn modelId="{D6EF6174-A015-4ED1-B76F-60F6FC49765A}" type="presOf" srcId="{83280C3D-1CF3-47CD-BC8F-37EC93F2D260}" destId="{8B908B6B-EE4D-4C3E-B0A6-6CD1535BA0E2}" srcOrd="1" destOrd="0" presId="urn:microsoft.com/office/officeart/2005/8/layout/orgChart1"/>
    <dgm:cxn modelId="{02D45D45-B871-4954-BBAE-D530890DEBB8}" srcId="{78BF3024-E042-4081-AC59-72331EE540BC}" destId="{172D1300-D830-4C18-8AD0-502916B6EA75}" srcOrd="1" destOrd="0" parTransId="{CA1C63EE-E1A2-45D1-AFD7-56BA86D6175D}" sibTransId="{78262F5F-3237-48CE-9DD2-DFA659EA0E7C}"/>
    <dgm:cxn modelId="{E76FA9C5-73AB-4536-8B8A-38940CC49D34}" type="presOf" srcId="{188C10EF-A95D-48E6-A067-B0B3D072B1D0}" destId="{A17CD97F-8451-4F90-9BCC-93346D7536F7}" srcOrd="0" destOrd="0" presId="urn:microsoft.com/office/officeart/2005/8/layout/orgChart1"/>
    <dgm:cxn modelId="{54072E4E-E727-4960-AE22-64E32739A530}" type="presOf" srcId="{FF4644E1-5619-494F-8944-73BB73782F8D}" destId="{7257F328-C2E1-40BF-B4B9-E230B2090A32}" srcOrd="0" destOrd="0" presId="urn:microsoft.com/office/officeart/2005/8/layout/orgChart1"/>
    <dgm:cxn modelId="{CB61ED6C-EB88-40A4-8F6D-59DE8E3EBE8F}" srcId="{83280C3D-1CF3-47CD-BC8F-37EC93F2D260}" destId="{78BF3024-E042-4081-AC59-72331EE540BC}" srcOrd="1" destOrd="0" parTransId="{560E0E50-8C2F-471B-850F-5874A2E8A128}" sibTransId="{14FE5DE9-5F9C-4B97-829C-B29310FF3FE0}"/>
    <dgm:cxn modelId="{52470E5A-9C6A-4908-B6A3-A230B91E9C39}" type="presOf" srcId="{58C2F5D4-72B6-44FA-88A3-C40DF993B5B6}" destId="{DF84D218-6990-4277-8DB1-92A9C1958688}" srcOrd="0" destOrd="0" presId="urn:microsoft.com/office/officeart/2005/8/layout/orgChart1"/>
    <dgm:cxn modelId="{8C7FAA9B-44B0-4005-A844-4A2260F1E2F9}" type="presOf" srcId="{83280C3D-1CF3-47CD-BC8F-37EC93F2D260}" destId="{EC9AF973-7B6D-42D6-9404-086DE0B266EC}" srcOrd="0" destOrd="0" presId="urn:microsoft.com/office/officeart/2005/8/layout/orgChart1"/>
    <dgm:cxn modelId="{752F0949-31B3-498C-A24F-96DE4744CF5E}" type="presOf" srcId="{EF58501C-3C99-43BF-80AF-98CA2B512A63}" destId="{B2B2B801-A01C-4530-9DDD-806E473501D1}" srcOrd="1" destOrd="0" presId="urn:microsoft.com/office/officeart/2005/8/layout/orgChart1"/>
    <dgm:cxn modelId="{805FAE16-2167-4A57-AAE9-1C22CA82C0DF}" type="presOf" srcId="{560E0E50-8C2F-471B-850F-5874A2E8A128}" destId="{16C2886D-E67B-438F-B72D-D78B0A87CD28}" srcOrd="0" destOrd="0" presId="urn:microsoft.com/office/officeart/2005/8/layout/orgChart1"/>
    <dgm:cxn modelId="{5B1CF9BA-B930-407E-9094-A0C93D06D203}" type="presOf" srcId="{172D1300-D830-4C18-8AD0-502916B6EA75}" destId="{A6E9E1E1-58AD-4023-923E-7114C29788DE}" srcOrd="0" destOrd="0" presId="urn:microsoft.com/office/officeart/2005/8/layout/orgChart1"/>
    <dgm:cxn modelId="{2050BB2A-EB17-4386-B3B7-4E9B2931603F}" type="presOf" srcId="{78BF3024-E042-4081-AC59-72331EE540BC}" destId="{A23E283E-1924-480F-AA12-5417CE1EEAA6}" srcOrd="1" destOrd="0" presId="urn:microsoft.com/office/officeart/2005/8/layout/orgChart1"/>
    <dgm:cxn modelId="{0EAD5E18-6345-4C7D-B700-7245FA5E7D8E}" type="presOf" srcId="{EF58501C-3C99-43BF-80AF-98CA2B512A63}" destId="{F83EFF51-DEC9-4E80-BEF3-F1326F0AB87F}" srcOrd="0" destOrd="0" presId="urn:microsoft.com/office/officeart/2005/8/layout/orgChart1"/>
    <dgm:cxn modelId="{3A0CE2BA-E9CB-4AFC-B435-58561520E2EC}" type="presOf" srcId="{172D1300-D830-4C18-8AD0-502916B6EA75}" destId="{DCE2FA4D-078E-47F6-9005-7ECB11E1FDD0}" srcOrd="1" destOrd="0" presId="urn:microsoft.com/office/officeart/2005/8/layout/orgChart1"/>
    <dgm:cxn modelId="{06848BAF-643D-4F46-B0CD-1D692E816D65}" srcId="{83280C3D-1CF3-47CD-BC8F-37EC93F2D260}" destId="{EF58501C-3C99-43BF-80AF-98CA2B512A63}" srcOrd="0" destOrd="0" parTransId="{188C10EF-A95D-48E6-A067-B0B3D072B1D0}" sibTransId="{CF698B20-B238-4E78-8E89-068D6A5C704C}"/>
    <dgm:cxn modelId="{D05CDBFD-DD2C-4D58-897A-26D2C4F46631}" type="presOf" srcId="{58C2F5D4-72B6-44FA-88A3-C40DF993B5B6}" destId="{46EE89A1-7D21-45CE-8DC2-54AF28C5FC80}" srcOrd="1" destOrd="0" presId="urn:microsoft.com/office/officeart/2005/8/layout/orgChart1"/>
    <dgm:cxn modelId="{7503054C-F198-4F4C-82B4-8644BD859A8A}" type="presOf" srcId="{B5A72C43-CC91-4B72-B917-C26E2DEC7137}" destId="{B7614A2C-8691-44E0-A7B6-0203FCC4E0BF}" srcOrd="0" destOrd="0" presId="urn:microsoft.com/office/officeart/2005/8/layout/orgChart1"/>
    <dgm:cxn modelId="{A0EA504D-AD5A-4B55-9C9B-FEE3A85EA8B6}" type="presOf" srcId="{78BF3024-E042-4081-AC59-72331EE540BC}" destId="{578ECE26-1A55-4025-B8DF-AA0DB87AE8E6}" srcOrd="0" destOrd="0" presId="urn:microsoft.com/office/officeart/2005/8/layout/orgChart1"/>
    <dgm:cxn modelId="{9DB1B428-65B6-453B-B4A9-C1C492629032}" srcId="{78BF3024-E042-4081-AC59-72331EE540BC}" destId="{58C2F5D4-72B6-44FA-88A3-C40DF993B5B6}" srcOrd="0" destOrd="0" parTransId="{FF4644E1-5619-494F-8944-73BB73782F8D}" sibTransId="{83CE8F69-BDB6-43F4-A64D-3F8A85D8C7F9}"/>
    <dgm:cxn modelId="{477CCF73-FBBC-4E38-8030-D4B180A9A73F}" type="presOf" srcId="{CA1C63EE-E1A2-45D1-AFD7-56BA86D6175D}" destId="{0DA0569D-C164-490B-A1C0-2024EDA53669}" srcOrd="0" destOrd="0" presId="urn:microsoft.com/office/officeart/2005/8/layout/orgChart1"/>
    <dgm:cxn modelId="{FD142E64-2EDC-46E8-809D-336B24E50E1F}" type="presParOf" srcId="{B7614A2C-8691-44E0-A7B6-0203FCC4E0BF}" destId="{8EC72459-B08E-490E-8BA1-856A62AD9360}" srcOrd="0" destOrd="0" presId="urn:microsoft.com/office/officeart/2005/8/layout/orgChart1"/>
    <dgm:cxn modelId="{2260E822-7103-4CE6-9090-BFDFD2DF361F}" type="presParOf" srcId="{8EC72459-B08E-490E-8BA1-856A62AD9360}" destId="{BBB5FB9F-67F4-4EFC-BDBF-419148B81D86}" srcOrd="0" destOrd="0" presId="urn:microsoft.com/office/officeart/2005/8/layout/orgChart1"/>
    <dgm:cxn modelId="{8C80A48B-9287-433B-A827-2B7723E07FD4}" type="presParOf" srcId="{BBB5FB9F-67F4-4EFC-BDBF-419148B81D86}" destId="{EC9AF973-7B6D-42D6-9404-086DE0B266EC}" srcOrd="0" destOrd="0" presId="urn:microsoft.com/office/officeart/2005/8/layout/orgChart1"/>
    <dgm:cxn modelId="{2C021E13-FA7E-417D-8C3A-FE03BD8C38ED}" type="presParOf" srcId="{BBB5FB9F-67F4-4EFC-BDBF-419148B81D86}" destId="{8B908B6B-EE4D-4C3E-B0A6-6CD1535BA0E2}" srcOrd="1" destOrd="0" presId="urn:microsoft.com/office/officeart/2005/8/layout/orgChart1"/>
    <dgm:cxn modelId="{35DF91E4-F4A2-4ED0-8C11-D0BE84E0847F}" type="presParOf" srcId="{8EC72459-B08E-490E-8BA1-856A62AD9360}" destId="{A6805005-6260-43FA-9362-343C11383FBD}" srcOrd="1" destOrd="0" presId="urn:microsoft.com/office/officeart/2005/8/layout/orgChart1"/>
    <dgm:cxn modelId="{39AC0B72-EC0D-4BB9-835D-B24D47B5A796}" type="presParOf" srcId="{A6805005-6260-43FA-9362-343C11383FBD}" destId="{A17CD97F-8451-4F90-9BCC-93346D7536F7}" srcOrd="0" destOrd="0" presId="urn:microsoft.com/office/officeart/2005/8/layout/orgChart1"/>
    <dgm:cxn modelId="{8D6AE81F-D5B1-4A81-9326-0D0B04B5C8D2}" type="presParOf" srcId="{A6805005-6260-43FA-9362-343C11383FBD}" destId="{B15A1DB8-19E4-4496-AE32-B1379917127E}" srcOrd="1" destOrd="0" presId="urn:microsoft.com/office/officeart/2005/8/layout/orgChart1"/>
    <dgm:cxn modelId="{2EE63B51-E705-4592-8035-42FDFB8EDD45}" type="presParOf" srcId="{B15A1DB8-19E4-4496-AE32-B1379917127E}" destId="{235CA028-C708-438D-B63B-DC38AED87BF9}" srcOrd="0" destOrd="0" presId="urn:microsoft.com/office/officeart/2005/8/layout/orgChart1"/>
    <dgm:cxn modelId="{E23152AB-BE8C-455C-A354-ED03B7E39399}" type="presParOf" srcId="{235CA028-C708-438D-B63B-DC38AED87BF9}" destId="{F83EFF51-DEC9-4E80-BEF3-F1326F0AB87F}" srcOrd="0" destOrd="0" presId="urn:microsoft.com/office/officeart/2005/8/layout/orgChart1"/>
    <dgm:cxn modelId="{35955247-B491-4181-A41D-734E13AFFEE6}" type="presParOf" srcId="{235CA028-C708-438D-B63B-DC38AED87BF9}" destId="{B2B2B801-A01C-4530-9DDD-806E473501D1}" srcOrd="1" destOrd="0" presId="urn:microsoft.com/office/officeart/2005/8/layout/orgChart1"/>
    <dgm:cxn modelId="{826CDFEE-BAFA-4A92-9E46-F1B03E1EF576}" type="presParOf" srcId="{B15A1DB8-19E4-4496-AE32-B1379917127E}" destId="{83500F31-DE01-42E6-88A6-52955508AFD1}" srcOrd="1" destOrd="0" presId="urn:microsoft.com/office/officeart/2005/8/layout/orgChart1"/>
    <dgm:cxn modelId="{1B09B28D-F74E-4767-9BE2-5FB8957EDAE6}" type="presParOf" srcId="{B15A1DB8-19E4-4496-AE32-B1379917127E}" destId="{2A0A9EBD-81E6-4B6A-9705-3081AE485691}" srcOrd="2" destOrd="0" presId="urn:microsoft.com/office/officeart/2005/8/layout/orgChart1"/>
    <dgm:cxn modelId="{16D446AB-DBEB-44FC-ACF7-40CD81189470}" type="presParOf" srcId="{A6805005-6260-43FA-9362-343C11383FBD}" destId="{16C2886D-E67B-438F-B72D-D78B0A87CD28}" srcOrd="2" destOrd="0" presId="urn:microsoft.com/office/officeart/2005/8/layout/orgChart1"/>
    <dgm:cxn modelId="{AEF3398A-E355-4153-B9C4-E69B9C071B3C}" type="presParOf" srcId="{A6805005-6260-43FA-9362-343C11383FBD}" destId="{7A4490DD-5259-4354-ACC7-E29F45AAF879}" srcOrd="3" destOrd="0" presId="urn:microsoft.com/office/officeart/2005/8/layout/orgChart1"/>
    <dgm:cxn modelId="{61446D7D-2F32-45A0-A453-129210589037}" type="presParOf" srcId="{7A4490DD-5259-4354-ACC7-E29F45AAF879}" destId="{A457F7EB-E508-49CE-A7DE-B38811DFC228}" srcOrd="0" destOrd="0" presId="urn:microsoft.com/office/officeart/2005/8/layout/orgChart1"/>
    <dgm:cxn modelId="{1C26BB0C-9F32-407F-B351-797FD9C68BD8}" type="presParOf" srcId="{A457F7EB-E508-49CE-A7DE-B38811DFC228}" destId="{578ECE26-1A55-4025-B8DF-AA0DB87AE8E6}" srcOrd="0" destOrd="0" presId="urn:microsoft.com/office/officeart/2005/8/layout/orgChart1"/>
    <dgm:cxn modelId="{1A78B005-C603-4CF2-A513-FB3FB2FAA27C}" type="presParOf" srcId="{A457F7EB-E508-49CE-A7DE-B38811DFC228}" destId="{A23E283E-1924-480F-AA12-5417CE1EEAA6}" srcOrd="1" destOrd="0" presId="urn:microsoft.com/office/officeart/2005/8/layout/orgChart1"/>
    <dgm:cxn modelId="{28DF4D37-EA22-496F-B58A-75631982C002}" type="presParOf" srcId="{7A4490DD-5259-4354-ACC7-E29F45AAF879}" destId="{2F3A70D3-31E8-4E9E-B6ED-E0ED65184571}" srcOrd="1" destOrd="0" presId="urn:microsoft.com/office/officeart/2005/8/layout/orgChart1"/>
    <dgm:cxn modelId="{B98E9E71-649B-4242-9501-ADE01BA5DD71}" type="presParOf" srcId="{2F3A70D3-31E8-4E9E-B6ED-E0ED65184571}" destId="{7257F328-C2E1-40BF-B4B9-E230B2090A32}" srcOrd="0" destOrd="0" presId="urn:microsoft.com/office/officeart/2005/8/layout/orgChart1"/>
    <dgm:cxn modelId="{037A7847-72AD-461F-A060-8EA1CCC3E6B4}" type="presParOf" srcId="{2F3A70D3-31E8-4E9E-B6ED-E0ED65184571}" destId="{561A9A35-222D-4B40-9F29-BB6281BE8DA9}" srcOrd="1" destOrd="0" presId="urn:microsoft.com/office/officeart/2005/8/layout/orgChart1"/>
    <dgm:cxn modelId="{083C0AE3-D37A-48DC-92C1-FB0E40A24B10}" type="presParOf" srcId="{561A9A35-222D-4B40-9F29-BB6281BE8DA9}" destId="{E77302AF-D2E1-4B42-9277-DE03EACD1F5E}" srcOrd="0" destOrd="0" presId="urn:microsoft.com/office/officeart/2005/8/layout/orgChart1"/>
    <dgm:cxn modelId="{D8F7A9F3-C340-4502-8D74-C6AB78A02744}" type="presParOf" srcId="{E77302AF-D2E1-4B42-9277-DE03EACD1F5E}" destId="{DF84D218-6990-4277-8DB1-92A9C1958688}" srcOrd="0" destOrd="0" presId="urn:microsoft.com/office/officeart/2005/8/layout/orgChart1"/>
    <dgm:cxn modelId="{E2E3C899-157D-4092-9B98-28F7DF12399B}" type="presParOf" srcId="{E77302AF-D2E1-4B42-9277-DE03EACD1F5E}" destId="{46EE89A1-7D21-45CE-8DC2-54AF28C5FC80}" srcOrd="1" destOrd="0" presId="urn:microsoft.com/office/officeart/2005/8/layout/orgChart1"/>
    <dgm:cxn modelId="{1752ACCC-DBB5-493E-B41E-078B8609BE0A}" type="presParOf" srcId="{561A9A35-222D-4B40-9F29-BB6281BE8DA9}" destId="{886EF69B-41A2-4EE0-B34E-24F5DBEC340A}" srcOrd="1" destOrd="0" presId="urn:microsoft.com/office/officeart/2005/8/layout/orgChart1"/>
    <dgm:cxn modelId="{DB4060AA-9F67-4767-A769-32BA342D42A9}" type="presParOf" srcId="{561A9A35-222D-4B40-9F29-BB6281BE8DA9}" destId="{D54820EB-9FA5-4B8C-B8AB-38A76CBAC744}" srcOrd="2" destOrd="0" presId="urn:microsoft.com/office/officeart/2005/8/layout/orgChart1"/>
    <dgm:cxn modelId="{C92ECBD1-472F-423B-91A7-AB43F4E4E49C}" type="presParOf" srcId="{2F3A70D3-31E8-4E9E-B6ED-E0ED65184571}" destId="{0DA0569D-C164-490B-A1C0-2024EDA53669}" srcOrd="2" destOrd="0" presId="urn:microsoft.com/office/officeart/2005/8/layout/orgChart1"/>
    <dgm:cxn modelId="{867F1FB7-B323-4260-981A-DAA1F4BFBEBB}" type="presParOf" srcId="{2F3A70D3-31E8-4E9E-B6ED-E0ED65184571}" destId="{EDF9989A-28E0-4D4B-8F3C-F1958418278B}" srcOrd="3" destOrd="0" presId="urn:microsoft.com/office/officeart/2005/8/layout/orgChart1"/>
    <dgm:cxn modelId="{427EAB15-6040-4CE8-89E8-FE7DC3898DD5}" type="presParOf" srcId="{EDF9989A-28E0-4D4B-8F3C-F1958418278B}" destId="{68C5F077-191A-4435-93F6-1C44DF04613F}" srcOrd="0" destOrd="0" presId="urn:microsoft.com/office/officeart/2005/8/layout/orgChart1"/>
    <dgm:cxn modelId="{171498FF-829D-425F-8907-B2CBAB2656DC}" type="presParOf" srcId="{68C5F077-191A-4435-93F6-1C44DF04613F}" destId="{A6E9E1E1-58AD-4023-923E-7114C29788DE}" srcOrd="0" destOrd="0" presId="urn:microsoft.com/office/officeart/2005/8/layout/orgChart1"/>
    <dgm:cxn modelId="{3CE0E97C-383F-4FC6-977F-1E060F2CE005}" type="presParOf" srcId="{68C5F077-191A-4435-93F6-1C44DF04613F}" destId="{DCE2FA4D-078E-47F6-9005-7ECB11E1FDD0}" srcOrd="1" destOrd="0" presId="urn:microsoft.com/office/officeart/2005/8/layout/orgChart1"/>
    <dgm:cxn modelId="{4691B0CC-A98B-4CEF-A3DC-E7F06B4B64CE}" type="presParOf" srcId="{EDF9989A-28E0-4D4B-8F3C-F1958418278B}" destId="{54ED0AAA-2BAF-4768-91D3-B9E9D704327E}" srcOrd="1" destOrd="0" presId="urn:microsoft.com/office/officeart/2005/8/layout/orgChart1"/>
    <dgm:cxn modelId="{219BC847-BCAE-4066-828D-624FE0EFC844}" type="presParOf" srcId="{EDF9989A-28E0-4D4B-8F3C-F1958418278B}" destId="{82C55870-A8A3-4F23-AE0B-FB5DD34CEBD4}" srcOrd="2" destOrd="0" presId="urn:microsoft.com/office/officeart/2005/8/layout/orgChart1"/>
    <dgm:cxn modelId="{C9B582A9-3E18-4993-B98A-F2D5E4D33A8A}" type="presParOf" srcId="{7A4490DD-5259-4354-ACC7-E29F45AAF879}" destId="{81A8A3AE-A628-409A-A3B5-AA5B92FCD221}" srcOrd="2" destOrd="0" presId="urn:microsoft.com/office/officeart/2005/8/layout/orgChart1"/>
    <dgm:cxn modelId="{77AD6CA9-8A46-4E2D-A9CD-CED9959C0042}" type="presParOf" srcId="{8EC72459-B08E-490E-8BA1-856A62AD9360}" destId="{0B30CE88-3B0F-4B1E-88B0-BB7CD305619C}"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A72C43-CC91-4B72-B917-C26E2DEC7137}" type="doc">
      <dgm:prSet loTypeId="urn:microsoft.com/office/officeart/2005/8/layout/orgChart1" loCatId="hierarchy" qsTypeId="urn:microsoft.com/office/officeart/2005/8/quickstyle/simple1" qsCatId="simple" csTypeId="urn:microsoft.com/office/officeart/2005/8/colors/accent6_4" csCatId="accent6" phldr="1"/>
      <dgm:spPr/>
      <dgm:t>
        <a:bodyPr/>
        <a:lstStyle/>
        <a:p>
          <a:endParaRPr lang="en-GB"/>
        </a:p>
      </dgm:t>
    </dgm:pt>
    <dgm:pt modelId="{83280C3D-1CF3-47CD-BC8F-37EC93F2D260}">
      <dgm:prSet phldrT="[Text]" custT="1"/>
      <dgm:spPr>
        <a:solidFill>
          <a:schemeClr val="bg2"/>
        </a:solidFill>
        <a:ln>
          <a:solidFill>
            <a:schemeClr val="bg2">
              <a:lumMod val="50000"/>
            </a:schemeClr>
          </a:solidFill>
        </a:ln>
      </dgm:spPr>
      <dgm:t>
        <a:bodyPr/>
        <a:lstStyle/>
        <a:p>
          <a:r>
            <a:rPr lang="en-GB" sz="1800" b="1" dirty="0" smtClean="0">
              <a:solidFill>
                <a:schemeClr val="accent5">
                  <a:lumMod val="50000"/>
                </a:schemeClr>
              </a:solidFill>
            </a:rPr>
            <a:t>Dependent</a:t>
          </a:r>
        </a:p>
      </dgm:t>
    </dgm:pt>
    <dgm:pt modelId="{F9ADFA53-4A19-4985-AD0D-27B9B8FD4D20}" type="parTrans" cxnId="{F53B19BF-142D-4502-89F9-D382890ABA0E}">
      <dgm:prSet/>
      <dgm:spPr/>
      <dgm:t>
        <a:bodyPr/>
        <a:lstStyle/>
        <a:p>
          <a:endParaRPr lang="en-GB" sz="1800">
            <a:solidFill>
              <a:schemeClr val="accent5">
                <a:lumMod val="50000"/>
              </a:schemeClr>
            </a:solidFill>
          </a:endParaRPr>
        </a:p>
      </dgm:t>
    </dgm:pt>
    <dgm:pt modelId="{9DF2FA5A-DE89-4D59-AEA0-0A5045027689}" type="sibTrans" cxnId="{F53B19BF-142D-4502-89F9-D382890ABA0E}">
      <dgm:prSet/>
      <dgm:spPr/>
      <dgm:t>
        <a:bodyPr/>
        <a:lstStyle/>
        <a:p>
          <a:endParaRPr lang="en-GB" sz="1800">
            <a:solidFill>
              <a:schemeClr val="accent5">
                <a:lumMod val="50000"/>
              </a:schemeClr>
            </a:solidFill>
          </a:endParaRPr>
        </a:p>
      </dgm:t>
    </dgm:pt>
    <dgm:pt modelId="{EF58501C-3C99-43BF-80AF-98CA2B512A63}">
      <dgm:prSet phldrT="[Text]" custT="1"/>
      <dgm:spPr>
        <a:solidFill>
          <a:srgbClr val="92D050"/>
        </a:solidFill>
        <a:ln>
          <a:solidFill>
            <a:srgbClr val="00602B"/>
          </a:solidFill>
        </a:ln>
      </dgm:spPr>
      <dgm:t>
        <a:bodyPr/>
        <a:lstStyle/>
        <a:p>
          <a:r>
            <a:rPr lang="en-GB" sz="2000" b="1" dirty="0" smtClean="0">
              <a:solidFill>
                <a:schemeClr val="accent5">
                  <a:lumMod val="50000"/>
                </a:schemeClr>
              </a:solidFill>
            </a:rPr>
            <a:t>Scale</a:t>
          </a:r>
        </a:p>
      </dgm:t>
    </dgm:pt>
    <dgm:pt modelId="{188C10EF-A95D-48E6-A067-B0B3D072B1D0}" type="parTrans" cxnId="{06848BAF-643D-4F46-B0CD-1D692E816D65}">
      <dgm:prSet/>
      <dgm:spPr/>
      <dgm:t>
        <a:bodyPr/>
        <a:lstStyle/>
        <a:p>
          <a:endParaRPr lang="en-GB" sz="1800">
            <a:solidFill>
              <a:schemeClr val="accent5">
                <a:lumMod val="50000"/>
              </a:schemeClr>
            </a:solidFill>
          </a:endParaRPr>
        </a:p>
      </dgm:t>
    </dgm:pt>
    <dgm:pt modelId="{CF698B20-B238-4E78-8E89-068D6A5C704C}" type="sibTrans" cxnId="{06848BAF-643D-4F46-B0CD-1D692E816D65}">
      <dgm:prSet/>
      <dgm:spPr/>
      <dgm:t>
        <a:bodyPr/>
        <a:lstStyle/>
        <a:p>
          <a:endParaRPr lang="en-GB" sz="1800">
            <a:solidFill>
              <a:schemeClr val="accent5">
                <a:lumMod val="50000"/>
              </a:schemeClr>
            </a:solidFill>
          </a:endParaRPr>
        </a:p>
      </dgm:t>
    </dgm:pt>
    <dgm:pt modelId="{78BF3024-E042-4081-AC59-72331EE540BC}">
      <dgm:prSet phldrT="[Text]" custT="1"/>
      <dgm:spPr>
        <a:solidFill>
          <a:schemeClr val="accent2">
            <a:lumMod val="40000"/>
            <a:lumOff val="60000"/>
          </a:schemeClr>
        </a:solidFill>
        <a:ln>
          <a:solidFill>
            <a:schemeClr val="accent2">
              <a:lumMod val="60000"/>
              <a:lumOff val="40000"/>
            </a:schemeClr>
          </a:solidFill>
        </a:ln>
      </dgm:spPr>
      <dgm:t>
        <a:bodyPr/>
        <a:lstStyle/>
        <a:p>
          <a:r>
            <a:rPr lang="en-GB" sz="2000" b="1" dirty="0" smtClean="0">
              <a:solidFill>
                <a:schemeClr val="accent5">
                  <a:lumMod val="50000"/>
                </a:schemeClr>
              </a:solidFill>
            </a:rPr>
            <a:t>Categorical</a:t>
          </a:r>
        </a:p>
      </dgm:t>
    </dgm:pt>
    <dgm:pt modelId="{560E0E50-8C2F-471B-850F-5874A2E8A128}" type="parTrans" cxnId="{CB61ED6C-EB88-40A4-8F6D-59DE8E3EBE8F}">
      <dgm:prSet/>
      <dgm:spPr/>
      <dgm:t>
        <a:bodyPr/>
        <a:lstStyle/>
        <a:p>
          <a:endParaRPr lang="en-GB" sz="1800">
            <a:solidFill>
              <a:schemeClr val="accent5">
                <a:lumMod val="50000"/>
              </a:schemeClr>
            </a:solidFill>
          </a:endParaRPr>
        </a:p>
      </dgm:t>
    </dgm:pt>
    <dgm:pt modelId="{14FE5DE9-5F9C-4B97-829C-B29310FF3FE0}" type="sibTrans" cxnId="{CB61ED6C-EB88-40A4-8F6D-59DE8E3EBE8F}">
      <dgm:prSet/>
      <dgm:spPr/>
      <dgm:t>
        <a:bodyPr/>
        <a:lstStyle/>
        <a:p>
          <a:endParaRPr lang="en-GB" sz="1800">
            <a:solidFill>
              <a:schemeClr val="accent5">
                <a:lumMod val="50000"/>
              </a:schemeClr>
            </a:solidFill>
          </a:endParaRPr>
        </a:p>
      </dgm:t>
    </dgm:pt>
    <dgm:pt modelId="{58C2F5D4-72B6-44FA-88A3-C40DF993B5B6}">
      <dgm:prSet custT="1"/>
      <dgm:spPr>
        <a:solidFill>
          <a:schemeClr val="accent2">
            <a:lumMod val="20000"/>
            <a:lumOff val="80000"/>
          </a:schemeClr>
        </a:solidFill>
        <a:ln>
          <a:solidFill>
            <a:schemeClr val="accent2">
              <a:lumMod val="40000"/>
              <a:lumOff val="60000"/>
            </a:schemeClr>
          </a:solidFill>
        </a:ln>
      </dgm:spPr>
      <dgm:t>
        <a:bodyPr/>
        <a:lstStyle/>
        <a:p>
          <a:r>
            <a:rPr lang="en-GB" sz="1800" b="1" dirty="0" smtClean="0">
              <a:solidFill>
                <a:schemeClr val="accent5">
                  <a:lumMod val="50000"/>
                </a:schemeClr>
              </a:solidFill>
            </a:rPr>
            <a:t>Ordinal:</a:t>
          </a:r>
        </a:p>
        <a:p>
          <a:r>
            <a:rPr lang="en-GB" sz="1800" b="0" dirty="0" smtClean="0">
              <a:solidFill>
                <a:schemeClr val="accent5">
                  <a:lumMod val="50000"/>
                </a:schemeClr>
              </a:solidFill>
              <a:latin typeface="+mn-lt"/>
              <a:ea typeface="+mn-ea"/>
              <a:cs typeface="+mn-cs"/>
            </a:rPr>
            <a:t>Non-parametric</a:t>
          </a:r>
          <a:endParaRPr lang="en-GB" sz="1800" b="1" dirty="0">
            <a:solidFill>
              <a:schemeClr val="accent5">
                <a:lumMod val="50000"/>
              </a:schemeClr>
            </a:solidFill>
          </a:endParaRPr>
        </a:p>
      </dgm:t>
    </dgm:pt>
    <dgm:pt modelId="{FF4644E1-5619-494F-8944-73BB73782F8D}" type="parTrans" cxnId="{9DB1B428-65B6-453B-B4A9-C1C492629032}">
      <dgm:prSet/>
      <dgm:spPr/>
      <dgm:t>
        <a:bodyPr/>
        <a:lstStyle/>
        <a:p>
          <a:endParaRPr lang="en-GB" sz="1800">
            <a:solidFill>
              <a:schemeClr val="accent5">
                <a:lumMod val="50000"/>
              </a:schemeClr>
            </a:solidFill>
          </a:endParaRPr>
        </a:p>
      </dgm:t>
    </dgm:pt>
    <dgm:pt modelId="{83CE8F69-BDB6-43F4-A64D-3F8A85D8C7F9}" type="sibTrans" cxnId="{9DB1B428-65B6-453B-B4A9-C1C492629032}">
      <dgm:prSet/>
      <dgm:spPr/>
      <dgm:t>
        <a:bodyPr/>
        <a:lstStyle/>
        <a:p>
          <a:endParaRPr lang="en-GB" sz="1800">
            <a:solidFill>
              <a:schemeClr val="accent5">
                <a:lumMod val="50000"/>
              </a:schemeClr>
            </a:solidFill>
          </a:endParaRPr>
        </a:p>
      </dgm:t>
    </dgm:pt>
    <dgm:pt modelId="{172D1300-D830-4C18-8AD0-502916B6EA75}">
      <dgm:prSet custT="1"/>
      <dgm:spPr>
        <a:solidFill>
          <a:schemeClr val="accent2">
            <a:lumMod val="20000"/>
            <a:lumOff val="80000"/>
          </a:schemeClr>
        </a:solidFill>
        <a:ln>
          <a:solidFill>
            <a:schemeClr val="accent2">
              <a:lumMod val="40000"/>
              <a:lumOff val="60000"/>
            </a:schemeClr>
          </a:solidFill>
        </a:ln>
      </dgm:spPr>
      <dgm:t>
        <a:bodyPr/>
        <a:lstStyle/>
        <a:p>
          <a:r>
            <a:rPr lang="en-GB" sz="1800" b="1" dirty="0" smtClean="0">
              <a:solidFill>
                <a:schemeClr val="accent5">
                  <a:lumMod val="50000"/>
                </a:schemeClr>
              </a:solidFill>
            </a:rPr>
            <a:t>Nominal:</a:t>
          </a:r>
        </a:p>
        <a:p>
          <a:r>
            <a:rPr lang="en-GB" sz="1800" b="0" dirty="0" smtClean="0">
              <a:solidFill>
                <a:schemeClr val="accent5">
                  <a:lumMod val="50000"/>
                </a:schemeClr>
              </a:solidFill>
              <a:latin typeface="+mn-lt"/>
              <a:ea typeface="+mn-ea"/>
              <a:cs typeface="+mn-cs"/>
            </a:rPr>
            <a:t>Chi-squared</a:t>
          </a:r>
          <a:endParaRPr lang="en-GB" sz="1800" b="1" dirty="0">
            <a:solidFill>
              <a:schemeClr val="accent5">
                <a:lumMod val="50000"/>
              </a:schemeClr>
            </a:solidFill>
          </a:endParaRPr>
        </a:p>
      </dgm:t>
    </dgm:pt>
    <dgm:pt modelId="{CA1C63EE-E1A2-45D1-AFD7-56BA86D6175D}" type="parTrans" cxnId="{02D45D45-B871-4954-BBAE-D530890DEBB8}">
      <dgm:prSet/>
      <dgm:spPr/>
      <dgm:t>
        <a:bodyPr/>
        <a:lstStyle/>
        <a:p>
          <a:endParaRPr lang="en-GB" sz="1800">
            <a:solidFill>
              <a:schemeClr val="accent5">
                <a:lumMod val="50000"/>
              </a:schemeClr>
            </a:solidFill>
          </a:endParaRPr>
        </a:p>
      </dgm:t>
    </dgm:pt>
    <dgm:pt modelId="{78262F5F-3237-48CE-9DD2-DFA659EA0E7C}" type="sibTrans" cxnId="{02D45D45-B871-4954-BBAE-D530890DEBB8}">
      <dgm:prSet/>
      <dgm:spPr/>
      <dgm:t>
        <a:bodyPr/>
        <a:lstStyle/>
        <a:p>
          <a:endParaRPr lang="en-GB" sz="1800">
            <a:solidFill>
              <a:schemeClr val="accent5">
                <a:lumMod val="50000"/>
              </a:schemeClr>
            </a:solidFill>
          </a:endParaRPr>
        </a:p>
      </dgm:t>
    </dgm:pt>
    <dgm:pt modelId="{32B7F650-06B6-4C11-A282-39657E5F85B9}">
      <dgm:prSet custT="1"/>
      <dgm:spPr>
        <a:solidFill>
          <a:srgbClr val="96F8B0"/>
        </a:solidFill>
      </dgm:spPr>
      <dgm:t>
        <a:bodyPr/>
        <a:lstStyle/>
        <a:p>
          <a:r>
            <a:rPr lang="en-GB" sz="1800" b="1" dirty="0" smtClean="0">
              <a:solidFill>
                <a:schemeClr val="tx1"/>
              </a:solidFill>
            </a:rPr>
            <a:t>Normally distributed</a:t>
          </a:r>
        </a:p>
        <a:p>
          <a:r>
            <a:rPr lang="en-GB" sz="1800" b="0" dirty="0" smtClean="0">
              <a:solidFill>
                <a:schemeClr val="tx1"/>
              </a:solidFill>
            </a:rPr>
            <a:t>Parametric test</a:t>
          </a:r>
          <a:endParaRPr lang="en-GB" sz="1800" b="0" dirty="0">
            <a:solidFill>
              <a:schemeClr val="tx1"/>
            </a:solidFill>
          </a:endParaRPr>
        </a:p>
      </dgm:t>
    </dgm:pt>
    <dgm:pt modelId="{7E5FF33C-928F-4336-94CF-75457DE8F89D}" type="parTrans" cxnId="{4402717E-F006-4A03-AD79-05BBF59E64D3}">
      <dgm:prSet/>
      <dgm:spPr/>
    </dgm:pt>
    <dgm:pt modelId="{53584305-3D2E-4285-B810-8FFF974E72DE}" type="sibTrans" cxnId="{4402717E-F006-4A03-AD79-05BBF59E64D3}">
      <dgm:prSet/>
      <dgm:spPr/>
    </dgm:pt>
    <dgm:pt modelId="{C792ABAD-A834-42E9-B980-D67A3B66CFDD}">
      <dgm:prSet custT="1"/>
      <dgm:spPr>
        <a:solidFill>
          <a:srgbClr val="96F8B0"/>
        </a:solidFill>
      </dgm:spPr>
      <dgm:t>
        <a:bodyPr/>
        <a:lstStyle/>
        <a:p>
          <a:r>
            <a:rPr lang="en-GB" sz="1800" b="1" dirty="0" smtClean="0">
              <a:solidFill>
                <a:schemeClr val="tx1"/>
              </a:solidFill>
            </a:rPr>
            <a:t>Skewed data</a:t>
          </a:r>
        </a:p>
        <a:p>
          <a:r>
            <a:rPr lang="en-GB" sz="1800" b="0" dirty="0" smtClean="0">
              <a:solidFill>
                <a:schemeClr val="tx1"/>
              </a:solidFill>
            </a:rPr>
            <a:t>Non-parametric</a:t>
          </a:r>
          <a:endParaRPr lang="en-GB" sz="1800" b="0" dirty="0">
            <a:solidFill>
              <a:schemeClr val="tx1"/>
            </a:solidFill>
          </a:endParaRPr>
        </a:p>
      </dgm:t>
    </dgm:pt>
    <dgm:pt modelId="{0BCD7EF4-A9FC-4272-B051-ED897C6DFA3A}" type="parTrans" cxnId="{30AAB204-1B56-4E32-A4E9-9DEB243E1F49}">
      <dgm:prSet/>
      <dgm:spPr/>
    </dgm:pt>
    <dgm:pt modelId="{8811AABF-BBDF-4514-92BC-F10D41C6CAC7}" type="sibTrans" cxnId="{30AAB204-1B56-4E32-A4E9-9DEB243E1F49}">
      <dgm:prSet/>
      <dgm:spPr/>
    </dgm:pt>
    <dgm:pt modelId="{B7614A2C-8691-44E0-A7B6-0203FCC4E0BF}" type="pres">
      <dgm:prSet presAssocID="{B5A72C43-CC91-4B72-B917-C26E2DEC7137}" presName="hierChild1" presStyleCnt="0">
        <dgm:presLayoutVars>
          <dgm:orgChart val="1"/>
          <dgm:chPref val="1"/>
          <dgm:dir/>
          <dgm:animOne val="branch"/>
          <dgm:animLvl val="lvl"/>
          <dgm:resizeHandles/>
        </dgm:presLayoutVars>
      </dgm:prSet>
      <dgm:spPr/>
      <dgm:t>
        <a:bodyPr/>
        <a:lstStyle/>
        <a:p>
          <a:endParaRPr lang="en-GB"/>
        </a:p>
      </dgm:t>
    </dgm:pt>
    <dgm:pt modelId="{8EC72459-B08E-490E-8BA1-856A62AD9360}" type="pres">
      <dgm:prSet presAssocID="{83280C3D-1CF3-47CD-BC8F-37EC93F2D260}" presName="hierRoot1" presStyleCnt="0">
        <dgm:presLayoutVars>
          <dgm:hierBranch val="init"/>
        </dgm:presLayoutVars>
      </dgm:prSet>
      <dgm:spPr/>
    </dgm:pt>
    <dgm:pt modelId="{BBB5FB9F-67F4-4EFC-BDBF-419148B81D86}" type="pres">
      <dgm:prSet presAssocID="{83280C3D-1CF3-47CD-BC8F-37EC93F2D260}" presName="rootComposite1" presStyleCnt="0"/>
      <dgm:spPr/>
    </dgm:pt>
    <dgm:pt modelId="{EC9AF973-7B6D-42D6-9404-086DE0B266EC}" type="pres">
      <dgm:prSet presAssocID="{83280C3D-1CF3-47CD-BC8F-37EC93F2D260}" presName="rootText1" presStyleLbl="node0" presStyleIdx="0" presStyleCnt="1" custScaleX="115773" custScaleY="72031" custLinFactNeighborX="-2170" custLinFactNeighborY="-48307">
        <dgm:presLayoutVars>
          <dgm:chPref val="3"/>
        </dgm:presLayoutVars>
      </dgm:prSet>
      <dgm:spPr/>
      <dgm:t>
        <a:bodyPr/>
        <a:lstStyle/>
        <a:p>
          <a:endParaRPr lang="en-GB"/>
        </a:p>
      </dgm:t>
    </dgm:pt>
    <dgm:pt modelId="{8B908B6B-EE4D-4C3E-B0A6-6CD1535BA0E2}" type="pres">
      <dgm:prSet presAssocID="{83280C3D-1CF3-47CD-BC8F-37EC93F2D260}" presName="rootConnector1" presStyleLbl="node1" presStyleIdx="0" presStyleCnt="0"/>
      <dgm:spPr/>
      <dgm:t>
        <a:bodyPr/>
        <a:lstStyle/>
        <a:p>
          <a:endParaRPr lang="en-GB"/>
        </a:p>
      </dgm:t>
    </dgm:pt>
    <dgm:pt modelId="{A6805005-6260-43FA-9362-343C11383FBD}" type="pres">
      <dgm:prSet presAssocID="{83280C3D-1CF3-47CD-BC8F-37EC93F2D260}" presName="hierChild2" presStyleCnt="0"/>
      <dgm:spPr/>
    </dgm:pt>
    <dgm:pt modelId="{A17CD97F-8451-4F90-9BCC-93346D7536F7}" type="pres">
      <dgm:prSet presAssocID="{188C10EF-A95D-48E6-A067-B0B3D072B1D0}" presName="Name37" presStyleLbl="parChTrans1D2" presStyleIdx="0" presStyleCnt="2"/>
      <dgm:spPr/>
      <dgm:t>
        <a:bodyPr/>
        <a:lstStyle/>
        <a:p>
          <a:endParaRPr lang="en-GB"/>
        </a:p>
      </dgm:t>
    </dgm:pt>
    <dgm:pt modelId="{B15A1DB8-19E4-4496-AE32-B1379917127E}" type="pres">
      <dgm:prSet presAssocID="{EF58501C-3C99-43BF-80AF-98CA2B512A63}" presName="hierRoot2" presStyleCnt="0">
        <dgm:presLayoutVars>
          <dgm:hierBranch/>
        </dgm:presLayoutVars>
      </dgm:prSet>
      <dgm:spPr/>
    </dgm:pt>
    <dgm:pt modelId="{235CA028-C708-438D-B63B-DC38AED87BF9}" type="pres">
      <dgm:prSet presAssocID="{EF58501C-3C99-43BF-80AF-98CA2B512A63}" presName="rootComposite" presStyleCnt="0"/>
      <dgm:spPr/>
    </dgm:pt>
    <dgm:pt modelId="{F83EFF51-DEC9-4E80-BEF3-F1326F0AB87F}" type="pres">
      <dgm:prSet presAssocID="{EF58501C-3C99-43BF-80AF-98CA2B512A63}" presName="rootText" presStyleLbl="node2" presStyleIdx="0" presStyleCnt="2" custScaleX="105998" custScaleY="64485" custLinFactNeighborX="3559" custLinFactNeighborY="-15528">
        <dgm:presLayoutVars>
          <dgm:chPref val="3"/>
        </dgm:presLayoutVars>
      </dgm:prSet>
      <dgm:spPr/>
      <dgm:t>
        <a:bodyPr/>
        <a:lstStyle/>
        <a:p>
          <a:endParaRPr lang="en-GB"/>
        </a:p>
      </dgm:t>
    </dgm:pt>
    <dgm:pt modelId="{B2B2B801-A01C-4530-9DDD-806E473501D1}" type="pres">
      <dgm:prSet presAssocID="{EF58501C-3C99-43BF-80AF-98CA2B512A63}" presName="rootConnector" presStyleLbl="node2" presStyleIdx="0" presStyleCnt="2"/>
      <dgm:spPr/>
      <dgm:t>
        <a:bodyPr/>
        <a:lstStyle/>
        <a:p>
          <a:endParaRPr lang="en-GB"/>
        </a:p>
      </dgm:t>
    </dgm:pt>
    <dgm:pt modelId="{83500F31-DE01-42E6-88A6-52955508AFD1}" type="pres">
      <dgm:prSet presAssocID="{EF58501C-3C99-43BF-80AF-98CA2B512A63}" presName="hierChild4" presStyleCnt="0"/>
      <dgm:spPr/>
    </dgm:pt>
    <dgm:pt modelId="{28B3B041-A139-4D65-84A7-AE56F9A5701B}" type="pres">
      <dgm:prSet presAssocID="{7E5FF33C-928F-4336-94CF-75457DE8F89D}" presName="Name35" presStyleLbl="parChTrans1D3" presStyleIdx="0" presStyleCnt="4"/>
      <dgm:spPr/>
    </dgm:pt>
    <dgm:pt modelId="{CEC00A85-5F44-420E-B04C-8E04305FC872}" type="pres">
      <dgm:prSet presAssocID="{32B7F650-06B6-4C11-A282-39657E5F85B9}" presName="hierRoot2" presStyleCnt="0">
        <dgm:presLayoutVars>
          <dgm:hierBranch val="init"/>
        </dgm:presLayoutVars>
      </dgm:prSet>
      <dgm:spPr/>
    </dgm:pt>
    <dgm:pt modelId="{B6DB0E14-DB98-4890-9B56-96926ED30AC9}" type="pres">
      <dgm:prSet presAssocID="{32B7F650-06B6-4C11-A282-39657E5F85B9}" presName="rootComposite" presStyleCnt="0"/>
      <dgm:spPr/>
    </dgm:pt>
    <dgm:pt modelId="{36D11CF6-1D2A-40C6-9004-5B6660C5D39F}" type="pres">
      <dgm:prSet presAssocID="{32B7F650-06B6-4C11-A282-39657E5F85B9}" presName="rootText" presStyleLbl="node3" presStyleIdx="0" presStyleCnt="4" custScaleY="148437">
        <dgm:presLayoutVars>
          <dgm:chPref val="3"/>
        </dgm:presLayoutVars>
      </dgm:prSet>
      <dgm:spPr/>
      <dgm:t>
        <a:bodyPr/>
        <a:lstStyle/>
        <a:p>
          <a:endParaRPr lang="en-GB"/>
        </a:p>
      </dgm:t>
    </dgm:pt>
    <dgm:pt modelId="{4A33DCF9-2A99-4A22-AB27-50B0B23CC461}" type="pres">
      <dgm:prSet presAssocID="{32B7F650-06B6-4C11-A282-39657E5F85B9}" presName="rootConnector" presStyleLbl="node3" presStyleIdx="0" presStyleCnt="4"/>
      <dgm:spPr/>
      <dgm:t>
        <a:bodyPr/>
        <a:lstStyle/>
        <a:p>
          <a:endParaRPr lang="en-GB"/>
        </a:p>
      </dgm:t>
    </dgm:pt>
    <dgm:pt modelId="{E7BD214F-7147-4F63-B8AF-DA62705D9032}" type="pres">
      <dgm:prSet presAssocID="{32B7F650-06B6-4C11-A282-39657E5F85B9}" presName="hierChild4" presStyleCnt="0"/>
      <dgm:spPr/>
    </dgm:pt>
    <dgm:pt modelId="{BE4C3566-4568-46CA-B569-8A5A377AE14C}" type="pres">
      <dgm:prSet presAssocID="{32B7F650-06B6-4C11-A282-39657E5F85B9}" presName="hierChild5" presStyleCnt="0"/>
      <dgm:spPr/>
    </dgm:pt>
    <dgm:pt modelId="{042D7DE6-9C53-43CC-89C2-D5201A404E24}" type="pres">
      <dgm:prSet presAssocID="{0BCD7EF4-A9FC-4272-B051-ED897C6DFA3A}" presName="Name35" presStyleLbl="parChTrans1D3" presStyleIdx="1" presStyleCnt="4"/>
      <dgm:spPr/>
    </dgm:pt>
    <dgm:pt modelId="{6E7DEB0B-0C0C-44B8-994A-38CBB7FB2DC3}" type="pres">
      <dgm:prSet presAssocID="{C792ABAD-A834-42E9-B980-D67A3B66CFDD}" presName="hierRoot2" presStyleCnt="0">
        <dgm:presLayoutVars>
          <dgm:hierBranch val="init"/>
        </dgm:presLayoutVars>
      </dgm:prSet>
      <dgm:spPr/>
    </dgm:pt>
    <dgm:pt modelId="{1A006AF4-0398-4635-B257-5AAD56ED5DDF}" type="pres">
      <dgm:prSet presAssocID="{C792ABAD-A834-42E9-B980-D67A3B66CFDD}" presName="rootComposite" presStyleCnt="0"/>
      <dgm:spPr/>
    </dgm:pt>
    <dgm:pt modelId="{A6A7ACA8-7C51-401E-BEC0-1820FF237B46}" type="pres">
      <dgm:prSet presAssocID="{C792ABAD-A834-42E9-B980-D67A3B66CFDD}" presName="rootText" presStyleLbl="node3" presStyleIdx="1" presStyleCnt="4" custScaleY="148437">
        <dgm:presLayoutVars>
          <dgm:chPref val="3"/>
        </dgm:presLayoutVars>
      </dgm:prSet>
      <dgm:spPr/>
      <dgm:t>
        <a:bodyPr/>
        <a:lstStyle/>
        <a:p>
          <a:endParaRPr lang="en-GB"/>
        </a:p>
      </dgm:t>
    </dgm:pt>
    <dgm:pt modelId="{872650CA-41C4-400A-ABEF-C140700AA06F}" type="pres">
      <dgm:prSet presAssocID="{C792ABAD-A834-42E9-B980-D67A3B66CFDD}" presName="rootConnector" presStyleLbl="node3" presStyleIdx="1" presStyleCnt="4"/>
      <dgm:spPr/>
      <dgm:t>
        <a:bodyPr/>
        <a:lstStyle/>
        <a:p>
          <a:endParaRPr lang="en-GB"/>
        </a:p>
      </dgm:t>
    </dgm:pt>
    <dgm:pt modelId="{FBD86DCD-DC04-4ADB-A50C-2E4D54B4026A}" type="pres">
      <dgm:prSet presAssocID="{C792ABAD-A834-42E9-B980-D67A3B66CFDD}" presName="hierChild4" presStyleCnt="0"/>
      <dgm:spPr/>
    </dgm:pt>
    <dgm:pt modelId="{3F7D8011-587F-4529-AF74-2CF30D8C221A}" type="pres">
      <dgm:prSet presAssocID="{C792ABAD-A834-42E9-B980-D67A3B66CFDD}" presName="hierChild5" presStyleCnt="0"/>
      <dgm:spPr/>
    </dgm:pt>
    <dgm:pt modelId="{2A0A9EBD-81E6-4B6A-9705-3081AE485691}" type="pres">
      <dgm:prSet presAssocID="{EF58501C-3C99-43BF-80AF-98CA2B512A63}" presName="hierChild5" presStyleCnt="0"/>
      <dgm:spPr/>
    </dgm:pt>
    <dgm:pt modelId="{16C2886D-E67B-438F-B72D-D78B0A87CD28}" type="pres">
      <dgm:prSet presAssocID="{560E0E50-8C2F-471B-850F-5874A2E8A128}" presName="Name37" presStyleLbl="parChTrans1D2" presStyleIdx="1" presStyleCnt="2"/>
      <dgm:spPr/>
      <dgm:t>
        <a:bodyPr/>
        <a:lstStyle/>
        <a:p>
          <a:endParaRPr lang="en-GB"/>
        </a:p>
      </dgm:t>
    </dgm:pt>
    <dgm:pt modelId="{7A4490DD-5259-4354-ACC7-E29F45AAF879}" type="pres">
      <dgm:prSet presAssocID="{78BF3024-E042-4081-AC59-72331EE540BC}" presName="hierRoot2" presStyleCnt="0">
        <dgm:presLayoutVars>
          <dgm:hierBranch/>
        </dgm:presLayoutVars>
      </dgm:prSet>
      <dgm:spPr/>
    </dgm:pt>
    <dgm:pt modelId="{A457F7EB-E508-49CE-A7DE-B38811DFC228}" type="pres">
      <dgm:prSet presAssocID="{78BF3024-E042-4081-AC59-72331EE540BC}" presName="rootComposite" presStyleCnt="0"/>
      <dgm:spPr/>
    </dgm:pt>
    <dgm:pt modelId="{578ECE26-1A55-4025-B8DF-AA0DB87AE8E6}" type="pres">
      <dgm:prSet presAssocID="{78BF3024-E042-4081-AC59-72331EE540BC}" presName="rootText" presStyleLbl="node2" presStyleIdx="1" presStyleCnt="2" custScaleX="115853" custScaleY="56560" custLinFactNeighborX="37523" custLinFactNeighborY="-14945">
        <dgm:presLayoutVars>
          <dgm:chPref val="3"/>
        </dgm:presLayoutVars>
      </dgm:prSet>
      <dgm:spPr/>
      <dgm:t>
        <a:bodyPr/>
        <a:lstStyle/>
        <a:p>
          <a:endParaRPr lang="en-GB"/>
        </a:p>
      </dgm:t>
    </dgm:pt>
    <dgm:pt modelId="{A23E283E-1924-480F-AA12-5417CE1EEAA6}" type="pres">
      <dgm:prSet presAssocID="{78BF3024-E042-4081-AC59-72331EE540BC}" presName="rootConnector" presStyleLbl="node2" presStyleIdx="1" presStyleCnt="2"/>
      <dgm:spPr/>
      <dgm:t>
        <a:bodyPr/>
        <a:lstStyle/>
        <a:p>
          <a:endParaRPr lang="en-GB"/>
        </a:p>
      </dgm:t>
    </dgm:pt>
    <dgm:pt modelId="{2F3A70D3-31E8-4E9E-B6ED-E0ED65184571}" type="pres">
      <dgm:prSet presAssocID="{78BF3024-E042-4081-AC59-72331EE540BC}" presName="hierChild4" presStyleCnt="0"/>
      <dgm:spPr/>
    </dgm:pt>
    <dgm:pt modelId="{7257F328-C2E1-40BF-B4B9-E230B2090A32}" type="pres">
      <dgm:prSet presAssocID="{FF4644E1-5619-494F-8944-73BB73782F8D}" presName="Name35" presStyleLbl="parChTrans1D3" presStyleIdx="2" presStyleCnt="4"/>
      <dgm:spPr/>
      <dgm:t>
        <a:bodyPr/>
        <a:lstStyle/>
        <a:p>
          <a:endParaRPr lang="en-GB"/>
        </a:p>
      </dgm:t>
    </dgm:pt>
    <dgm:pt modelId="{561A9A35-222D-4B40-9F29-BB6281BE8DA9}" type="pres">
      <dgm:prSet presAssocID="{58C2F5D4-72B6-44FA-88A3-C40DF993B5B6}" presName="hierRoot2" presStyleCnt="0">
        <dgm:presLayoutVars>
          <dgm:hierBranch val="init"/>
        </dgm:presLayoutVars>
      </dgm:prSet>
      <dgm:spPr/>
    </dgm:pt>
    <dgm:pt modelId="{E77302AF-D2E1-4B42-9277-DE03EACD1F5E}" type="pres">
      <dgm:prSet presAssocID="{58C2F5D4-72B6-44FA-88A3-C40DF993B5B6}" presName="rootComposite" presStyleCnt="0"/>
      <dgm:spPr/>
    </dgm:pt>
    <dgm:pt modelId="{DF84D218-6990-4277-8DB1-92A9C1958688}" type="pres">
      <dgm:prSet presAssocID="{58C2F5D4-72B6-44FA-88A3-C40DF993B5B6}" presName="rootText" presStyleLbl="node3" presStyleIdx="2" presStyleCnt="4" custScaleX="97035" custScaleY="131434" custLinFactNeighborX="6215" custLinFactNeighborY="-7485">
        <dgm:presLayoutVars>
          <dgm:chPref val="3"/>
        </dgm:presLayoutVars>
      </dgm:prSet>
      <dgm:spPr/>
      <dgm:t>
        <a:bodyPr/>
        <a:lstStyle/>
        <a:p>
          <a:endParaRPr lang="en-GB"/>
        </a:p>
      </dgm:t>
    </dgm:pt>
    <dgm:pt modelId="{46EE89A1-7D21-45CE-8DC2-54AF28C5FC80}" type="pres">
      <dgm:prSet presAssocID="{58C2F5D4-72B6-44FA-88A3-C40DF993B5B6}" presName="rootConnector" presStyleLbl="node3" presStyleIdx="2" presStyleCnt="4"/>
      <dgm:spPr/>
      <dgm:t>
        <a:bodyPr/>
        <a:lstStyle/>
        <a:p>
          <a:endParaRPr lang="en-GB"/>
        </a:p>
      </dgm:t>
    </dgm:pt>
    <dgm:pt modelId="{886EF69B-41A2-4EE0-B34E-24F5DBEC340A}" type="pres">
      <dgm:prSet presAssocID="{58C2F5D4-72B6-44FA-88A3-C40DF993B5B6}" presName="hierChild4" presStyleCnt="0"/>
      <dgm:spPr/>
    </dgm:pt>
    <dgm:pt modelId="{D54820EB-9FA5-4B8C-B8AB-38A76CBAC744}" type="pres">
      <dgm:prSet presAssocID="{58C2F5D4-72B6-44FA-88A3-C40DF993B5B6}" presName="hierChild5" presStyleCnt="0"/>
      <dgm:spPr/>
    </dgm:pt>
    <dgm:pt modelId="{0DA0569D-C164-490B-A1C0-2024EDA53669}" type="pres">
      <dgm:prSet presAssocID="{CA1C63EE-E1A2-45D1-AFD7-56BA86D6175D}" presName="Name35" presStyleLbl="parChTrans1D3" presStyleIdx="3" presStyleCnt="4"/>
      <dgm:spPr/>
      <dgm:t>
        <a:bodyPr/>
        <a:lstStyle/>
        <a:p>
          <a:endParaRPr lang="en-GB"/>
        </a:p>
      </dgm:t>
    </dgm:pt>
    <dgm:pt modelId="{EDF9989A-28E0-4D4B-8F3C-F1958418278B}" type="pres">
      <dgm:prSet presAssocID="{172D1300-D830-4C18-8AD0-502916B6EA75}" presName="hierRoot2" presStyleCnt="0">
        <dgm:presLayoutVars>
          <dgm:hierBranch val="init"/>
        </dgm:presLayoutVars>
      </dgm:prSet>
      <dgm:spPr/>
    </dgm:pt>
    <dgm:pt modelId="{68C5F077-191A-4435-93F6-1C44DF04613F}" type="pres">
      <dgm:prSet presAssocID="{172D1300-D830-4C18-8AD0-502916B6EA75}" presName="rootComposite" presStyleCnt="0"/>
      <dgm:spPr/>
    </dgm:pt>
    <dgm:pt modelId="{A6E9E1E1-58AD-4023-923E-7114C29788DE}" type="pres">
      <dgm:prSet presAssocID="{172D1300-D830-4C18-8AD0-502916B6EA75}" presName="rootText" presStyleLbl="node3" presStyleIdx="3" presStyleCnt="4" custScaleX="78494" custScaleY="110822" custLinFactNeighborX="-1024" custLinFactNeighborY="-4968">
        <dgm:presLayoutVars>
          <dgm:chPref val="3"/>
        </dgm:presLayoutVars>
      </dgm:prSet>
      <dgm:spPr/>
      <dgm:t>
        <a:bodyPr/>
        <a:lstStyle/>
        <a:p>
          <a:endParaRPr lang="en-GB"/>
        </a:p>
      </dgm:t>
    </dgm:pt>
    <dgm:pt modelId="{DCE2FA4D-078E-47F6-9005-7ECB11E1FDD0}" type="pres">
      <dgm:prSet presAssocID="{172D1300-D830-4C18-8AD0-502916B6EA75}" presName="rootConnector" presStyleLbl="node3" presStyleIdx="3" presStyleCnt="4"/>
      <dgm:spPr/>
      <dgm:t>
        <a:bodyPr/>
        <a:lstStyle/>
        <a:p>
          <a:endParaRPr lang="en-GB"/>
        </a:p>
      </dgm:t>
    </dgm:pt>
    <dgm:pt modelId="{54ED0AAA-2BAF-4768-91D3-B9E9D704327E}" type="pres">
      <dgm:prSet presAssocID="{172D1300-D830-4C18-8AD0-502916B6EA75}" presName="hierChild4" presStyleCnt="0"/>
      <dgm:spPr/>
    </dgm:pt>
    <dgm:pt modelId="{82C55870-A8A3-4F23-AE0B-FB5DD34CEBD4}" type="pres">
      <dgm:prSet presAssocID="{172D1300-D830-4C18-8AD0-502916B6EA75}" presName="hierChild5" presStyleCnt="0"/>
      <dgm:spPr/>
    </dgm:pt>
    <dgm:pt modelId="{81A8A3AE-A628-409A-A3B5-AA5B92FCD221}" type="pres">
      <dgm:prSet presAssocID="{78BF3024-E042-4081-AC59-72331EE540BC}" presName="hierChild5" presStyleCnt="0"/>
      <dgm:spPr/>
    </dgm:pt>
    <dgm:pt modelId="{0B30CE88-3B0F-4B1E-88B0-BB7CD305619C}" type="pres">
      <dgm:prSet presAssocID="{83280C3D-1CF3-47CD-BC8F-37EC93F2D260}" presName="hierChild3" presStyleCnt="0"/>
      <dgm:spPr/>
    </dgm:pt>
  </dgm:ptLst>
  <dgm:cxnLst>
    <dgm:cxn modelId="{DC4187C5-D3F4-4DE8-A8E7-93A214E90C13}" type="presOf" srcId="{32B7F650-06B6-4C11-A282-39657E5F85B9}" destId="{36D11CF6-1D2A-40C6-9004-5B6660C5D39F}" srcOrd="0" destOrd="0" presId="urn:microsoft.com/office/officeart/2005/8/layout/orgChart1"/>
    <dgm:cxn modelId="{7E4382E8-9F94-4D19-8C2B-3F913F8DB30E}" type="presOf" srcId="{83280C3D-1CF3-47CD-BC8F-37EC93F2D260}" destId="{8B908B6B-EE4D-4C3E-B0A6-6CD1535BA0E2}" srcOrd="1" destOrd="0" presId="urn:microsoft.com/office/officeart/2005/8/layout/orgChart1"/>
    <dgm:cxn modelId="{C94528D9-B7FF-49A2-877F-6031937D7598}" type="presOf" srcId="{0BCD7EF4-A9FC-4272-B051-ED897C6DFA3A}" destId="{042D7DE6-9C53-43CC-89C2-D5201A404E24}" srcOrd="0" destOrd="0" presId="urn:microsoft.com/office/officeart/2005/8/layout/orgChart1"/>
    <dgm:cxn modelId="{70D54F83-9B25-45B9-B203-03E86D5BBE90}" type="presOf" srcId="{FF4644E1-5619-494F-8944-73BB73782F8D}" destId="{7257F328-C2E1-40BF-B4B9-E230B2090A32}" srcOrd="0" destOrd="0" presId="urn:microsoft.com/office/officeart/2005/8/layout/orgChart1"/>
    <dgm:cxn modelId="{648CC8F1-C77A-454F-93BD-DC707FA3B293}" type="presOf" srcId="{78BF3024-E042-4081-AC59-72331EE540BC}" destId="{578ECE26-1A55-4025-B8DF-AA0DB87AE8E6}" srcOrd="0" destOrd="0" presId="urn:microsoft.com/office/officeart/2005/8/layout/orgChart1"/>
    <dgm:cxn modelId="{EA2BFAF0-2361-488C-8C29-BBF76C730D03}" type="presOf" srcId="{58C2F5D4-72B6-44FA-88A3-C40DF993B5B6}" destId="{DF84D218-6990-4277-8DB1-92A9C1958688}" srcOrd="0" destOrd="0" presId="urn:microsoft.com/office/officeart/2005/8/layout/orgChart1"/>
    <dgm:cxn modelId="{30AAB204-1B56-4E32-A4E9-9DEB243E1F49}" srcId="{EF58501C-3C99-43BF-80AF-98CA2B512A63}" destId="{C792ABAD-A834-42E9-B980-D67A3B66CFDD}" srcOrd="1" destOrd="0" parTransId="{0BCD7EF4-A9FC-4272-B051-ED897C6DFA3A}" sibTransId="{8811AABF-BBDF-4514-92BC-F10D41C6CAC7}"/>
    <dgm:cxn modelId="{E63E98F7-7B2B-4339-99E6-BA6B7B2295D6}" type="presOf" srcId="{172D1300-D830-4C18-8AD0-502916B6EA75}" destId="{A6E9E1E1-58AD-4023-923E-7114C29788DE}" srcOrd="0" destOrd="0" presId="urn:microsoft.com/office/officeart/2005/8/layout/orgChart1"/>
    <dgm:cxn modelId="{CC3897B8-809D-4C93-B04B-C77382014A7F}" type="presOf" srcId="{83280C3D-1CF3-47CD-BC8F-37EC93F2D260}" destId="{EC9AF973-7B6D-42D6-9404-086DE0B266EC}" srcOrd="0" destOrd="0" presId="urn:microsoft.com/office/officeart/2005/8/layout/orgChart1"/>
    <dgm:cxn modelId="{C455C16E-98E7-40CF-900C-AF3C51EBCCDC}" type="presOf" srcId="{7E5FF33C-928F-4336-94CF-75457DE8F89D}" destId="{28B3B041-A139-4D65-84A7-AE56F9A5701B}" srcOrd="0" destOrd="0" presId="urn:microsoft.com/office/officeart/2005/8/layout/orgChart1"/>
    <dgm:cxn modelId="{0A286BDB-AFDC-4CC1-9114-49CDD98F1E70}" type="presOf" srcId="{C792ABAD-A834-42E9-B980-D67A3B66CFDD}" destId="{A6A7ACA8-7C51-401E-BEC0-1820FF237B46}" srcOrd="0" destOrd="0" presId="urn:microsoft.com/office/officeart/2005/8/layout/orgChart1"/>
    <dgm:cxn modelId="{F53B19BF-142D-4502-89F9-D382890ABA0E}" srcId="{B5A72C43-CC91-4B72-B917-C26E2DEC7137}" destId="{83280C3D-1CF3-47CD-BC8F-37EC93F2D260}" srcOrd="0" destOrd="0" parTransId="{F9ADFA53-4A19-4985-AD0D-27B9B8FD4D20}" sibTransId="{9DF2FA5A-DE89-4D59-AEA0-0A5045027689}"/>
    <dgm:cxn modelId="{02D45D45-B871-4954-BBAE-D530890DEBB8}" srcId="{78BF3024-E042-4081-AC59-72331EE540BC}" destId="{172D1300-D830-4C18-8AD0-502916B6EA75}" srcOrd="1" destOrd="0" parTransId="{CA1C63EE-E1A2-45D1-AFD7-56BA86D6175D}" sibTransId="{78262F5F-3237-48CE-9DD2-DFA659EA0E7C}"/>
    <dgm:cxn modelId="{E2F47E20-FD26-4A09-BD44-87946F94E879}" type="presOf" srcId="{B5A72C43-CC91-4B72-B917-C26E2DEC7137}" destId="{B7614A2C-8691-44E0-A7B6-0203FCC4E0BF}" srcOrd="0" destOrd="0" presId="urn:microsoft.com/office/officeart/2005/8/layout/orgChart1"/>
    <dgm:cxn modelId="{CB61ED6C-EB88-40A4-8F6D-59DE8E3EBE8F}" srcId="{83280C3D-1CF3-47CD-BC8F-37EC93F2D260}" destId="{78BF3024-E042-4081-AC59-72331EE540BC}" srcOrd="1" destOrd="0" parTransId="{560E0E50-8C2F-471B-850F-5874A2E8A128}" sibTransId="{14FE5DE9-5F9C-4B97-829C-B29310FF3FE0}"/>
    <dgm:cxn modelId="{D583C4D2-0394-438D-A60E-C2995A9B489E}" type="presOf" srcId="{78BF3024-E042-4081-AC59-72331EE540BC}" destId="{A23E283E-1924-480F-AA12-5417CE1EEAA6}" srcOrd="1" destOrd="0" presId="urn:microsoft.com/office/officeart/2005/8/layout/orgChart1"/>
    <dgm:cxn modelId="{C8847859-81CC-48B6-813A-F68F6DCC75A7}" type="presOf" srcId="{32B7F650-06B6-4C11-A282-39657E5F85B9}" destId="{4A33DCF9-2A99-4A22-AB27-50B0B23CC461}" srcOrd="1" destOrd="0" presId="urn:microsoft.com/office/officeart/2005/8/layout/orgChart1"/>
    <dgm:cxn modelId="{ADE7A294-4D9F-456A-9B79-F33F686E9E4F}" type="presOf" srcId="{C792ABAD-A834-42E9-B980-D67A3B66CFDD}" destId="{872650CA-41C4-400A-ABEF-C140700AA06F}" srcOrd="1" destOrd="0" presId="urn:microsoft.com/office/officeart/2005/8/layout/orgChart1"/>
    <dgm:cxn modelId="{8B19D45D-7364-408F-A8C3-F1C1DD497B2B}" type="presOf" srcId="{CA1C63EE-E1A2-45D1-AFD7-56BA86D6175D}" destId="{0DA0569D-C164-490B-A1C0-2024EDA53669}" srcOrd="0" destOrd="0" presId="urn:microsoft.com/office/officeart/2005/8/layout/orgChart1"/>
    <dgm:cxn modelId="{06848BAF-643D-4F46-B0CD-1D692E816D65}" srcId="{83280C3D-1CF3-47CD-BC8F-37EC93F2D260}" destId="{EF58501C-3C99-43BF-80AF-98CA2B512A63}" srcOrd="0" destOrd="0" parTransId="{188C10EF-A95D-48E6-A067-B0B3D072B1D0}" sibTransId="{CF698B20-B238-4E78-8E89-068D6A5C704C}"/>
    <dgm:cxn modelId="{ABE28833-7CAD-4F79-A45E-57A5330467CB}" type="presOf" srcId="{560E0E50-8C2F-471B-850F-5874A2E8A128}" destId="{16C2886D-E67B-438F-B72D-D78B0A87CD28}" srcOrd="0" destOrd="0" presId="urn:microsoft.com/office/officeart/2005/8/layout/orgChart1"/>
    <dgm:cxn modelId="{9DB1B428-65B6-453B-B4A9-C1C492629032}" srcId="{78BF3024-E042-4081-AC59-72331EE540BC}" destId="{58C2F5D4-72B6-44FA-88A3-C40DF993B5B6}" srcOrd="0" destOrd="0" parTransId="{FF4644E1-5619-494F-8944-73BB73782F8D}" sibTransId="{83CE8F69-BDB6-43F4-A64D-3F8A85D8C7F9}"/>
    <dgm:cxn modelId="{4402717E-F006-4A03-AD79-05BBF59E64D3}" srcId="{EF58501C-3C99-43BF-80AF-98CA2B512A63}" destId="{32B7F650-06B6-4C11-A282-39657E5F85B9}" srcOrd="0" destOrd="0" parTransId="{7E5FF33C-928F-4336-94CF-75457DE8F89D}" sibTransId="{53584305-3D2E-4285-B810-8FFF974E72DE}"/>
    <dgm:cxn modelId="{9077CA51-FE5B-4CAA-A753-3B16F10267E2}" type="presOf" srcId="{EF58501C-3C99-43BF-80AF-98CA2B512A63}" destId="{F83EFF51-DEC9-4E80-BEF3-F1326F0AB87F}" srcOrd="0" destOrd="0" presId="urn:microsoft.com/office/officeart/2005/8/layout/orgChart1"/>
    <dgm:cxn modelId="{24DE871A-42C9-42FF-884C-E61BE72F14E6}" type="presOf" srcId="{172D1300-D830-4C18-8AD0-502916B6EA75}" destId="{DCE2FA4D-078E-47F6-9005-7ECB11E1FDD0}" srcOrd="1" destOrd="0" presId="urn:microsoft.com/office/officeart/2005/8/layout/orgChart1"/>
    <dgm:cxn modelId="{D9DE2FCC-8652-45D6-9D0D-ED142DBD9D66}" type="presOf" srcId="{188C10EF-A95D-48E6-A067-B0B3D072B1D0}" destId="{A17CD97F-8451-4F90-9BCC-93346D7536F7}" srcOrd="0" destOrd="0" presId="urn:microsoft.com/office/officeart/2005/8/layout/orgChart1"/>
    <dgm:cxn modelId="{33BF4E20-743D-43FA-A89B-7B039A0CED66}" type="presOf" srcId="{58C2F5D4-72B6-44FA-88A3-C40DF993B5B6}" destId="{46EE89A1-7D21-45CE-8DC2-54AF28C5FC80}" srcOrd="1" destOrd="0" presId="urn:microsoft.com/office/officeart/2005/8/layout/orgChart1"/>
    <dgm:cxn modelId="{9218627C-4A5A-492D-A9A6-C7FD9D67C960}" type="presOf" srcId="{EF58501C-3C99-43BF-80AF-98CA2B512A63}" destId="{B2B2B801-A01C-4530-9DDD-806E473501D1}" srcOrd="1" destOrd="0" presId="urn:microsoft.com/office/officeart/2005/8/layout/orgChart1"/>
    <dgm:cxn modelId="{DD74C943-4487-49A5-AF85-8011B4061862}" type="presParOf" srcId="{B7614A2C-8691-44E0-A7B6-0203FCC4E0BF}" destId="{8EC72459-B08E-490E-8BA1-856A62AD9360}" srcOrd="0" destOrd="0" presId="urn:microsoft.com/office/officeart/2005/8/layout/orgChart1"/>
    <dgm:cxn modelId="{AB30479B-C7A2-4059-AA29-43876F371666}" type="presParOf" srcId="{8EC72459-B08E-490E-8BA1-856A62AD9360}" destId="{BBB5FB9F-67F4-4EFC-BDBF-419148B81D86}" srcOrd="0" destOrd="0" presId="urn:microsoft.com/office/officeart/2005/8/layout/orgChart1"/>
    <dgm:cxn modelId="{8E90B880-F9E9-46C4-954A-89D082F7E27B}" type="presParOf" srcId="{BBB5FB9F-67F4-4EFC-BDBF-419148B81D86}" destId="{EC9AF973-7B6D-42D6-9404-086DE0B266EC}" srcOrd="0" destOrd="0" presId="urn:microsoft.com/office/officeart/2005/8/layout/orgChart1"/>
    <dgm:cxn modelId="{C420D8E7-2CB0-4D9C-994D-5D0460340686}" type="presParOf" srcId="{BBB5FB9F-67F4-4EFC-BDBF-419148B81D86}" destId="{8B908B6B-EE4D-4C3E-B0A6-6CD1535BA0E2}" srcOrd="1" destOrd="0" presId="urn:microsoft.com/office/officeart/2005/8/layout/orgChart1"/>
    <dgm:cxn modelId="{5634F6FB-4025-4415-ABC9-6F2A9EAB1945}" type="presParOf" srcId="{8EC72459-B08E-490E-8BA1-856A62AD9360}" destId="{A6805005-6260-43FA-9362-343C11383FBD}" srcOrd="1" destOrd="0" presId="urn:microsoft.com/office/officeart/2005/8/layout/orgChart1"/>
    <dgm:cxn modelId="{35BE7161-F705-4B53-A955-BBBAE86E9D47}" type="presParOf" srcId="{A6805005-6260-43FA-9362-343C11383FBD}" destId="{A17CD97F-8451-4F90-9BCC-93346D7536F7}" srcOrd="0" destOrd="0" presId="urn:microsoft.com/office/officeart/2005/8/layout/orgChart1"/>
    <dgm:cxn modelId="{4F8B0141-45FA-424E-BBAE-4C7EAAF82A4B}" type="presParOf" srcId="{A6805005-6260-43FA-9362-343C11383FBD}" destId="{B15A1DB8-19E4-4496-AE32-B1379917127E}" srcOrd="1" destOrd="0" presId="urn:microsoft.com/office/officeart/2005/8/layout/orgChart1"/>
    <dgm:cxn modelId="{D1098A30-B16F-4037-9002-9B7B649D8184}" type="presParOf" srcId="{B15A1DB8-19E4-4496-AE32-B1379917127E}" destId="{235CA028-C708-438D-B63B-DC38AED87BF9}" srcOrd="0" destOrd="0" presId="urn:microsoft.com/office/officeart/2005/8/layout/orgChart1"/>
    <dgm:cxn modelId="{8FA3A441-BDD0-4E70-98D4-B4FB256043FD}" type="presParOf" srcId="{235CA028-C708-438D-B63B-DC38AED87BF9}" destId="{F83EFF51-DEC9-4E80-BEF3-F1326F0AB87F}" srcOrd="0" destOrd="0" presId="urn:microsoft.com/office/officeart/2005/8/layout/orgChart1"/>
    <dgm:cxn modelId="{A1B23830-4E2A-46CD-92F4-08D7FD48AC9B}" type="presParOf" srcId="{235CA028-C708-438D-B63B-DC38AED87BF9}" destId="{B2B2B801-A01C-4530-9DDD-806E473501D1}" srcOrd="1" destOrd="0" presId="urn:microsoft.com/office/officeart/2005/8/layout/orgChart1"/>
    <dgm:cxn modelId="{F6A81ECD-55D1-4593-A608-8B949B8793CB}" type="presParOf" srcId="{B15A1DB8-19E4-4496-AE32-B1379917127E}" destId="{83500F31-DE01-42E6-88A6-52955508AFD1}" srcOrd="1" destOrd="0" presId="urn:microsoft.com/office/officeart/2005/8/layout/orgChart1"/>
    <dgm:cxn modelId="{4C39FBB8-0882-48D7-8517-C9E64BB572C2}" type="presParOf" srcId="{83500F31-DE01-42E6-88A6-52955508AFD1}" destId="{28B3B041-A139-4D65-84A7-AE56F9A5701B}" srcOrd="0" destOrd="0" presId="urn:microsoft.com/office/officeart/2005/8/layout/orgChart1"/>
    <dgm:cxn modelId="{49902274-B735-4F2B-A462-690B8D6A6172}" type="presParOf" srcId="{83500F31-DE01-42E6-88A6-52955508AFD1}" destId="{CEC00A85-5F44-420E-B04C-8E04305FC872}" srcOrd="1" destOrd="0" presId="urn:microsoft.com/office/officeart/2005/8/layout/orgChart1"/>
    <dgm:cxn modelId="{4C09999E-66DE-48A0-83AE-6E93E718E2FF}" type="presParOf" srcId="{CEC00A85-5F44-420E-B04C-8E04305FC872}" destId="{B6DB0E14-DB98-4890-9B56-96926ED30AC9}" srcOrd="0" destOrd="0" presId="urn:microsoft.com/office/officeart/2005/8/layout/orgChart1"/>
    <dgm:cxn modelId="{8034F2CF-5B07-4AAA-9493-8F705F5A8386}" type="presParOf" srcId="{B6DB0E14-DB98-4890-9B56-96926ED30AC9}" destId="{36D11CF6-1D2A-40C6-9004-5B6660C5D39F}" srcOrd="0" destOrd="0" presId="urn:microsoft.com/office/officeart/2005/8/layout/orgChart1"/>
    <dgm:cxn modelId="{F2BDD5D3-959F-48C4-8D82-1451274F3581}" type="presParOf" srcId="{B6DB0E14-DB98-4890-9B56-96926ED30AC9}" destId="{4A33DCF9-2A99-4A22-AB27-50B0B23CC461}" srcOrd="1" destOrd="0" presId="urn:microsoft.com/office/officeart/2005/8/layout/orgChart1"/>
    <dgm:cxn modelId="{66852D5A-3C55-4465-9D97-0EB2198FF3B1}" type="presParOf" srcId="{CEC00A85-5F44-420E-B04C-8E04305FC872}" destId="{E7BD214F-7147-4F63-B8AF-DA62705D9032}" srcOrd="1" destOrd="0" presId="urn:microsoft.com/office/officeart/2005/8/layout/orgChart1"/>
    <dgm:cxn modelId="{D81E2BF6-98A1-4198-9408-D89A95404A64}" type="presParOf" srcId="{CEC00A85-5F44-420E-B04C-8E04305FC872}" destId="{BE4C3566-4568-46CA-B569-8A5A377AE14C}" srcOrd="2" destOrd="0" presId="urn:microsoft.com/office/officeart/2005/8/layout/orgChart1"/>
    <dgm:cxn modelId="{7EBDEA7D-D6D0-4B5D-B7C2-06EB1700DA85}" type="presParOf" srcId="{83500F31-DE01-42E6-88A6-52955508AFD1}" destId="{042D7DE6-9C53-43CC-89C2-D5201A404E24}" srcOrd="2" destOrd="0" presId="urn:microsoft.com/office/officeart/2005/8/layout/orgChart1"/>
    <dgm:cxn modelId="{C5E45CF0-C9DD-4EEE-A67D-51D2F76CE230}" type="presParOf" srcId="{83500F31-DE01-42E6-88A6-52955508AFD1}" destId="{6E7DEB0B-0C0C-44B8-994A-38CBB7FB2DC3}" srcOrd="3" destOrd="0" presId="urn:microsoft.com/office/officeart/2005/8/layout/orgChart1"/>
    <dgm:cxn modelId="{DF03BA42-0007-4B1C-8B08-F4BF24104F00}" type="presParOf" srcId="{6E7DEB0B-0C0C-44B8-994A-38CBB7FB2DC3}" destId="{1A006AF4-0398-4635-B257-5AAD56ED5DDF}" srcOrd="0" destOrd="0" presId="urn:microsoft.com/office/officeart/2005/8/layout/orgChart1"/>
    <dgm:cxn modelId="{8DF00675-4352-4808-822E-5FC7AC73D2A4}" type="presParOf" srcId="{1A006AF4-0398-4635-B257-5AAD56ED5DDF}" destId="{A6A7ACA8-7C51-401E-BEC0-1820FF237B46}" srcOrd="0" destOrd="0" presId="urn:microsoft.com/office/officeart/2005/8/layout/orgChart1"/>
    <dgm:cxn modelId="{54CA5E4F-E5E2-4C07-9B0B-A81AA7EB1ADD}" type="presParOf" srcId="{1A006AF4-0398-4635-B257-5AAD56ED5DDF}" destId="{872650CA-41C4-400A-ABEF-C140700AA06F}" srcOrd="1" destOrd="0" presId="urn:microsoft.com/office/officeart/2005/8/layout/orgChart1"/>
    <dgm:cxn modelId="{BC108B40-6577-4F06-8E2B-75982EC303F7}" type="presParOf" srcId="{6E7DEB0B-0C0C-44B8-994A-38CBB7FB2DC3}" destId="{FBD86DCD-DC04-4ADB-A50C-2E4D54B4026A}" srcOrd="1" destOrd="0" presId="urn:microsoft.com/office/officeart/2005/8/layout/orgChart1"/>
    <dgm:cxn modelId="{19C0F988-B77E-4219-BEC4-92BACD843753}" type="presParOf" srcId="{6E7DEB0B-0C0C-44B8-994A-38CBB7FB2DC3}" destId="{3F7D8011-587F-4529-AF74-2CF30D8C221A}" srcOrd="2" destOrd="0" presId="urn:microsoft.com/office/officeart/2005/8/layout/orgChart1"/>
    <dgm:cxn modelId="{BD3CAC7E-9346-48F4-9215-8E3A244C1B09}" type="presParOf" srcId="{B15A1DB8-19E4-4496-AE32-B1379917127E}" destId="{2A0A9EBD-81E6-4B6A-9705-3081AE485691}" srcOrd="2" destOrd="0" presId="urn:microsoft.com/office/officeart/2005/8/layout/orgChart1"/>
    <dgm:cxn modelId="{14AFAE2D-F954-4510-8BA6-029B3A6B1D61}" type="presParOf" srcId="{A6805005-6260-43FA-9362-343C11383FBD}" destId="{16C2886D-E67B-438F-B72D-D78B0A87CD28}" srcOrd="2" destOrd="0" presId="urn:microsoft.com/office/officeart/2005/8/layout/orgChart1"/>
    <dgm:cxn modelId="{E7F1CC2F-547A-4BE5-96DB-D669E3C50FB3}" type="presParOf" srcId="{A6805005-6260-43FA-9362-343C11383FBD}" destId="{7A4490DD-5259-4354-ACC7-E29F45AAF879}" srcOrd="3" destOrd="0" presId="urn:microsoft.com/office/officeart/2005/8/layout/orgChart1"/>
    <dgm:cxn modelId="{10077F40-321E-43A0-92BE-D95C9807FA8F}" type="presParOf" srcId="{7A4490DD-5259-4354-ACC7-E29F45AAF879}" destId="{A457F7EB-E508-49CE-A7DE-B38811DFC228}" srcOrd="0" destOrd="0" presId="urn:microsoft.com/office/officeart/2005/8/layout/orgChart1"/>
    <dgm:cxn modelId="{29C02A16-5A1A-4FF9-A815-20C3D19816D0}" type="presParOf" srcId="{A457F7EB-E508-49CE-A7DE-B38811DFC228}" destId="{578ECE26-1A55-4025-B8DF-AA0DB87AE8E6}" srcOrd="0" destOrd="0" presId="urn:microsoft.com/office/officeart/2005/8/layout/orgChart1"/>
    <dgm:cxn modelId="{9A9A3EFC-096B-45A7-9CD8-0BE72903AE14}" type="presParOf" srcId="{A457F7EB-E508-49CE-A7DE-B38811DFC228}" destId="{A23E283E-1924-480F-AA12-5417CE1EEAA6}" srcOrd="1" destOrd="0" presId="urn:microsoft.com/office/officeart/2005/8/layout/orgChart1"/>
    <dgm:cxn modelId="{E4C54CD1-D632-4E76-B1D6-1061EFA0E9DD}" type="presParOf" srcId="{7A4490DD-5259-4354-ACC7-E29F45AAF879}" destId="{2F3A70D3-31E8-4E9E-B6ED-E0ED65184571}" srcOrd="1" destOrd="0" presId="urn:microsoft.com/office/officeart/2005/8/layout/orgChart1"/>
    <dgm:cxn modelId="{EE2AF26B-C0BA-4108-B1BF-6283C990D27F}" type="presParOf" srcId="{2F3A70D3-31E8-4E9E-B6ED-E0ED65184571}" destId="{7257F328-C2E1-40BF-B4B9-E230B2090A32}" srcOrd="0" destOrd="0" presId="urn:microsoft.com/office/officeart/2005/8/layout/orgChart1"/>
    <dgm:cxn modelId="{F7917443-C7C9-4CCB-A826-CE54FEDAB068}" type="presParOf" srcId="{2F3A70D3-31E8-4E9E-B6ED-E0ED65184571}" destId="{561A9A35-222D-4B40-9F29-BB6281BE8DA9}" srcOrd="1" destOrd="0" presId="urn:microsoft.com/office/officeart/2005/8/layout/orgChart1"/>
    <dgm:cxn modelId="{09EDC2F7-E98A-44FB-8A99-48220475F1B2}" type="presParOf" srcId="{561A9A35-222D-4B40-9F29-BB6281BE8DA9}" destId="{E77302AF-D2E1-4B42-9277-DE03EACD1F5E}" srcOrd="0" destOrd="0" presId="urn:microsoft.com/office/officeart/2005/8/layout/orgChart1"/>
    <dgm:cxn modelId="{324B0441-CEC3-4CE5-ACB3-E2BC6B4B88E1}" type="presParOf" srcId="{E77302AF-D2E1-4B42-9277-DE03EACD1F5E}" destId="{DF84D218-6990-4277-8DB1-92A9C1958688}" srcOrd="0" destOrd="0" presId="urn:microsoft.com/office/officeart/2005/8/layout/orgChart1"/>
    <dgm:cxn modelId="{40EE33A5-A3E1-4E72-BAC2-76DF3F62CA6F}" type="presParOf" srcId="{E77302AF-D2E1-4B42-9277-DE03EACD1F5E}" destId="{46EE89A1-7D21-45CE-8DC2-54AF28C5FC80}" srcOrd="1" destOrd="0" presId="urn:microsoft.com/office/officeart/2005/8/layout/orgChart1"/>
    <dgm:cxn modelId="{35FE5D06-45D8-462C-9E27-FDCEFBF8B793}" type="presParOf" srcId="{561A9A35-222D-4B40-9F29-BB6281BE8DA9}" destId="{886EF69B-41A2-4EE0-B34E-24F5DBEC340A}" srcOrd="1" destOrd="0" presId="urn:microsoft.com/office/officeart/2005/8/layout/orgChart1"/>
    <dgm:cxn modelId="{249A6098-405D-4E0C-B22A-EF5D095ADE22}" type="presParOf" srcId="{561A9A35-222D-4B40-9F29-BB6281BE8DA9}" destId="{D54820EB-9FA5-4B8C-B8AB-38A76CBAC744}" srcOrd="2" destOrd="0" presId="urn:microsoft.com/office/officeart/2005/8/layout/orgChart1"/>
    <dgm:cxn modelId="{73D4542E-F9AB-470E-B24F-9368C7AF3FDE}" type="presParOf" srcId="{2F3A70D3-31E8-4E9E-B6ED-E0ED65184571}" destId="{0DA0569D-C164-490B-A1C0-2024EDA53669}" srcOrd="2" destOrd="0" presId="urn:microsoft.com/office/officeart/2005/8/layout/orgChart1"/>
    <dgm:cxn modelId="{F7F81311-A050-4E54-83C2-5EF4A9E726C1}" type="presParOf" srcId="{2F3A70D3-31E8-4E9E-B6ED-E0ED65184571}" destId="{EDF9989A-28E0-4D4B-8F3C-F1958418278B}" srcOrd="3" destOrd="0" presId="urn:microsoft.com/office/officeart/2005/8/layout/orgChart1"/>
    <dgm:cxn modelId="{3666123F-BC84-49A0-90BF-2EF47D5D465C}" type="presParOf" srcId="{EDF9989A-28E0-4D4B-8F3C-F1958418278B}" destId="{68C5F077-191A-4435-93F6-1C44DF04613F}" srcOrd="0" destOrd="0" presId="urn:microsoft.com/office/officeart/2005/8/layout/orgChart1"/>
    <dgm:cxn modelId="{AA41B04B-04FE-4C1D-93A2-E7AD08B81E7C}" type="presParOf" srcId="{68C5F077-191A-4435-93F6-1C44DF04613F}" destId="{A6E9E1E1-58AD-4023-923E-7114C29788DE}" srcOrd="0" destOrd="0" presId="urn:microsoft.com/office/officeart/2005/8/layout/orgChart1"/>
    <dgm:cxn modelId="{3E407B37-04F1-495D-88AF-0DB688806CFC}" type="presParOf" srcId="{68C5F077-191A-4435-93F6-1C44DF04613F}" destId="{DCE2FA4D-078E-47F6-9005-7ECB11E1FDD0}" srcOrd="1" destOrd="0" presId="urn:microsoft.com/office/officeart/2005/8/layout/orgChart1"/>
    <dgm:cxn modelId="{3B0A698A-31A2-4FC9-A64A-F71EA067AB2A}" type="presParOf" srcId="{EDF9989A-28E0-4D4B-8F3C-F1958418278B}" destId="{54ED0AAA-2BAF-4768-91D3-B9E9D704327E}" srcOrd="1" destOrd="0" presId="urn:microsoft.com/office/officeart/2005/8/layout/orgChart1"/>
    <dgm:cxn modelId="{6D789A3F-E88B-493B-B1EE-976D642C9530}" type="presParOf" srcId="{EDF9989A-28E0-4D4B-8F3C-F1958418278B}" destId="{82C55870-A8A3-4F23-AE0B-FB5DD34CEBD4}" srcOrd="2" destOrd="0" presId="urn:microsoft.com/office/officeart/2005/8/layout/orgChart1"/>
    <dgm:cxn modelId="{A8794268-7BC1-4200-ABE9-82E5786FED4A}" type="presParOf" srcId="{7A4490DD-5259-4354-ACC7-E29F45AAF879}" destId="{81A8A3AE-A628-409A-A3B5-AA5B92FCD221}" srcOrd="2" destOrd="0" presId="urn:microsoft.com/office/officeart/2005/8/layout/orgChart1"/>
    <dgm:cxn modelId="{9DDFCBC7-A8ED-41E5-8169-C28635BFBBBF}" type="presParOf" srcId="{8EC72459-B08E-490E-8BA1-856A62AD9360}" destId="{0B30CE88-3B0F-4B1E-88B0-BB7CD305619C}"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C2886D-E67B-438F-B72D-D78B0A87CD28}">
      <dsp:nvSpPr>
        <dsp:cNvPr id="0" name=""/>
        <dsp:cNvSpPr/>
      </dsp:nvSpPr>
      <dsp:spPr>
        <a:xfrm>
          <a:off x="4256928" y="1442123"/>
          <a:ext cx="2273854" cy="1015328"/>
        </a:xfrm>
        <a:custGeom>
          <a:avLst/>
          <a:gdLst/>
          <a:ahLst/>
          <a:cxnLst/>
          <a:rect l="0" t="0" r="0" b="0"/>
          <a:pathLst>
            <a:path>
              <a:moveTo>
                <a:pt x="0" y="0"/>
              </a:moveTo>
              <a:lnTo>
                <a:pt x="0" y="712482"/>
              </a:lnTo>
              <a:lnTo>
                <a:pt x="2273854" y="712482"/>
              </a:lnTo>
              <a:lnTo>
                <a:pt x="2273854" y="1015328"/>
              </a:lnTo>
            </a:path>
          </a:pathLst>
        </a:custGeom>
        <a:noFill/>
        <a:ln w="55000" cap="flat" cmpd="thickThin"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7CD97F-8451-4F90-9BCC-93346D7536F7}">
      <dsp:nvSpPr>
        <dsp:cNvPr id="0" name=""/>
        <dsp:cNvSpPr/>
      </dsp:nvSpPr>
      <dsp:spPr>
        <a:xfrm>
          <a:off x="1961817" y="1442123"/>
          <a:ext cx="2295111" cy="1026750"/>
        </a:xfrm>
        <a:custGeom>
          <a:avLst/>
          <a:gdLst/>
          <a:ahLst/>
          <a:cxnLst/>
          <a:rect l="0" t="0" r="0" b="0"/>
          <a:pathLst>
            <a:path>
              <a:moveTo>
                <a:pt x="2295111" y="0"/>
              </a:moveTo>
              <a:lnTo>
                <a:pt x="2295111" y="723904"/>
              </a:lnTo>
              <a:lnTo>
                <a:pt x="0" y="723904"/>
              </a:lnTo>
              <a:lnTo>
                <a:pt x="0" y="1026750"/>
              </a:lnTo>
            </a:path>
          </a:pathLst>
        </a:custGeom>
        <a:noFill/>
        <a:ln w="55000" cap="flat" cmpd="thickThin"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9AF973-7B6D-42D6-9404-086DE0B266EC}">
      <dsp:nvSpPr>
        <dsp:cNvPr id="0" name=""/>
        <dsp:cNvSpPr/>
      </dsp:nvSpPr>
      <dsp:spPr>
        <a:xfrm>
          <a:off x="1922533" y="0"/>
          <a:ext cx="4668789" cy="1442123"/>
        </a:xfrm>
        <a:prstGeom prst="rect">
          <a:avLst/>
        </a:prstGeom>
        <a:solidFill>
          <a:schemeClr val="bg2"/>
        </a:solidFill>
        <a:ln w="55000" cap="flat" cmpd="thickThin"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b="1" kern="1200" dirty="0" smtClean="0">
              <a:solidFill>
                <a:schemeClr val="accent5">
                  <a:lumMod val="50000"/>
                </a:schemeClr>
              </a:solidFill>
            </a:rPr>
            <a:t>Data Variables</a:t>
          </a:r>
        </a:p>
      </dsp:txBody>
      <dsp:txXfrm>
        <a:off x="1922533" y="0"/>
        <a:ext cx="4668789" cy="1442123"/>
      </dsp:txXfrm>
    </dsp:sp>
    <dsp:sp modelId="{F83EFF51-DEC9-4E80-BEF3-F1326F0AB87F}">
      <dsp:nvSpPr>
        <dsp:cNvPr id="0" name=""/>
        <dsp:cNvSpPr/>
      </dsp:nvSpPr>
      <dsp:spPr>
        <a:xfrm>
          <a:off x="58069" y="2468874"/>
          <a:ext cx="3807495" cy="2157258"/>
        </a:xfrm>
        <a:prstGeom prst="rect">
          <a:avLst/>
        </a:prstGeom>
        <a:solidFill>
          <a:srgbClr val="00B050"/>
        </a:solidFill>
        <a:ln w="55000" cap="flat" cmpd="thickThin" algn="ctr">
          <a:solidFill>
            <a:srgbClr val="00602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GB" sz="2000" b="1" kern="1200" dirty="0" smtClean="0">
            <a:solidFill>
              <a:schemeClr val="accent5">
                <a:lumMod val="50000"/>
              </a:schemeClr>
            </a:solidFill>
          </a:endParaRPr>
        </a:p>
        <a:p>
          <a:pPr lvl="0" algn="ctr" defTabSz="889000">
            <a:lnSpc>
              <a:spcPct val="90000"/>
            </a:lnSpc>
            <a:spcBef>
              <a:spcPct val="0"/>
            </a:spcBef>
            <a:spcAft>
              <a:spcPct val="35000"/>
            </a:spcAft>
          </a:pPr>
          <a:r>
            <a:rPr lang="en-GB" sz="3600" b="1" kern="1200" dirty="0" smtClean="0">
              <a:solidFill>
                <a:schemeClr val="accent5">
                  <a:lumMod val="50000"/>
                </a:schemeClr>
              </a:solidFill>
            </a:rPr>
            <a:t>Scale</a:t>
          </a:r>
        </a:p>
        <a:p>
          <a:pPr lvl="0" algn="ctr" defTabSz="889000">
            <a:lnSpc>
              <a:spcPct val="90000"/>
            </a:lnSpc>
            <a:spcBef>
              <a:spcPct val="0"/>
            </a:spcBef>
            <a:spcAft>
              <a:spcPct val="35000"/>
            </a:spcAft>
          </a:pPr>
          <a:r>
            <a:rPr lang="en-GB" sz="2000" b="1" kern="1200" dirty="0" smtClean="0">
              <a:solidFill>
                <a:schemeClr val="accent5">
                  <a:lumMod val="50000"/>
                </a:schemeClr>
              </a:solidFill>
            </a:rPr>
            <a:t>Measurements/ Numerical/ count data</a:t>
          </a:r>
        </a:p>
        <a:p>
          <a:pPr lvl="0" algn="ctr" defTabSz="889000">
            <a:lnSpc>
              <a:spcPct val="90000"/>
            </a:lnSpc>
            <a:spcBef>
              <a:spcPct val="0"/>
            </a:spcBef>
            <a:spcAft>
              <a:spcPct val="35000"/>
            </a:spcAft>
          </a:pPr>
          <a:endParaRPr lang="en-GB" sz="2000" b="1" kern="1200" dirty="0" smtClean="0">
            <a:solidFill>
              <a:schemeClr val="accent5">
                <a:lumMod val="50000"/>
              </a:schemeClr>
            </a:solidFill>
          </a:endParaRPr>
        </a:p>
      </dsp:txBody>
      <dsp:txXfrm>
        <a:off x="58069" y="2468874"/>
        <a:ext cx="3807495" cy="2157258"/>
      </dsp:txXfrm>
    </dsp:sp>
    <dsp:sp modelId="{578ECE26-1A55-4025-B8DF-AA0DB87AE8E6}">
      <dsp:nvSpPr>
        <dsp:cNvPr id="0" name=""/>
        <dsp:cNvSpPr/>
      </dsp:nvSpPr>
      <dsp:spPr>
        <a:xfrm>
          <a:off x="4424156" y="2457452"/>
          <a:ext cx="4213251" cy="2109942"/>
        </a:xfrm>
        <a:prstGeom prst="rect">
          <a:avLst/>
        </a:prstGeom>
        <a:solidFill>
          <a:schemeClr val="accent2">
            <a:lumMod val="40000"/>
            <a:lumOff val="60000"/>
          </a:schemeClr>
        </a:solidFill>
        <a:ln w="55000" cap="flat" cmpd="thickThin"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b="1" kern="1200" dirty="0" smtClean="0">
              <a:solidFill>
                <a:schemeClr val="accent5">
                  <a:lumMod val="50000"/>
                </a:schemeClr>
              </a:solidFill>
            </a:rPr>
            <a:t>Categorical:</a:t>
          </a:r>
        </a:p>
        <a:p>
          <a:pPr lvl="0" algn="ctr" defTabSz="1422400">
            <a:lnSpc>
              <a:spcPct val="90000"/>
            </a:lnSpc>
            <a:spcBef>
              <a:spcPct val="0"/>
            </a:spcBef>
            <a:spcAft>
              <a:spcPct val="35000"/>
            </a:spcAft>
          </a:pPr>
          <a:r>
            <a:rPr lang="en-GB" sz="2000" kern="1200" dirty="0" smtClean="0">
              <a:solidFill>
                <a:schemeClr val="accent5">
                  <a:lumMod val="50000"/>
                </a:schemeClr>
              </a:solidFill>
              <a:latin typeface="+mn-lt"/>
              <a:ea typeface="+mn-ea"/>
              <a:cs typeface="+mn-cs"/>
            </a:rPr>
            <a:t>appear as categories</a:t>
          </a:r>
        </a:p>
        <a:p>
          <a:pPr lvl="0" algn="ctr" defTabSz="1422400">
            <a:lnSpc>
              <a:spcPct val="90000"/>
            </a:lnSpc>
            <a:spcBef>
              <a:spcPct val="0"/>
            </a:spcBef>
            <a:spcAft>
              <a:spcPct val="35000"/>
            </a:spcAft>
          </a:pPr>
          <a:r>
            <a:rPr lang="en-GB" sz="2000" kern="1200" dirty="0" smtClean="0">
              <a:solidFill>
                <a:schemeClr val="accent5">
                  <a:lumMod val="50000"/>
                </a:schemeClr>
              </a:solidFill>
              <a:latin typeface="+mn-lt"/>
              <a:ea typeface="+mn-ea"/>
              <a:cs typeface="+mn-cs"/>
            </a:rPr>
            <a:t>Tick boxes on questionnaires</a:t>
          </a:r>
          <a:endParaRPr lang="en-GB" sz="2000" b="1" kern="1200" dirty="0" smtClean="0">
            <a:solidFill>
              <a:schemeClr val="accent5">
                <a:lumMod val="50000"/>
              </a:schemeClr>
            </a:solidFill>
            <a:latin typeface="+mn-lt"/>
            <a:ea typeface="+mn-ea"/>
            <a:cs typeface="+mn-cs"/>
          </a:endParaRPr>
        </a:p>
        <a:p>
          <a:pPr lvl="0" algn="ctr" defTabSz="1422400">
            <a:lnSpc>
              <a:spcPct val="90000"/>
            </a:lnSpc>
            <a:spcBef>
              <a:spcPct val="0"/>
            </a:spcBef>
            <a:spcAft>
              <a:spcPct val="35000"/>
            </a:spcAft>
          </a:pPr>
          <a:endParaRPr lang="en-GB" sz="2000" b="1" kern="1200" dirty="0">
            <a:solidFill>
              <a:schemeClr val="accent5">
                <a:lumMod val="50000"/>
              </a:schemeClr>
            </a:solidFill>
          </a:endParaRPr>
        </a:p>
      </dsp:txBody>
      <dsp:txXfrm>
        <a:off x="4424156" y="2457452"/>
        <a:ext cx="4213251" cy="210994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A0569D-C164-490B-A1C0-2024EDA53669}">
      <dsp:nvSpPr>
        <dsp:cNvPr id="0" name=""/>
        <dsp:cNvSpPr/>
      </dsp:nvSpPr>
      <dsp:spPr>
        <a:xfrm>
          <a:off x="6911693" y="2515026"/>
          <a:ext cx="629075" cy="306343"/>
        </a:xfrm>
        <a:custGeom>
          <a:avLst/>
          <a:gdLst/>
          <a:ahLst/>
          <a:cxnLst/>
          <a:rect l="0" t="0" r="0" b="0"/>
          <a:pathLst>
            <a:path>
              <a:moveTo>
                <a:pt x="0" y="0"/>
              </a:moveTo>
              <a:lnTo>
                <a:pt x="0" y="135542"/>
              </a:lnTo>
              <a:lnTo>
                <a:pt x="629075" y="135542"/>
              </a:lnTo>
              <a:lnTo>
                <a:pt x="629075" y="306343"/>
              </a:lnTo>
            </a:path>
          </a:pathLst>
        </a:custGeom>
        <a:noFill/>
        <a:ln w="55000" cap="flat" cmpd="thickThin"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57F328-C2E1-40BF-B4B9-E230B2090A32}">
      <dsp:nvSpPr>
        <dsp:cNvPr id="0" name=""/>
        <dsp:cNvSpPr/>
      </dsp:nvSpPr>
      <dsp:spPr>
        <a:xfrm>
          <a:off x="5439155" y="2515026"/>
          <a:ext cx="1472537" cy="306343"/>
        </a:xfrm>
        <a:custGeom>
          <a:avLst/>
          <a:gdLst/>
          <a:ahLst/>
          <a:cxnLst/>
          <a:rect l="0" t="0" r="0" b="0"/>
          <a:pathLst>
            <a:path>
              <a:moveTo>
                <a:pt x="1472537" y="0"/>
              </a:moveTo>
              <a:lnTo>
                <a:pt x="1472537" y="135542"/>
              </a:lnTo>
              <a:lnTo>
                <a:pt x="0" y="135542"/>
              </a:lnTo>
              <a:lnTo>
                <a:pt x="0" y="306343"/>
              </a:lnTo>
            </a:path>
          </a:pathLst>
        </a:custGeom>
        <a:noFill/>
        <a:ln w="55000" cap="flat" cmpd="thickThin"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C2886D-E67B-438F-B72D-D78B0A87CD28}">
      <dsp:nvSpPr>
        <dsp:cNvPr id="0" name=""/>
        <dsp:cNvSpPr/>
      </dsp:nvSpPr>
      <dsp:spPr>
        <a:xfrm>
          <a:off x="4447226" y="1280804"/>
          <a:ext cx="2464467" cy="387180"/>
        </a:xfrm>
        <a:custGeom>
          <a:avLst/>
          <a:gdLst/>
          <a:ahLst/>
          <a:cxnLst/>
          <a:rect l="0" t="0" r="0" b="0"/>
          <a:pathLst>
            <a:path>
              <a:moveTo>
                <a:pt x="0" y="0"/>
              </a:moveTo>
              <a:lnTo>
                <a:pt x="0" y="216380"/>
              </a:lnTo>
              <a:lnTo>
                <a:pt x="2464467" y="216380"/>
              </a:lnTo>
              <a:lnTo>
                <a:pt x="2464467" y="387180"/>
              </a:lnTo>
            </a:path>
          </a:pathLst>
        </a:custGeom>
        <a:noFill/>
        <a:ln w="55000" cap="flat" cmpd="thickThin"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6B3259-C5F6-4E57-8282-E0B5EE9EAD22}">
      <dsp:nvSpPr>
        <dsp:cNvPr id="0" name=""/>
        <dsp:cNvSpPr/>
      </dsp:nvSpPr>
      <dsp:spPr>
        <a:xfrm>
          <a:off x="1907696" y="2384502"/>
          <a:ext cx="1339337" cy="372036"/>
        </a:xfrm>
        <a:custGeom>
          <a:avLst/>
          <a:gdLst/>
          <a:ahLst/>
          <a:cxnLst/>
          <a:rect l="0" t="0" r="0" b="0"/>
          <a:pathLst>
            <a:path>
              <a:moveTo>
                <a:pt x="0" y="0"/>
              </a:moveTo>
              <a:lnTo>
                <a:pt x="0" y="201235"/>
              </a:lnTo>
              <a:lnTo>
                <a:pt x="1339337" y="201235"/>
              </a:lnTo>
              <a:lnTo>
                <a:pt x="1339337" y="372036"/>
              </a:lnTo>
            </a:path>
          </a:pathLst>
        </a:custGeom>
        <a:noFill/>
        <a:ln w="55000" cap="flat" cmpd="thickThin"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3794A0-CBEA-4EED-94D3-DC42E4ED06EF}">
      <dsp:nvSpPr>
        <dsp:cNvPr id="0" name=""/>
        <dsp:cNvSpPr/>
      </dsp:nvSpPr>
      <dsp:spPr>
        <a:xfrm>
          <a:off x="982908" y="2384502"/>
          <a:ext cx="924788" cy="360731"/>
        </a:xfrm>
        <a:custGeom>
          <a:avLst/>
          <a:gdLst/>
          <a:ahLst/>
          <a:cxnLst/>
          <a:rect l="0" t="0" r="0" b="0"/>
          <a:pathLst>
            <a:path>
              <a:moveTo>
                <a:pt x="924788" y="0"/>
              </a:moveTo>
              <a:lnTo>
                <a:pt x="924788" y="189930"/>
              </a:lnTo>
              <a:lnTo>
                <a:pt x="0" y="189930"/>
              </a:lnTo>
              <a:lnTo>
                <a:pt x="0" y="360731"/>
              </a:lnTo>
            </a:path>
          </a:pathLst>
        </a:custGeom>
        <a:noFill/>
        <a:ln w="55000" cap="flat" cmpd="thickThin"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7CD97F-8451-4F90-9BCC-93346D7536F7}">
      <dsp:nvSpPr>
        <dsp:cNvPr id="0" name=""/>
        <dsp:cNvSpPr/>
      </dsp:nvSpPr>
      <dsp:spPr>
        <a:xfrm>
          <a:off x="1907696" y="1280804"/>
          <a:ext cx="2539529" cy="400600"/>
        </a:xfrm>
        <a:custGeom>
          <a:avLst/>
          <a:gdLst/>
          <a:ahLst/>
          <a:cxnLst/>
          <a:rect l="0" t="0" r="0" b="0"/>
          <a:pathLst>
            <a:path>
              <a:moveTo>
                <a:pt x="2539529" y="0"/>
              </a:moveTo>
              <a:lnTo>
                <a:pt x="2539529" y="229800"/>
              </a:lnTo>
              <a:lnTo>
                <a:pt x="0" y="229800"/>
              </a:lnTo>
              <a:lnTo>
                <a:pt x="0" y="400600"/>
              </a:lnTo>
            </a:path>
          </a:pathLst>
        </a:custGeom>
        <a:noFill/>
        <a:ln w="55000" cap="flat" cmpd="thickThin"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9AF973-7B6D-42D6-9404-086DE0B266EC}">
      <dsp:nvSpPr>
        <dsp:cNvPr id="0" name=""/>
        <dsp:cNvSpPr/>
      </dsp:nvSpPr>
      <dsp:spPr>
        <a:xfrm>
          <a:off x="3130662" y="467467"/>
          <a:ext cx="2633128" cy="813336"/>
        </a:xfrm>
        <a:prstGeom prst="rect">
          <a:avLst/>
        </a:prstGeom>
        <a:solidFill>
          <a:schemeClr val="bg2"/>
        </a:solidFill>
        <a:ln w="55000" cap="flat" cmpd="thickThin"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accent5">
                  <a:lumMod val="50000"/>
                </a:schemeClr>
              </a:solidFill>
            </a:rPr>
            <a:t>Variables</a:t>
          </a:r>
        </a:p>
      </dsp:txBody>
      <dsp:txXfrm>
        <a:off x="3130662" y="467467"/>
        <a:ext cx="2633128" cy="813336"/>
      </dsp:txXfrm>
    </dsp:sp>
    <dsp:sp modelId="{F83EFF51-DEC9-4E80-BEF3-F1326F0AB87F}">
      <dsp:nvSpPr>
        <dsp:cNvPr id="0" name=""/>
        <dsp:cNvSpPr/>
      </dsp:nvSpPr>
      <dsp:spPr>
        <a:xfrm>
          <a:off x="834010" y="1681405"/>
          <a:ext cx="2147371" cy="703097"/>
        </a:xfrm>
        <a:prstGeom prst="rect">
          <a:avLst/>
        </a:prstGeom>
        <a:solidFill>
          <a:srgbClr val="00B050"/>
        </a:solidFill>
        <a:ln w="55000" cap="flat" cmpd="thickThin" algn="ctr">
          <a:solidFill>
            <a:srgbClr val="00602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accent5">
                  <a:lumMod val="50000"/>
                </a:schemeClr>
              </a:solidFill>
            </a:rPr>
            <a:t>Scale</a:t>
          </a:r>
        </a:p>
      </dsp:txBody>
      <dsp:txXfrm>
        <a:off x="834010" y="1681405"/>
        <a:ext cx="2147371" cy="703097"/>
      </dsp:txXfrm>
    </dsp:sp>
    <dsp:sp modelId="{B552C769-DF5B-477C-A631-B425FFCD6A0E}">
      <dsp:nvSpPr>
        <dsp:cNvPr id="0" name=""/>
        <dsp:cNvSpPr/>
      </dsp:nvSpPr>
      <dsp:spPr>
        <a:xfrm>
          <a:off x="68457" y="2745233"/>
          <a:ext cx="1828901" cy="1238996"/>
        </a:xfrm>
        <a:prstGeom prst="rect">
          <a:avLst/>
        </a:prstGeom>
        <a:solidFill>
          <a:srgbClr val="74F08F"/>
        </a:solidFill>
        <a:ln w="55000" cap="flat" cmpd="thickThin"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ts val="600"/>
            </a:spcAft>
          </a:pPr>
          <a:r>
            <a:rPr lang="en-GB" sz="1800" b="1" kern="1200" dirty="0" smtClean="0">
              <a:solidFill>
                <a:schemeClr val="accent5">
                  <a:lumMod val="50000"/>
                </a:schemeClr>
              </a:solidFill>
            </a:rPr>
            <a:t>Continuous</a:t>
          </a:r>
        </a:p>
        <a:p>
          <a:pPr lvl="0" algn="ctr" defTabSz="800100">
            <a:lnSpc>
              <a:spcPct val="90000"/>
            </a:lnSpc>
            <a:spcBef>
              <a:spcPct val="0"/>
            </a:spcBef>
            <a:spcAft>
              <a:spcPts val="600"/>
            </a:spcAft>
          </a:pPr>
          <a:r>
            <a:rPr lang="en-GB" sz="1800" kern="1200" dirty="0" smtClean="0">
              <a:solidFill>
                <a:schemeClr val="accent5">
                  <a:lumMod val="50000"/>
                </a:schemeClr>
              </a:solidFill>
              <a:latin typeface="+mn-lt"/>
              <a:ea typeface="+mn-ea"/>
              <a:cs typeface="+mn-cs"/>
            </a:rPr>
            <a:t>Measurements</a:t>
          </a:r>
        </a:p>
        <a:p>
          <a:pPr lvl="0" algn="ctr" defTabSz="800100">
            <a:lnSpc>
              <a:spcPct val="90000"/>
            </a:lnSpc>
            <a:spcBef>
              <a:spcPct val="0"/>
            </a:spcBef>
            <a:spcAft>
              <a:spcPts val="600"/>
            </a:spcAft>
          </a:pPr>
          <a:r>
            <a:rPr lang="en-GB" sz="1800" kern="1200" dirty="0" smtClean="0">
              <a:solidFill>
                <a:schemeClr val="accent5">
                  <a:lumMod val="50000"/>
                </a:schemeClr>
              </a:solidFill>
              <a:latin typeface="+mn-lt"/>
              <a:ea typeface="+mn-ea"/>
              <a:cs typeface="+mn-cs"/>
            </a:rPr>
            <a:t>takes any value </a:t>
          </a:r>
          <a:endParaRPr lang="en-GB" sz="1800" b="1" kern="1200" dirty="0">
            <a:solidFill>
              <a:schemeClr val="accent5">
                <a:lumMod val="50000"/>
              </a:schemeClr>
            </a:solidFill>
          </a:endParaRPr>
        </a:p>
      </dsp:txBody>
      <dsp:txXfrm>
        <a:off x="68457" y="2745233"/>
        <a:ext cx="1828901" cy="1238996"/>
      </dsp:txXfrm>
    </dsp:sp>
    <dsp:sp modelId="{66E7073E-51DC-49E4-ACBA-705E4D232A7E}">
      <dsp:nvSpPr>
        <dsp:cNvPr id="0" name=""/>
        <dsp:cNvSpPr/>
      </dsp:nvSpPr>
      <dsp:spPr>
        <a:xfrm>
          <a:off x="2189086" y="2756538"/>
          <a:ext cx="2115895" cy="1198720"/>
        </a:xfrm>
        <a:prstGeom prst="rect">
          <a:avLst/>
        </a:prstGeom>
        <a:solidFill>
          <a:srgbClr val="99FF99"/>
        </a:solidFill>
        <a:ln w="55000" cap="flat" cmpd="thickThin"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accent5">
                  <a:lumMod val="50000"/>
                </a:schemeClr>
              </a:solidFill>
            </a:rPr>
            <a:t>Discrete:</a:t>
          </a:r>
        </a:p>
        <a:p>
          <a:pPr lvl="0" algn="ctr" defTabSz="800100">
            <a:lnSpc>
              <a:spcPct val="90000"/>
            </a:lnSpc>
            <a:spcBef>
              <a:spcPct val="0"/>
            </a:spcBef>
            <a:spcAft>
              <a:spcPct val="35000"/>
            </a:spcAft>
          </a:pPr>
          <a:r>
            <a:rPr lang="en-GB" sz="1800" kern="1200" dirty="0" smtClean="0">
              <a:solidFill>
                <a:schemeClr val="accent5">
                  <a:lumMod val="50000"/>
                </a:schemeClr>
              </a:solidFill>
              <a:latin typeface="+mn-lt"/>
              <a:ea typeface="+mn-ea"/>
              <a:cs typeface="+mn-cs"/>
            </a:rPr>
            <a:t>Counts/ integers</a:t>
          </a:r>
          <a:endParaRPr lang="en-GB" sz="1800" b="1" kern="1200" dirty="0">
            <a:solidFill>
              <a:schemeClr val="accent5">
                <a:lumMod val="50000"/>
              </a:schemeClr>
            </a:solidFill>
          </a:endParaRPr>
        </a:p>
      </dsp:txBody>
      <dsp:txXfrm>
        <a:off x="2189086" y="2756538"/>
        <a:ext cx="2115895" cy="1198720"/>
      </dsp:txXfrm>
    </dsp:sp>
    <dsp:sp modelId="{578ECE26-1A55-4025-B8DF-AA0DB87AE8E6}">
      <dsp:nvSpPr>
        <dsp:cNvPr id="0" name=""/>
        <dsp:cNvSpPr/>
      </dsp:nvSpPr>
      <dsp:spPr>
        <a:xfrm>
          <a:off x="5650607" y="1667985"/>
          <a:ext cx="2522173" cy="847041"/>
        </a:xfrm>
        <a:prstGeom prst="rect">
          <a:avLst/>
        </a:prstGeom>
        <a:solidFill>
          <a:schemeClr val="accent2">
            <a:lumMod val="40000"/>
            <a:lumOff val="60000"/>
          </a:schemeClr>
        </a:solidFill>
        <a:ln w="55000" cap="flat" cmpd="thickThin"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accent5">
                  <a:lumMod val="50000"/>
                </a:schemeClr>
              </a:solidFill>
            </a:rPr>
            <a:t>Categorical</a:t>
          </a:r>
        </a:p>
      </dsp:txBody>
      <dsp:txXfrm>
        <a:off x="5650607" y="1667985"/>
        <a:ext cx="2522173" cy="847041"/>
      </dsp:txXfrm>
    </dsp:sp>
    <dsp:sp modelId="{DF84D218-6990-4277-8DB1-92A9C1958688}">
      <dsp:nvSpPr>
        <dsp:cNvPr id="0" name=""/>
        <dsp:cNvSpPr/>
      </dsp:nvSpPr>
      <dsp:spPr>
        <a:xfrm>
          <a:off x="4599003" y="2821369"/>
          <a:ext cx="1680304" cy="1162510"/>
        </a:xfrm>
        <a:prstGeom prst="rect">
          <a:avLst/>
        </a:prstGeom>
        <a:solidFill>
          <a:schemeClr val="accent2">
            <a:lumMod val="20000"/>
            <a:lumOff val="80000"/>
          </a:schemeClr>
        </a:solidFill>
        <a:ln w="55000" cap="flat" cmpd="thickThin"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accent5">
                  <a:lumMod val="50000"/>
                </a:schemeClr>
              </a:solidFill>
            </a:rPr>
            <a:t>Ordinal:</a:t>
          </a:r>
        </a:p>
        <a:p>
          <a:pPr lvl="0" algn="ctr" defTabSz="800100">
            <a:lnSpc>
              <a:spcPct val="90000"/>
            </a:lnSpc>
            <a:spcBef>
              <a:spcPct val="0"/>
            </a:spcBef>
            <a:spcAft>
              <a:spcPct val="35000"/>
            </a:spcAft>
          </a:pPr>
          <a:r>
            <a:rPr lang="en-GB" sz="1800" b="0" kern="1200" dirty="0" smtClean="0">
              <a:solidFill>
                <a:schemeClr val="accent5">
                  <a:lumMod val="50000"/>
                </a:schemeClr>
              </a:solidFill>
              <a:latin typeface="+mn-lt"/>
              <a:ea typeface="+mn-ea"/>
              <a:cs typeface="+mn-cs"/>
            </a:rPr>
            <a:t>obvious order</a:t>
          </a:r>
          <a:endParaRPr lang="en-GB" sz="1800" b="1" kern="1200" dirty="0">
            <a:solidFill>
              <a:schemeClr val="accent5">
                <a:lumMod val="50000"/>
              </a:schemeClr>
            </a:solidFill>
          </a:endParaRPr>
        </a:p>
      </dsp:txBody>
      <dsp:txXfrm>
        <a:off x="4599003" y="2821369"/>
        <a:ext cx="1680304" cy="1162510"/>
      </dsp:txXfrm>
    </dsp:sp>
    <dsp:sp modelId="{A6E9E1E1-58AD-4023-923E-7114C29788DE}">
      <dsp:nvSpPr>
        <dsp:cNvPr id="0" name=""/>
        <dsp:cNvSpPr/>
      </dsp:nvSpPr>
      <dsp:spPr>
        <a:xfrm>
          <a:off x="6547139" y="2821369"/>
          <a:ext cx="1987258" cy="1231586"/>
        </a:xfrm>
        <a:prstGeom prst="rect">
          <a:avLst/>
        </a:prstGeom>
        <a:solidFill>
          <a:schemeClr val="accent2">
            <a:lumMod val="20000"/>
            <a:lumOff val="80000"/>
          </a:schemeClr>
        </a:solidFill>
        <a:ln w="55000" cap="flat" cmpd="thickThin"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accent5">
                  <a:lumMod val="50000"/>
                </a:schemeClr>
              </a:solidFill>
            </a:rPr>
            <a:t>Nominal:</a:t>
          </a:r>
        </a:p>
        <a:p>
          <a:pPr lvl="0" algn="ctr" defTabSz="800100">
            <a:lnSpc>
              <a:spcPct val="90000"/>
            </a:lnSpc>
            <a:spcBef>
              <a:spcPct val="0"/>
            </a:spcBef>
            <a:spcAft>
              <a:spcPct val="35000"/>
            </a:spcAft>
          </a:pPr>
          <a:r>
            <a:rPr lang="en-GB" sz="1800" b="0" kern="1200" dirty="0" smtClean="0">
              <a:solidFill>
                <a:schemeClr val="accent5">
                  <a:lumMod val="50000"/>
                </a:schemeClr>
              </a:solidFill>
              <a:latin typeface="+mn-lt"/>
              <a:ea typeface="+mn-ea"/>
              <a:cs typeface="+mn-cs"/>
            </a:rPr>
            <a:t>no meaningful order</a:t>
          </a:r>
          <a:endParaRPr lang="en-GB" sz="1800" b="1" kern="1200" dirty="0">
            <a:solidFill>
              <a:schemeClr val="accent5">
                <a:lumMod val="50000"/>
              </a:schemeClr>
            </a:solidFill>
          </a:endParaRPr>
        </a:p>
      </dsp:txBody>
      <dsp:txXfrm>
        <a:off x="6547139" y="2821369"/>
        <a:ext cx="1987258" cy="123158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50CE9C3-AE68-4C93-8C9D-FA02A2E8AE45}" type="datetimeFigureOut">
              <a:rPr lang="en-GB" smtClean="0"/>
              <a:pPr/>
              <a:t>22/04/2015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49ACBD8-557A-40E8-BDD0-69D06795664B}" type="slidenum">
              <a:rPr lang="en-GB" smtClean="0"/>
              <a:pPr/>
              <a:t>‹#›</a:t>
            </a:fld>
            <a:endParaRPr lang="en-GB"/>
          </a:p>
        </p:txBody>
      </p:sp>
    </p:spTree>
    <p:extLst>
      <p:ext uri="{BB962C8B-B14F-4D97-AF65-F5344CB8AC3E}">
        <p14:creationId xmlns:p14="http://schemas.microsoft.com/office/powerpoint/2010/main" xmlns="" val="191982214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4-08-19T12:43:25.047"/>
    </inkml:context>
    <inkml:brush xml:id="br0">
      <inkml:brushProperty name="width" value="0.05292" units="cm"/>
      <inkml:brushProperty name="height" value="0.05292" units="cm"/>
      <inkml:brushProperty name="color" value="#7030A0"/>
    </inkml:brush>
  </inkml:definitions>
  <inkml:trace contextRef="#ctx0" brushRef="#br0">20773 15970 22,'-7'-15'24,"7"15"-6,0 0-4,0 0-2,-10-16-4,10 16-2,-2-11-2,2 11-2,0 0 0,1-10-1,-1 10-1,0 0 1,0 0 0,0 0 0,0 0-1,0 0 1,0 0-1,0 0 1,0 0-1,1 18 1,0-3-2,0 0 2,-1 3-1,1 0 0,-1 0 0,0 2 1,-1-4-1,0 1 0,-1-7 1,2-10-1,-2 15 0,2-15 1,0 0-1,0 0 0,0 0 1,-5-17-1,5 4-1,0-2 1,1-3 0,0-3-1,2 1-1,-1-3 1,2 3-1,0 0 1,2 5-1,-3 1 1,-3 14-1,0 0 1,0 0 1,12 1-1,-12 12 1,1 4 0,-1 1 1,0 7 1,-2-2-1,2 3 0,-4-5 1,2 0 0,-4-6-1,4-1 1,2-14-1,-8 12 0,8-12-1,0 0 0,-5-22 0,6 9 0,1-2 0,1-4-1,0 1 0,1-3 1,0 4-1,0 0 0,0 7 0,-4 10-1,6-13 0,-6 13 0,0 0 1,0 0-1,10 12 1,-9 2 0,-2 4 1,1 4 0,0 0 1,-3 2-1,2-1 1,-2 0 0,1 4-1,-1-9 1,2 1 0,1-19-1,0 0 1,0 0-1,-1-12 0,3-5-1,1-12 1,3 1-1,0-8 1,0 3-1,1 3 1,-3 3-1,2 5 1,-2 2 0,-2 7 0,-2 13 0,0 0 1,0 0-1,5 11 1,-5 11-1,-2 3 1,2 7 0,-2 10 0,1 1 0,-4-1-1,4 1 1,-3-5 0,2-6-1,-1-8 1,2-5-1,1-19 0,0 0 0,-1-12 0,2-10 0,2-8 1,0-5-2,0-4 2,2-4-2,0 0 1,1 5 0,0 9 0,-2 4 0,0 9 0,-2 5 0,-2 11 0,0 0 0,6 13 0,-6 1 0,1 7 0,-2 3 0,0 5 0,-1 9 1,-3 2-1,1 1 0,-3-3 0,2-4 1,0-10-1,2-6 0,3-18 0,0 0-1,6-23 0,2-6-1,4-6 0,-1-10-1,4 3 0,-5-3 0,4 7 1,-2 4 0,-3 8 2,-2 5 0,-3 8 1,-4 13 0,0 0 1,2 16-1,-4 3 1,-1 6 1,-1 5-2,0 6 2,-3 3-1,1 6 0,-2-6 0,1 2 0,-1-10-1,4-5 0,-2-6-1,3-6 1,3-14-1,-1-13 0,7-8 0,1-9-2,2-3 2,2-6-1,1-1 0,0 2 0,1 3 0,-2 8 0,-1 7 1,-3 5 0,-7 15 0,0 0 0,0 0 0,7 14 1,-10 6-1,1 3 1,-3 10 0,0 7 1,-1 0-2,0-2 1,0-3 0,2-4 0,0-9-1,2-6 1,2-16-1,0 0-1,6-20 0,0-4 1,4-4-1,-1-6 0,3 3 0,-2-2-1,2 4 2,-3 4-1,0 9 1,-3 4-1,-6 12 2,0 0-1,0 0 1,6 19 0,-7 4 0,-1 6 0,-1 0 0,1 2 1,-3 1 0,3-1 0,-2-5-2,3-5 2,1-21-2,0 0 1,0 0-1,7-10 0,1-12-1,1-4 1,1-3-1,0-5 1,0 4-1,0 0 1,-2 6 0,0 9 0,-8 15-1,8-15 1,-8 15 0,0 0 0,2 13 1,-3 3-1,-1 2 1,1 9 0,-3-2 1,1 4-1,-2-3 1,2 0-1,-1-4 0,3-5 0,1-17 0,0 0-1,0 0 0,9-30-1,1 7 1,-1-4 0,1-1 0,1-3-1,-2 5 1,-1 3 0,-1 12 0,-7 11 0,0 0 0,0 0 0,0 0 1,1 22 0,-4-8-1,0 11 1,0 0-1,-1 2 1,1-6-1,1-3 1,-1-3-1,2-1 0,0-1 0,1-13 0,0 0 0,3-11 0,2-6-1,1-6 1,2 0 0,0-1 0,3-2-1,-2 2 1,0 4 0,-2 1 0,-7 19 0,12-6 1,-12 6-1,3 14 0,-4 1 1,1 6-1,-2 0 1,-1 7 0,0-3-1,1 1 1,-2-2-1,2-4 1,-1-9-1,3-11 1,0 0-1,2-15 0,3-2 0,3-4-1,2-4 2,-1-3-1,1 4 0,-1 2 0,-1 2 0,-8 20 0,11-8 0,-11 8 0,0 0 0,1 18 0,-4-6 0,2 8 0,-3 4 0,1-1 0,-1-1 1,1 0-1,-1-2 1,0-8-1,4 2 0,0-14 0,0 0 0,0 0 0,10-3 0,-4-9 0,1-4 0,1 3 0,0-6 1,-1-1-1,0 2 0,-1 2-1,-3 5 1,-3 11 1,0 0-2,0 0 1,7 12 1,-7 2-1,-1 2 0,0 3 0,-1 2 0,0-1 0,0-3 1,0-7-1,2-10 0,0 0 0,0 0 0,0 0 0,10-22 1,-3 9-2,0-8 2,0-2-2,0 3 1,0 4 1,-2 2-2,-5 14 1,0 0 0,8-16 0,-8 16 0,4 12 0,-4-1 0,2 4 0,-2 1 0,0-16 0,1 24 0,-1-7 0,0-2 0,0-15 0,-1 11 0,1-11 0,0 0 0,0 0 0,5-14 0,0 0 0,1-2 0,1 0 0,0-3 0,1-1 0,0 3 0,-1 0 0,-7 17 0,11-11 0,-11 11 0,0 0 0,0 0 0,7 13 0,-10-3 0,2 8 1,-2 2-1,1 0 0,0-2 0,-2-1 0,2-2 1,2-15-1,-1 17 0,1-17 0,3-14 0,4 3 0,-1-6 0,1 1 1,1 0-1,0 3 0,-1-1 0,0 2-1,-7 12 2,8-11-2,-8 11 2,4 11-1,-4 1 0,-1 0 0,-1 2 0,1 2 0,-1 1 0,-2 4 0,2 0 0,0-6 0,-1-4 0,3-11 0,0 12 0,0-12 0,0 0 1,13-13-1,-5-7 0,3-5 0,0 2 0,3-4 0,-1 5 0,0 5 0,-3 3 0,-2 3 0,-8 11 0,0 0 0,11 2 0,-12 13 0,-3 6 1,-1-2-1,1 4 0,-1 3 1,-1-4-1,2 0 1,1-4-1,0-5 0,3-13 0,0 0 1,0 0-1,12-12 0,-3-10 1,5 7-1,0-5 0,2-5 0,0 3 0,-1 2-1,-1 5 1,-4 4 0,-10 11 0,11 8 0,-10 6 0,-4 4 0,-2-1 1,-1 4-1,0-1 0,0 2 0,1-1 0,5-21 0,-6 16 0,6-16 0,0 0 0,0 0 1,14-3-1,-14 3 0,17-19 0,-17 19 0,19-18 0,-19 18 0,15-15 0,-15 15 0,11-12-1,-11 12 1,0 0 0,11 1 0,-11-1 0,1 18-1,-1-3 1,-2 2 0,0-2 0,0 0-1,1-3 1,0-2 0,1-10 0,0 0 0,0 0 0,15-7 0,-6-8 1,3-2-1,2 2 0,0 0 0,-2-6 1,2 9-1,-2-7 0,-2 8 0,-3 1-1,-7 10 1,0 0 0,11-8 0,-10 18 0,-1-10 0,-4 21 0,1-6 1,0 4-1,0-4 0,1 2 0,-1-6 0,3-11 0,0 0 0,-3 11 0,3-11 0,0 0 0,5-15 0,-1 3 1,2 0-1,2-5 0,2 5 0,1-8 0,2 2 0,-2-2 0,0 1 0,-2 5 0,-2 3 0,-7 11 0,0 0 0,9 13 0,-10 2 0,0 2 0,-1 3 0,-1-1 0,2 2 1,0-3-1,1-18 0,-4 15 0,4-15 0,0 0 0,0 0 0,0 0 0,0 0 0,0 0-1,11-12 1,-8-2 1,5 1-1,2-8 0,-1 2 0,3-2 0,-2-1-1,0 5 2,-2 2-2,-8 15 1,12-1 0,-12 1 0,2 23 0,-4-7 0,0 4 0,-2-1 1,1 2-1,-2 0 0,3-11 0,0 4 0,2-14 0,0 0 0,0 0 0,0 0 0,0 0 0,5-17 1,1 4-2,1-6 2,1-3-1,0 3 0,-1 2 0,0 3 0,-7 14 0,12-8-1,-12 8 1,4 14 0,-5 0 0,0 5 0,-1 3 0,-2 0 0,2-6 0,0 3 0,-1-5 0,3-14 0,-3 17 0,3-17 1,0 0-1,0 0 0,9-17 0,-4-1 1,3 7-1,1-8 0,2 4 0,-2-6 0,0 1-1,-1 6 1,-8 14 0,13-8 0,-13 8 0,0 0 0,0 0 0,5 14 0,-7-3 0,2 3 1,0-14-1,0 17 0,0-17 0,0 0 0,0 0 1,13-2-1,-13 2 0,13-14 0,-13 14 0,12-12 0,-12 12 0,10-2 0,-10 2-1,5 15 1,-5-15 0,1 25 0,-1-25 0,1 24 0,-1-24 0,-1 23-1,1-23 1,0 16-2,0-16 0,2 10-3,-2-10-20,0 0-10,0 0-3,0 0 2</inkml:trace>
  <inkml:trace contextRef="#ctx0" brushRef="#br0" timeOffset="1802">20781 15897 5,'0'0'26,"0"0"1,0 0-10,-13-15-5,13 15-3,0 0-3,0 0 1,-6-15-1,6 15 0,0 0-1,0 0 0,-8-10-1,8 10-1,0 0-1,0 0-1,0 0 0,-12-4-1,12 4 1,0 0-1,0 0-1,-7-12 1,7 12 0,0 0 0,0 0 0,0 0 0,0 0-1,0 0 1,0 0 0,0 0 0,0 0 0,0 0 0,0 0 0,0 0 0,0 0 0,0 0 0,0 0 0,8-12 1,-8 12-2,11-17 1,-6 5 0,4 1 0,-2 1 0,-1-1-1,1 1 1,-4-1 0,-3 11 0,6-10 0,-6 10 0,0 0 0,0 0 0,0 0 0,0 0 0,9 13 0,-8-3 1,0 5-1,-1-1 1,0 3 0,-2-2 0,-1 1 0,2-2 0,0-1 0,1-13-1,-3 16 1,3-16-1,0 0-1,0 0 1,1-10 0,1-2 0,0-3 0,1 0 0,-1-3 0,2-1 0,-1 3 0,-2 5 0,3-1 0,-4 12-1,0 0 1,0 0 0,0 0 0,1 13 0,-2 1 1,1 2-2,-3 3 2,3 0-1,-2-3 0,2-1 0,-2-2 0,3-2 0,-1-11 0,0 0 0,0 0 0,0 0 0,1-15 0,3 1-1,3-2 1,-2-1 0,3 0 0,1 0 0,-3 5 0,-6 12-1,13-8 1,-13 8 0,4 12 0,-5 0 0,-2 3 0,0 3 1,-2 3-1,-1 3 0,2-1 1,-2 0-1,0-3 0,1-4 0,2-4 0,3-12 0,-3 11 1,3-11-1,0 0 0,13-22 0,-6 7 0,3 0 0,-2 1 1,0 3-1,-1-1-1,-7 12 1,10-11 0,-10 11 0,0 0 1,5 10-1,-5-10 1,2 21-1,-1-11 1,0 1 0,1 0-1,-1 3 0,-1 0-1,4 2-3,-4-16-22,5 19-8,-5-19-2,9 13 0</inkml:trace>
  <inkml:trace contextRef="#ctx0" brushRef="#br0" timeOffset="7069">21000 16037 0,'0'0'29,"0"0"1,0 0 0,0 0-19,19 13-3,-19-13-3,17 12-1,-17-12-1,21 12 0,-10-7 0,-1 7-1,-1-2 0,-1 2 0,-2-2-1,1 5 0,-7-15 0,4 15 1,-4-15-1,0 0 0,0 0 0,0 0-1,-15-5 1,6-13-1,3 8 1,-3-2-1,-1 0 0,1-2 0,-2 0 0,2 1 0,-1 1 0,0 1 1,1 1-1,9 10 1,-14-16-1,14 16 1,0 0 0,-9-15-1,9 15 0,0 0 0,0 0 0,14 2 0,-4 1 1,1 1-2,0 2 1,2 3 0,0 0 1,-1 2-1,-1-2 0,-11-9 0,16 15 0,-16-15 1,9 11-1,-9-11 0,0 0 1,0 0-1,0 0 1,0 0-1,-17-15 1,7 7-1,-3 0 1,0-2-1,-1-2 1,1 0 0,2 1-1,11 11 1,-19-18 0,19 18-1,-10-10 0,10 10 0,0 0 0,0 0 0,0 0 0,16 17 0,-3-8-1,1 0 1,2-1 1,1-1-1,2 1 0,-3-1 0,-1-1-1,-3-4 1,-2-1 0,-10-1 0,0 0 0,0 0 1,0 0-1,-2-16 0,2 16 0,-21-16 0,7 7 0,0-2 1,0 1-1,2 1 0,0 1 1,12 8-1,-17-15 1,17 15-1,-11-10 1,11 10 0,0 0-1,0 0 1,-10-2-1,10 2 0,0 0-1,10 9 1,-10-9 0,18 15 0,-7-5 0,3-2 0,1 2 0,0 2 0,-1-4 0,0 2 1,0 0-2,0 0 2,-3-3-2,1 1 2,-2-3-1,-10-5-1,18 13 1,-18-13 0,16 10 0,-16-10 0,13 4 0,-13-4 0,15 5 0,-15-5 1,15 6-1,-15-6 0,14 5 1,-14-5-1,15 9 0,-15-9 1,13 11-1,-7-1 1,-6-10-1,11 4 0,-11-4 0,11 2 0,-11-2 0,12 10 1,-12-10-1,12 4 0,-12-4 0,14 9 1,-14-9-1,12 9 1,-12-9 1,13 2-2,-13-2 0,14-2 0,-14 2 1,13 2-2,-13-2 2,14 6-1,-14-6 0,13 3 0,-13-3 0,16 5 0,-16-5 0,16 5 0,-16-5 0,19 4 0,-19-4 0,19 2 1,-9-2-1,-10 0 0,19 7 0,-9-7 1,2 0-1,0-4-1,1 2 0,1-1-3,6 16-9,-11-28-24,16 22-1,-15-21-1,13 21 1</inkml:trace>
  <inkml:trace contextRef="#ctx0" brushRef="#br0" timeOffset="8324">21772 16129 27,'-2'-16'32,"2"16"1,-11-10-16,11 10-5,0 0-3,-13 21-2,2-14-2,5 11 0,-3-4-2,3 2-2,0-4 1,3-1-2,3-11 1,-4 15-1,4-15 0,0 0 0,0 0 0,0 0 0,0 0 0,11-5 0,-11 5 0,7-18 0,-3 4 0,1-1 0,1-4 0,1 0 0,0 7 0,-3-4 0,-4 16 0,9-13 0,-9 13 0,0 0 1,0 0 0,-1 23 0,-4-10 0,1 8 0,-1 0 0,1-2 0,-1-4 0,2 1 0,0-2 0,3-14 0,-3 14-1,3-14 0,0 0 1,0-13-1,0 13 0,0 0 1,5-20-1,-5 20 0,8-22 0,-4 4 0,-4 18 0,10-19 1,-10 19-1,5-20 0,-5 20 0,0 0 0,0 0-1,3 19 1,-6-2 0,1 4 0,0 3 0,-1-2 0,2-4 0,0-6 0,1 4 0,0-16 0,0 0 0,0 0 0,0 0 1,14-16-1,-9 1 0,-5 15 0,10-17 0,-10 17 0,0 0 0,10-9 0,-10 9 0,5-10 2,-5 10-2,0 0 0,12-16 0,-12 16 0,14-22 1,-9 9-1,-5 13 0,12-12 0,-12 12 0,0 0 0,6 22 0,-10-10 0,0 11-3,-3 0 0,6 13-14,-11-15-20,12 5-2,0-26 1</inkml:trace>
  <inkml:trace contextRef="#ctx0" brushRef="#br0" timeOffset="14940">16129 16216 24,'0'0'13,"0"0"-2,-15-19-2,15 19-1,-8-22 0,8 22 1,-9-17 1,9 17 0,-11-15-2,11 15-2,-10-17-1,10 17-1,0 0-1,-12-10-1,12 10 0,-6-11-1,6 11 0,0 0 0,-10-15 0,10 15 0,0 0-1,0 0 1,0 0-1,0 0 0,0 0 1,0 0-1,0 0 0,3 13 0,-3-13 0,2 13 1,-2-13-1,2 12 0,-2-12 0,5 16 0,-5-16-1,4 13 1,-4-13 0,0 0 0,0 0-1,12 7 2,-12-7-2,0 0 1,0 0 0,4-16 0,-4 16 1,0 0-1,2-12 0,-1 0 0,-1 12 1,0 0-1,7-11 0,-7 11 0,0 0 0,9 18-1,-6-1 1,-1 1 0,0-1 0,-1-3 0,0 1 0,1-2 0,-2-1 0,0-12 1,0 0-1,0 0 0,0 0 0,0 0 1,0 0-2,-10-10 1,9 0 0,1 10 0,0-14 0,0 0 0,0 4 0,0 10 0,0 0-1,0 0 2,0 0-1,12 9 0,-12-9 0,4 21 0,-2-8 0,-2-13 0,0 13 0,0-13 0,1 19 0,-1-19 1,0 0-2,-3 10 2,3-10-1,0 0 0,0-18 0,3 5 0,-2-2 0,0-2 0,1-2 0,0 4 0,0-3 0,-1-1 0,-1 19 0,1-15 0,-1 15 0,0 0 0,-2 13 0,1 0 0,-2 2 1,1 3-1,-1-2 0,-1 0 1,1 2-1,3-18 0,-8 17 1,8-17-1,-11 5 1,11-5-1,0 0 0,-10 3 0,10-3 1,0 0-2,0 0 1,-11-8 0,11 8 0,0 0 0,0 0 0,0 0 0,5-21 0,-4 8 0,5-2 0,-3 3 0,3-3 0,-2 1 0,1 0 0,-2 0 0,-3 14 0,0 0 0,3 11 1,-2 0-1,-1-11 0,-2 20 0,2-7 0,-1 1 0,1 3 0,0-17 0,0 17 0,0-17-1,0 0 1,0 0 1,1-13-1,-1 13 0,5-16 0,-3 3 1,1-4-1,1 3 0,-4 14 0,7-18 0,-7 18 0,0 0 0,0 0 0,10-6-1,-10 6 1,4 17 0,-2-3 0,0 1 0,2 1 0,-4-16 0,4 22 0,-1-6 0,-3-16 0,6 11 0,-6-11 0,0 0 0,8-12 0,-8 12 0,7-22 0,-5 7 0,0 3 0,-2 12 0,5-14 0,-5 14 0,0 0 0,0 0 1,0 0-2,10 18 2,-7-4-1,-3-14 0,5 15 0,-5-15 0,6 14 0,-6-14-1,0 0 1,5 11 0,-5-11 0,0 0 0,0 0 0,0 0 0,0 0 0,0 0 0,0 0 0,11-10 0,-8 0 0,-3 10 0,0 0 0,9-20-1,-7 6 1,2 3 0,-2-4 0,2 0-1,-4 15 1,3-18 0,-3 18 0,0 0 1,0 0-1,7 14 0,-7-14 0,0 13 0,1 0 0,0 3 0,1 2 0,-4-6 0,4 5 0,-2-5 0,0 4 0,0-16 0,-2 11 0,2-11 0,0 0 0,0 0 0,0 0 0,0 0 1,6-12-2,-6 12 1,2-20 0,1 10 0,-2-9 0,0 0 0,0 1 0,0 4 0,2-1 0,-1 3 0,-2 12 0,0 0-1,12 4 1,-7 14 0,0 1 0,0 2 0,-2 1 0,1 2 1,-1-5-1,-3-9 0,1 8 0,-1-18 0,1 11 0,-1-11 0,0 0 1,0 0-2,3-15 1,-3 15 1,4-16-2,-1 5 1,-1-6 1,3 3-2,-3-2 1,-2 16 0,3-18 0,-3 18 0,4-14 1,-4 14-1,0 0 0,0 0 0,7 11-1,-7-11 1,8 22 0,-5-9 0,2 6 0,1-6 0,-1 8 0,-1-7 0,-2-3-1,1 2 1,-3-13 0,0 0 0,0 0 0,0 0 1,4-17-1,-2 6 0,0-12 1,0 7-1,2-7 0,-1 0 0,2 5 0,-2 3 0,2 3 0,-5 12 0,0 0 0,10 5 0,-8 11-1,0 3 2,0 2-1,2 0 0,-2 2 0,0-9-1,2 3 1,-2-4 0,-2-13 0,5 19-1,-5-19 1,0 0 0,0 0 0,0 0 0,9-15 0,-7 5 1,1-2-1,0-5 0,2-5 1,-2 5-1,2-2-1,-5 19 1,7-19 0,-7 19 0,0 0 0,10 7 0,-5 7-1,1-3 1,-1 9 0,1-6 0,0 6 0,0-8-1,-6-12 1,8 17 0,-8-17 0,3 14 0,-3-14 0,0 0-1,0 0 2,6-14-1,-6 14 0,4-19 1,-2 7-1,0-1 0,-2 13 0,6-20 0,-4 6 0,-2 14 0,4-11 0,-4 11 0,0 0 0,0 0 0,8 13 0,-8-13 0,8 25 0,-4-13 0,0 1-1,1 1 1,-5-14 0,7 18 0,-7-18 0,0 0 0,7 10 0,-7-10 0,0 0 0,4-13 1,-3 1-1,2-5 0,-1-5 1,2-1-1,-1 0 0,-1 8 0,2-5 0,-1 3 0,0 4 0,-3 13 0,0 0-1,7 28 1,-5-9 0,1-3 0,1 9 0,-1 0-1,1-1 2,-1-4-1,0-3 1,-1-5-1,-2-12 0,0 0 0,0 0 0,0 0 0,9-15 0,-8 1 0,3-2-1,-2-3 2,3-4-1,-2-1 0,2 1 0,-5 23 0,6-24 1,-6 24-1,4-18 0,-4 18 0,0 0 0,5 20 0,-3-3 0,2-6 0,-2 4 0,3-4 0,-2 8 0,1-7 0,-1 0 0,-1-2 0,-2-10 0,0 0 0,0 0 0,0 0 0,0 0 0,10-16 0,-9-5 1,0-1-1,1-2 0,-1-1 0,2 3 0,0 5 0,0-1 0,0 7 0,-3 11 0,0 0 0,0 0 0,11 22 0,-8-1-1,-1 3 1,3 1 0,-2 3 0,2-4-1,-1-7 1,0 4 0,-2-5 0,-2-16 0,5 13 0,-5-13 0,2-15 0,0 5 0,-1-5 1,0-7-1,1-5 1,-1 2-1,1-3 0,0 5 1,-1 5-2,1 3 1,-2 15 0,0 0 0,5 12 0,-3 2 0,2 7 0,-1 2-1,2 5 2,-1-2-2,1-6 1,-1 3 1,0-9-2,0-2 1,-4-12 0,4 14 0,-4-14 1,0 0-1,6-19 1,-4-5-2,1-3 2,-1 1-1,2-4 0,-1 2 0,1 0 0,-1 1 0,0 3 0,0 14 0,-3 10 0,0 0 0,0 0 0,0 0 0,10 9-1,-5 3 1,-2 13 0,2 3 0,0 0 1,-1 4-1,1 0 0,-1-7 0,1-5 0,-1 1 1,-1-10-1,-3-11 0,0 0 0,0 0 0,8-11 1,-7-3-1,2-4 0,-2-6 0,0-5 0,1 2 0,1-3 0,-1 4 0,0 4 0,1 6 0,-3 16 0,3-10 0,-1 20-1,-2-10 1,7 23 0,-2-1 0,0 3 0,0 6 0,1 0 0,-1-2 0,2-11 0,-4 6 0,2-8 0,-3-4 1,-2-12-1,0 0 0,0 0 0,5-24 1,-6 8-1,2-12 0,0-2 0,0-4 0,1 2 0,1 2 0,0 3 0,1 3 0,-1 8-1,-3 16 1,0 0 0,11-1 0,-8 13 0,2-1-1,-2 13 2,2 2-1,-1-1 0,2 1 0,-2 0 0,0-6 0,1-6 0,-4 4 0,-1-18 0,0 0 0,0 0 0,0 0 0,11-17 1,-10-5-1,0-5 1,0-3-1,0-2 0,3-4 0,1 0 0,1 3 0,0 2 0,0 12 0,0 6-1,-6 13 1,11-11 0,-11 11 0,8 14 0,-4 3-1,-2 5 2,2 3-2,-1 8 2,-1-2-1,2-2-1,-2-1 1,0-3 0,0-3 0,0-5 0,-2-17 0,0 0 0,0 0 0,6-14 1,-5-6-1,0-1 0,0-6 1,0-3-1,2-1 0,-1-5-1,0 8 2,2 3-1,-1 5 0,1 2-1,-2 7 1,-2 11 0,0 0 0,0 0 0,12 10-1,-10 9 1,0 5 0,1 6 0,0 4 0,1-1 0,-2 1 0,1 0 1,1-5-1,-2-4 0,2-9 0,-4-16 0,0 0 0,8-13 1,-6-5-1,-1-4 0,0-7 1,1-1-1,0-4 1,0-1-1,0 7 0,2 4-1,-2 6 1,2 3 0,-4 15 0,6-15-1,-6 15 1,6 19 0,-3 2-1,-1 11 1,2 2 0,-1 3 0,1 2 0,-2 0 1,0-2-2,2-8 2,-2-7-1,-2-22 1,0 0-1,0 0 0,8-23 1,-6-5-1,1-5 0,0-4 1,0-4-1,0-3 0,2 3 0,0 3 0,0 7 0,1 4 0,0 4 0,-1 6 0,1 7 0,-6 10 0,12 9-1,-8 7 1,0 13 0,-1 9 0,0 0 0,-1 7 0,-1 2 0,0-7 0,0 0-1,1-8 2,-2-11-1,0-21 0,2 17 0,-2-17 1,2-17-1,-2-1 0,0-7 0,1-7 0,-1-3 0,0-3 0,2-2 0,-1-4 0,0 0 1,1 5-1,2-1 0,-1 6 0,1 5-1,-1 10 1,-3 19 0,0 0 0,15 14-1,-8 9 1,-1 15 0,0 5 0,-2 7 0,2 4 0,-2-5 0,-1-4 0,-2-10 0,2-5 0,-3-7 0,1-12 0,-1-11 0,1-15 0,-1-7 0,0-3 0,0-7 1,0-6-1,1-5 0,1-1 0,3-1 1,0 1-2,2 6 1,-2 4 0,3 13 0,-8 21 0,14-5 0,-9 21 0,0 13 0,-1 8 0,0 8-1,-1 10 0,4 4-5,-9-25-23,12 10-9,-7-23-2,7-4 0</inkml:trace>
  <inkml:trace contextRef="#ctx0" brushRef="#br0" timeOffset="22488">17510 16127 19,'0'0'29,"-6"-19"-18,6 19-1,-2-17 0,2 17 0,-2-14 0,2 14-1,0 0-2,0 0-2,0 0-2,0 17-1,1-2-1,2 4-1,0 3 0,0 1 1,2 0-1,-1 3 0,0-6 0,-1 2 1,1-8-1,-4-14 0,4 13 0,-4-13 1,0 0-1,5-14 1,-4 0 0,-1-9-1,-1-5 1,1 0-1,-3 1 1,1-2-1,-1 1 0,2 5 0,-4 5 1,5 18-1,-6-15 0,6 15 1,0 0-1,0 0 0,-4 19 0,3 4 0,1 4 0,1 3 1,-1-1-1,2 0 1,-2-3-1,1-2 0,0-1 0,1-10-1,-2-13 1,2 10 0,-2-10 0,0 0 0,-2-10 0,-2-1 0,1-14 1,-2-4-1,2-4 1,-2-3-1,3 4 0,-3 0 0,4 2 1,0 7-1,-1 7 1,2 16-1,-1-12 1,1 12-1,-1 14 1,2-1-1,-1 11 0,1 5 0,1 2 0,-2 0 0,1 2-1,0-6 1,-1-3 0,0-1 0,0-23 0,0 0 0,-1-13 0,1-6 1,0-8-1,-1 0 0,-1-7 1,1-4-1,0 5 1,-1 0-1,0 8 0,-2 7 0,1 3 0,3 15 0,-6-12 0,6 12 0,-5 18 0,4 1 0,0 6 0,0 10 0,-1 2 1,1-1-1,-1 0 0,1-2 0,0-3 0,0-6 0,-1-12 0,2-13 0,0 0 1,-3-16-1,2-8 0,0-4 1,-2-7-1,1-3 0,0 1 0,0-2 0,0 4 0,1 2 0,0 11 0,0 4 1,-2 5-1,3 13 0,0 0 1,0 0-1,-8 11 0,7 10 0,0 5 0,0 7 0,0 3 0,1 4 0,-2 0 0,1 0 0,1-3 0,-1-8-1,1-10 1,0-19 0,-1 11 0,1-11 1,-1-26-1,1 1 0,-2-6 1,0-4 0,0 1-1,-1-2 0,0 1 1,1 5-1,-2 8 0,2 4 0,0 5 0,2 13 1,0 0-1,0 0 1,0 0-1,-11 24 0,9-3 0,0 7 0,1 5 0,-2 0 0,1 1-1,1-3 1,1-5 0,-1-7 0,1-5 0,0-14 0,0 0-1,0 0 2,0 0-1,-1-23 0,-1 1 0,1-3-1,0-4 2,0-2-1,1-1 0,-1-1 0,0 8 0,-1-2 0,0 9 0,-1 6 0,3 12 0,0 0 0,-12 6 0,9 6 0,-1 5 0,2 4 1,-1 3-2,2 9 2,1 1-2,-1-5 1,2-3 1,-1-3-1,0-1 0,0-8 0,-1-1 0,1-13 0,-1-21 0,0-1 0,0-2 0,-1-5 0,1-4 1,-1 1-1,0-2 0,-1 5 0,1 4 0,0 5 0,-2 5 0,4 15 0,-7-10 0,7 10-1,-7 13 1,4 1 0,-2 9 0,1 12 0,-1 3 0,0-1 0,1 1 0,-1-3 0,0-4 0,2-5 0,0-6 0,3-20 0,0 0 0,0 0 0,-5-24 0,5-1 0,-1-2 1,0 1-1,-2 0 0,1 4 0,-2 1 0,2 2 0,2 19-1,0 0 1,0 0 0,-9 12 0,7 9 0,-1 4-1,1 2 1,0 2 0,-1 1-1,2 0 1,-1-5-1,2-9 1,0-16 0,0 0-1,0 0 1,0 0 0,-1-24 1,-1 9-1,0-9 1,-1 0-1,-2 4 0,-1 2 0,-1 3 0,0 2 0,7 13 0,-11-8 0,11 8 0,0 0 0,-13 21 0,11-9 0,1 4 0,-1 3-1,1-1 1,1-5 0,-1 7 0,1-20-1,-1 13 1,1-13 1,0 0-1,0 0 0,-1-18 0,-2-3 1,1-1-1,0 0 0,0-1 0,-1 3 0,1-2 0,0 5 0,2 17 0,0 0-1,0 0 1,-6 21 0,5-1 0,-1 2 0,2 2 0,-1 1 0,2 2 0,-1-5 0,-1-4 0,1-18 0,1 11 0,-1-11 0,0 0 0,0 0 0,-7-21 0,4 9 0,1-11 0,-2 2 0,0 1 0,0 1 0,-1 1 0,2 6 0,-2 2 0,5 10 0,-10 10 0,5 4 0,1 5 0,-2 1-1,1 3 1,2-2 0,0-2 0,1-7-1,1 1 1,1-13 0,-3 12 0,3-12 0,-2-13 1,1 2-1,0-7 0,-2 4 1,0-7-1,-1 9 0,0-6 0,4 18 0,-7-18 0,7 18 0,0 0 0,0 0 0,0 0 0,0 0-1,-10 12 1,10-12 0,-3 16 0,3-16 0,-3 26-1,3-26 1,-2 17 1,2-17-1,0 0 0,0 0-1,0 0 1,0 0 0,-7-20 0,7 20-1,-5-23 1,3 7 0,-2 2 0,2 3 0,0 1 0,2 10 1,0 0-1,0 0-1,-11 13 1,10 3 0,0 1 0,0-1-1,1-1 1,0-15 0,0 17 0,0-17 0,0 0 0,0 0-1,1-10 2,-1 10-1,0 0 0,-1-14 0,1 4 0,0 10 0,0 0 0,0 0 0,0 0 0,0 0 0,-8 13 0,8-13 0,-5 23-1,5-23 1,-5 18 0,5-18 0,-4 15 0,4-15 0,0 0 0,-5 10 0,5-10 0,-3-12 0,1 1 0,1-1 0,0-7 0,-2 9 0,2-7 0,1 17 0,-7-21 0,7 21 0,-9-12 0,9 12 0,-9 14 0,9-14-1,-9 22 1,5-9 0,0 4 0,0-3 0,0 8-1,0-8 1,1-2 0,0 1 0,3-13 0,0 0 0,0 0 1,0 0-1,-9-23 0,8 11 1,-1-3-1,-2 0 0,0 4 0,-1 0 0,5 11 0,-12-1 0,12 1 0,-12 8 0,12-8 0,-13 8 0,13-8 0,-14 14 0,14-14 0,-12 10 0,12-10 1,0 0-2,-11 0 1,11 0 1,-11 1-1,11-1 0,-11-10 0,11 10 0,-14-11 0,14 11 0,-17-1 0,17 1-1,-17 4 1,17-4-1,-15 15 1,15-15 0,-11 10 0,11-10 0,0 0 0,-11 5 0,11-5 0,-3-16 0,3 16 0,-5-16 1,5 16-1,-8-10 0,8 10 0,0 0 0,-15 0 1,15 0-1,-12 14-1,5-3 1,2-1 0,-1 3-1,6-13 1,-11 12 0,11-12 0,0 0 0,-15 9 0,15-9 0,-10 1-1,10-1 2,-13-3-1,13 3 0,-13-6 0,13 6 1,-12-8-2,12 8 2,-14-12 0,14 12-2,-14-11 1,14 11 1,-13-1-1,13 1 0,-10 1 0,10-1 0,0 0 0,0 0 0,0 0 0,-4 10-1,4-10 1,0 0-1,6 14 1,-6-14 0,0 0-1,0 0 1,14 5 0,-14-5 0,10-30 1,-4 13-1,1-3 1,-2 5-1,-2-3 0,0 7 0,-3 11 1,0 0-1,0 0 0,0 10 0,-2 9 0,2-8 0,0 5-1,3-5 1,-3-11 0,4 11 0,-4-11 0,0 0 0,0 0 0,0 0 0,0 0 1,0 0-1,0 0 0,0 0-1,11-6 1,-11 6 0,0 0 0,4-10 0,-4 10-1,0 0 1,0 0 0,14 0 0,-14 0 0,11 4 0,-11-4 0,12-5 0,-12 5 0,12-1 0,-12 1 0,0 0 1,12-7-1,-12 7 0,0 0 0,0 0 0,0 0 0,0 0 0,0 0 0,0 0 0,0 0 0,10-12 0,-6 1 0,-4 11 0,0 0 0,10-11 0,-10 11 0,0 0 0,0 0 0,0 0 0,0 0 0,6 11 0,-6-11 0,0 0 1,0 0-1,0 0 0,0 0 0,0 0 1,-1 10-1,1-10 0,0 0 0,0 0 0,0 0 0,-7 11 0,7-11-1,-3 13 1,3-13 0,-3 18 0,1-8 0,0 3-1,0-1 2,-1 0-1,3-12 0,-7 16-1,7-16 2,-12 7-1,12-7 0,-14 9 1,14-9-2,-17 0 1,6-4 0,11 4 0,-19-11 0,8 11 0,1-4-1,-1-3 2,1 1-1,10 6 0,-21-13 0,11 6 1,-2 4-2,2-3 2,10 6-1,-18-10 0,18 10 1,-14-8-1,14 8 0,-11 1 0,11-1 0,0 0 0,-12 0 0,12 0 0,-10 1 0,10-1 0,-13 8 0,13-8 0,-17 5 0,17-5 0,-18 4 0,8-1 0,-2 2 0,2-1 0,-1-3 0,1 1-1,10-2 1,-19 0 0,19 0 0,-13 7 0,13-7 0,0 0 0,-13 6 0,13-6 0,0 0 0,0 0 0,-13 1 0,13-1 0,0 0 1,-13-8-1,13 8 0,-11-15 0,11 15 0,-11-13 0,7 3 0,4 10 1,-8-14-1,8 14 0,-6-11 0,6 11 0,0 0 0,0 0 0,-12 9 0,12-9-1,0 0 2,0 0-1,-10 9-1,10-9 1,0 0 1,0 0-1,0 0 0,0 0 0,-12 4-1,12-4 1,0 0 0,-15 6 1,15-6-1,-15 3-1,15-3 1,-18 9 0,18-9 0,-14 12 0,14-12 0,-13 3 0,13-3 0,0 0 0,-12 14-1,12-14-8,8 21-24,-8-21-6,0 0 1</inkml:trace>
</inkml:ink>
</file>

<file path=ppt/ink/ink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7878E-7" units="1/dev"/>
        </inkml:channelProperties>
      </inkml:inkSource>
      <inkml:timestamp xml:id="ts0" timeString="2014-08-23T11:38:36.508"/>
    </inkml:context>
    <inkml:brush xml:id="br0">
      <inkml:brushProperty name="width" value="0.05292" units="cm"/>
      <inkml:brushProperty name="height" value="0.05292" units="cm"/>
      <inkml:brushProperty name="color" value="#7030A0"/>
    </inkml:brush>
  </inkml:definitions>
  <inkml:trace contextRef="#ctx0" brushRef="#br0">16064 16244 10,'0'0'30,"0"0"2,-19-17-17,19 17-4,0 0-3,0 0-2,-15-13 0,15 13-2,0 0 1,0 0-2,-11-4 1,11 4-1,0 0-1,0 0 0,0 0 0,0 0 0,0 0-1,0 0 1,0 0-1,0 0 0,0 0 0,-9 11 0,9-11-1,2 12 0,-2-12 1,0 0-1,4 16 0,-4-16 0,0 0 0,0 0 0,0 0 0,0 0 1,0 0-1,0 0 0,0 0 0,0 0 0,0 0 0,0 0 0,0 0 0,0 0 0,0 0 0,0 0 0,10 3 0,-10-3-1,4 11 1,-4-11 0,3 18 1,-2-7-1,-1-11 0,0 0 0,10 15 0,-10-15 0,5 11 0,-5-11 0,0 0 0,11-1-1,-11 1 1,0 0 0,-5-13 0,5 13 0,-4-18 0,-1 5 0,4 3 0,1 10 0,0 0 0,0 0 0,-4-11 1,4 11-2,0 0 1,12 15 0,-12-15 0,8 19 0,-8-19 1,9 15-2,-9-15 1,8 10 1,-8-10-1,6 12 1,-6-12-2,0 0 1,0 0 0,0 0 0,0 0-1,9-11 2,-9 11-2,0-18 1,0 6 0,0 0 0,0 12 0,-2-13 0,2 13 1,0 0-1,0 0 0,0 0-1,9 10 2,-5 3-1,4 1 1,-3 1-2,0-2 2,1-3-1,-1 2 0,-2-1 1,0-1-1,-3-10 0,0 0 0,0 0 0,0 0 0,0 0 0,0 0 0,4-10 0,-5 0-1,1 10 1,-3-19-1,1 8 2,0 0-2,2 11 1,-3-10 0,3 10 0,0 0 0,-3-12 0,3 12 0,3 12 0,-3-12 1,4 21-1,1-9 1,0 3-1,-1 2 1,2 2-1,0-4 1,-6-15-1,8 13 0,-8-13 1,0 0-1,0 0 0,7-17 0,-8 2-1,0-3 1,-2 1 0,1 4-1,1-3 1,-2 5 0,2 0-1,1 11 1,-1-12 0,1 12 0,0 0 0,0 0 0,0 0 0,0 0 0,12 12 0,-12-12 1,8 16-1,-8-16 0,7 18 0,-7-18 0,0 0 0,0 0 0,10 5 0,-10-5 0,0 0-1,2-18 1,-2 8 1,0-2-2,-1-1 2,1 2-2,0 11 2,-2-20-1,2 20 1,0-10-1,0 10 0,0 0 0,0 0 0,0 0 0,0 0-1,13-1 2,-13 1-2,0 0 1,0 0 1,10 0-1,-10 0 0,0 0 0,0 0 0,0 0 0,7 12 0,-7-12 0,4 11-1,-4-11 1,0 0 0,0 0 0,0 0 0,0 0 0,3-18 1,-6 1-1,0 1 0,-1-2 1,4 18-1,-6-25 0,6 25-1,-4-24 2,4 24-1,0 0 0,5 14 0,0 4-1,-2-5 1,4 4 0,-1-5 0,2 10 0,-2-12 0,-6-10 0,9 19 0,-9-19 0,0 0 0,0 0 0,0 0 1,0 0-1,0 0 0,0 0 0,0 0 0,0 0 0,0 0 0,0 0-1,0 0 1,0 0 0,3-12 1,-3 12-1,-3-11 0,3 11 0,0 0 0,-13-7 0,13 7 0,-16-5 0,16 5 0,-18-3 0,18 3 1,-19 4-1,9-3 0,10-1 0,-20 2 0,20-2-1,-18 8 1,18-8 0,-13 8-1,13-8 1,-9 10-1,9-10 1,0 17 0,0-17 0,5 19-1,-5-19 1,0 0 0,13 2 0,-13-2 0,3-10 0,-3-1 0,-2-2 0,-3-5 1,-3-1-1,1 6 1,7 13-1,-14-13 1,14 13-1,-13-3 0,13 3 1,-9 15-1,6 3 1,3-3-1,0-15 1,-2 19-2,2-19 1,2 10 1,-2-10-1,0 0-1,0 0 0,0 0-5,29 23-24,-29-23-8,23 7-2,-9-13-1</inkml:trace>
  <inkml:trace contextRef="#ctx0" brushRef="#br0" timeOffset="2480.1417">22128 16228 23,'0'0'29,"0"0"-6,0 0-10,0 0-4,0 0-2,0 0-1,0 0-1,-11 4-1,11-4 0,0 0 0,0 0-1,0 0 0,0 0 0,-13 3-1,13-3-1,0 0 0,0 0-1,0 0 1,0 0-1,0 0 0,0 0 0,0 0 1,-9 11-1,9-11 1,0 0-1,0 0 0,0 0 0,-7 11 0,7-11 0,0 0 0,0 0 1,0 0-1,0 0 0,-1 13 0,1-13 1,0 0-1,0 0 0,0 0 1,0 0-1,0 0 0,0 0 0,-5-13 1,5 13-1,-3-20 0,3 20 0,-4-16 1,4 16-1,0 0 0,-3-10 1,3 10-1,0 0 0,0 0 1,0 0-1,0 0 0,1 14 1,-1-14 0,0 0-1,1 12 0,-1-12 0,0 0 0,4 15 1,-4-15-1,0 0-1,0 0 1,0 0 0,0 0 1,0 0-1,10-19 0,-8 7-1,2-7 2,-2 0-1,2 2 0,-4 17 0,6-25 0,-4 10 0,-2 15 0,4-12 0,-1 22 0,0 4 0,0 1 1,-2-3-1,1 6 0,2 3 1,-2 0-1,0-5 1,-1-3-1,2-3 1,-3-10-1,0 0 0,3 13 0,-3-13 0,0 0 0,0 0 0,5-13 0,-3 3 0,-2 10 0,5-19 0,-5 19 0,6-17 0,-4 6 0,0 1 0,-2 10 0,0 0 0,0 0 0,0 0 0,12-3 1,-12 3-1,6 16 0,-6-16 0,6 21 0,-2-11 1,-4-10-1,9 13 0,-9-13 0,0 0 1,12 4-1,-12-4 0,0 0 0,9-10 0,-9 10 0,4-11 0,-4 11 0,0 0 0,6-11 0,-6 11 0,10-22 0,-6 12 0,2-2 0,-6 12 0,9-21 0,-9 21-1,7-17 2,-7 17-2,0 0 1,5 15 0,-4-1 0,-1-14 0,3 23 1,-3-23-1,2 22 0,-2-22 0,1 15 0,-1-15 0,0 0 0,0 0-1,0 0 1,0 0 0,7 10 0,-7-10 0,0 0 0,0 0 0,10 13-1,-10-13-1,10 10-2,-10-10-8,15 10-21,-15-10-3,17 8 1,-17-8-1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90D2E87-7144-403A-B9C7-9D6491F81CFF}" type="datetimeFigureOut">
              <a:rPr lang="en-GB" smtClean="0"/>
              <a:pPr/>
              <a:t>22/04/2015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98A5C98-5A61-4815-8FF6-58A01FAC9068}" type="slidenum">
              <a:rPr lang="en-GB" smtClean="0"/>
              <a:pPr/>
              <a:t>‹#›</a:t>
            </a:fld>
            <a:endParaRPr lang="en-GB"/>
          </a:p>
        </p:txBody>
      </p:sp>
    </p:spTree>
    <p:extLst>
      <p:ext uri="{BB962C8B-B14F-4D97-AF65-F5344CB8AC3E}">
        <p14:creationId xmlns:p14="http://schemas.microsoft.com/office/powerpoint/2010/main" xmlns="" val="3043429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slides are aimed for</a:t>
            </a:r>
            <a:r>
              <a:rPr lang="en-GB" baseline="0" dirty="0" smtClean="0"/>
              <a:t> use in the context of a workshop for training statistics tutors and not students wanting to learn statistics per say.</a:t>
            </a:r>
            <a:endParaRPr lang="en-GB" dirty="0" smtClean="0"/>
          </a:p>
          <a:p>
            <a:endParaRPr lang="en-GB" dirty="0" smtClean="0"/>
          </a:p>
          <a:p>
            <a:r>
              <a:rPr lang="en-GB" dirty="0" smtClean="0"/>
              <a:t>The aim of these slides is to provide</a:t>
            </a:r>
            <a:r>
              <a:rPr lang="en-GB" baseline="0" dirty="0" smtClean="0"/>
              <a:t> a selection of materials you can use to discuss various topics in a workshop setting with new statistics tutors. You can select whichever slides you think cover the topics you would like to discuss with them.</a:t>
            </a:r>
          </a:p>
          <a:p>
            <a:endParaRPr lang="en-GB" baseline="0" dirty="0" smtClean="0"/>
          </a:p>
          <a:p>
            <a:r>
              <a:rPr lang="en-GB" baseline="0" dirty="0" smtClean="0"/>
              <a:t>The slides are divided into sections and some slides contain exercises with solutions you can use for either small group or whole group discussion.</a:t>
            </a:r>
          </a:p>
          <a:p>
            <a:endParaRPr lang="en-GB" baseline="0" dirty="0" smtClean="0"/>
          </a:p>
          <a:p>
            <a:r>
              <a:rPr lang="en-GB" baseline="0" dirty="0" smtClean="0"/>
              <a:t>These slides cover topics on hypothesis testing, comparing means, investigating relationships, choosing the right test and non-parametric tests. In addition there are “additional slides on more advanced topics such as ANOVA and logistic regression if you felt these were appropriate.</a:t>
            </a:r>
          </a:p>
          <a:p>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a:t>
            </a:fld>
            <a:endParaRPr lang="en-GB"/>
          </a:p>
        </p:txBody>
      </p:sp>
    </p:spTree>
    <p:extLst>
      <p:ext uri="{BB962C8B-B14F-4D97-AF65-F5344CB8AC3E}">
        <p14:creationId xmlns:p14="http://schemas.microsoft.com/office/powerpoint/2010/main" xmlns="" val="363691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answers.  Point out that binary variables are a special case of nominal variables.</a:t>
            </a:r>
          </a:p>
          <a:p>
            <a:r>
              <a:rPr lang="en-GB" baseline="0" dirty="0" smtClean="0"/>
              <a:t>Ordinal variables are the one students get most confused about.  Make it clear that although we usually number categorical variables in SPSS, this does not make them scale.  The numbers are just labels.  People come 1</a:t>
            </a:r>
            <a:r>
              <a:rPr lang="en-GB" baseline="30000" dirty="0" smtClean="0"/>
              <a:t>st</a:t>
            </a:r>
            <a:r>
              <a:rPr lang="en-GB" baseline="0" dirty="0" smtClean="0"/>
              <a:t>, 2</a:t>
            </a:r>
            <a:r>
              <a:rPr lang="en-GB" baseline="30000" dirty="0" smtClean="0"/>
              <a:t>nd</a:t>
            </a:r>
            <a:r>
              <a:rPr lang="en-GB" baseline="0" dirty="0" smtClean="0"/>
              <a:t>, 3</a:t>
            </a:r>
            <a:r>
              <a:rPr lang="en-GB" baseline="30000" dirty="0" smtClean="0"/>
              <a:t>rd</a:t>
            </a:r>
            <a:r>
              <a:rPr lang="en-GB" baseline="0" dirty="0" smtClean="0"/>
              <a:t> </a:t>
            </a:r>
            <a:r>
              <a:rPr lang="en-GB" baseline="0" dirty="0" err="1" smtClean="0"/>
              <a:t>etc</a:t>
            </a:r>
            <a:r>
              <a:rPr lang="en-GB" baseline="0" dirty="0" smtClean="0"/>
              <a:t> in a race but the distance between 1</a:t>
            </a:r>
            <a:r>
              <a:rPr lang="en-GB" baseline="30000" dirty="0" smtClean="0"/>
              <a:t>st</a:t>
            </a:r>
            <a:r>
              <a:rPr lang="en-GB" baseline="0" dirty="0" smtClean="0"/>
              <a:t> and 2</a:t>
            </a:r>
            <a:r>
              <a:rPr lang="en-GB" baseline="30000" dirty="0" smtClean="0"/>
              <a:t>nd</a:t>
            </a:r>
            <a:r>
              <a:rPr lang="en-GB" baseline="0" dirty="0" smtClean="0"/>
              <a:t> may not be the same as the distance between 2</a:t>
            </a:r>
            <a:r>
              <a:rPr lang="en-GB" baseline="30000" dirty="0" smtClean="0"/>
              <a:t>nd</a:t>
            </a:r>
            <a:r>
              <a:rPr lang="en-GB" baseline="0" dirty="0" smtClean="0"/>
              <a:t> and 3</a:t>
            </a:r>
            <a:r>
              <a:rPr lang="en-GB" baseline="30000" dirty="0" smtClean="0"/>
              <a:t>rd</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10</a:t>
            </a:fld>
            <a:endParaRPr lang="en-GB"/>
          </a:p>
        </p:txBody>
      </p:sp>
    </p:spTree>
    <p:extLst>
      <p:ext uri="{BB962C8B-B14F-4D97-AF65-F5344CB8AC3E}">
        <p14:creationId xmlns:p14="http://schemas.microsoft.com/office/powerpoint/2010/main" xmlns="" val="108591895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plot shows</a:t>
            </a:r>
            <a:r>
              <a:rPr lang="en-GB" baseline="0" dirty="0" smtClean="0"/>
              <a:t> predicted values on the x axis and residuals on the y axis.  What we want is random scatter with no patterns.   One problem to look for is an increase in the width of the scatter as predicted values increase.</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104</a:t>
            </a:fld>
            <a:endParaRPr lang="en-GB"/>
          </a:p>
        </p:txBody>
      </p:sp>
    </p:spTree>
    <p:extLst>
      <p:ext uri="{BB962C8B-B14F-4D97-AF65-F5344CB8AC3E}">
        <p14:creationId xmlns:p14="http://schemas.microsoft.com/office/powerpoint/2010/main" xmlns="" val="380620177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are some examples of problem data.  The histogram on the left</a:t>
            </a:r>
            <a:r>
              <a:rPr lang="en-GB" baseline="0" dirty="0" smtClean="0"/>
              <a:t> shows residuals that are very positively skewed and the plot on the right shows an increase in variability of the residuals as predicted values increase.  The dependent variable needs to be transformed and the most common transformation is to take the log of the dependent variable.  The analysis is re-run using the transformed variable and the assumptions checked again.  The downside to this is the interpretation of the output changes and some students will struggle with the interpretation.</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105</a:t>
            </a:fld>
            <a:endParaRPr lang="en-GB"/>
          </a:p>
        </p:txBody>
      </p:sp>
    </p:spTree>
    <p:extLst>
      <p:ext uri="{BB962C8B-B14F-4D97-AF65-F5344CB8AC3E}">
        <p14:creationId xmlns:p14="http://schemas.microsoft.com/office/powerpoint/2010/main" xmlns="" val="69825340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 exercise with the next 3 slides for them to fill in. </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106</a:t>
            </a:fld>
            <a:endParaRPr lang="en-GB"/>
          </a:p>
        </p:txBody>
      </p:sp>
    </p:spTree>
    <p:extLst>
      <p:ext uri="{BB962C8B-B14F-4D97-AF65-F5344CB8AC3E}">
        <p14:creationId xmlns:p14="http://schemas.microsoft.com/office/powerpoint/2010/main" xmlns="" val="68495306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Solution</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110</a:t>
            </a:fld>
            <a:endParaRPr lang="en-GB"/>
          </a:p>
        </p:txBody>
      </p:sp>
    </p:spTree>
    <p:extLst>
      <p:ext uri="{BB962C8B-B14F-4D97-AF65-F5344CB8AC3E}">
        <p14:creationId xmlns:p14="http://schemas.microsoft.com/office/powerpoint/2010/main" xmlns="" val="261800546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Solution</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111</a:t>
            </a:fld>
            <a:endParaRPr lang="en-GB"/>
          </a:p>
        </p:txBody>
      </p:sp>
    </p:spTree>
    <p:extLst>
      <p:ext uri="{BB962C8B-B14F-4D97-AF65-F5344CB8AC3E}">
        <p14:creationId xmlns:p14="http://schemas.microsoft.com/office/powerpoint/2010/main" xmlns="" val="213738473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Solution</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112</a:t>
            </a:fld>
            <a:endParaRPr lang="en-GB"/>
          </a:p>
        </p:txBody>
      </p:sp>
    </p:spTree>
    <p:extLst>
      <p:ext uri="{BB962C8B-B14F-4D97-AF65-F5344CB8AC3E}">
        <p14:creationId xmlns:p14="http://schemas.microsoft.com/office/powerpoint/2010/main" xmlns="" val="316868050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Multiple regression is an extension to simple linear regression with multiple</a:t>
            </a:r>
            <a:r>
              <a:rPr lang="en-GB" baseline="0" dirty="0" smtClean="0"/>
              <a:t> independent variables.  Although regression only takes scale and binary variables, categorical variables with 3+ categories can be recoded a binary dummy variables.  For example, marital status could be recoded as Are you married yes/ no, are you single yes/ no </a:t>
            </a:r>
            <a:r>
              <a:rPr lang="en-GB" baseline="0" dirty="0" err="1" smtClean="0"/>
              <a:t>etc</a:t>
            </a:r>
            <a:endParaRPr lang="en-GB" baseline="0" dirty="0" smtClean="0"/>
          </a:p>
          <a:p>
            <a:r>
              <a:rPr lang="en-GB" baseline="0" dirty="0" smtClean="0"/>
              <a:t>One of the good things about multiple regression is that when assessing the significance of a particular independent variable, the effect due to the other variables is removed/ controlled for first.  For example, in medical trials looking for a difference between treatments, the effects of factors such as age and weight are controlled for when assessing the difference.  This ensures that any significant difference is due to the treatment rather than differences in patients within each group.</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113</a:t>
            </a:fld>
            <a:endParaRPr lang="en-GB"/>
          </a:p>
        </p:txBody>
      </p:sp>
    </p:spTree>
    <p:extLst>
      <p:ext uri="{BB962C8B-B14F-4D97-AF65-F5344CB8AC3E}">
        <p14:creationId xmlns:p14="http://schemas.microsoft.com/office/powerpoint/2010/main" xmlns="" val="291533823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Here’s an example.  When looking into what affects the number of Nobel prize winners,</a:t>
            </a:r>
            <a:r>
              <a:rPr lang="en-GB" baseline="0" dirty="0" smtClean="0"/>
              <a:t> simple regression showed significant evidence of a relationship between chocolate consumption and Nobel prize winners.  However, when the GDP and average temperature of a country were taken into account, chocolate was found not to be significant.</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114</a:t>
            </a:fld>
            <a:endParaRPr lang="en-GB"/>
          </a:p>
        </p:txBody>
      </p:sp>
    </p:spTree>
    <p:extLst>
      <p:ext uri="{BB962C8B-B14F-4D97-AF65-F5344CB8AC3E}">
        <p14:creationId xmlns:p14="http://schemas.microsoft.com/office/powerpoint/2010/main" xmlns="" val="222402868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Multiple regression has the same assumptions as simple regression but has one extra.  If two independent</a:t>
            </a:r>
            <a:r>
              <a:rPr lang="en-GB" baseline="0" dirty="0" smtClean="0"/>
              <a:t> variables are strongly correlated,</a:t>
            </a:r>
            <a:r>
              <a:rPr lang="en-GB" dirty="0" smtClean="0"/>
              <a:t> they are less likely to be significant.  This effect is called </a:t>
            </a:r>
            <a:r>
              <a:rPr lang="en-GB" dirty="0" err="1" smtClean="0"/>
              <a:t>multicollinearity</a:t>
            </a:r>
            <a:r>
              <a:rPr lang="en-GB" dirty="0" smtClean="0"/>
              <a:t>.  Before running multiple regression, check the correlations between the dependent and all scale dependents.  Look for independents that</a:t>
            </a:r>
            <a:r>
              <a:rPr lang="en-GB" baseline="0" dirty="0" smtClean="0"/>
              <a:t> are strongly correlated with the dependent to include in the model but also for variables related to each other.  Common errors are including weight and BMI for example.  If r between independents is above 0.8, only one should be included in the model.  For further checks, SPSS will provide </a:t>
            </a:r>
            <a:r>
              <a:rPr lang="en-GB" baseline="0" dirty="0" err="1" smtClean="0"/>
              <a:t>multicollinearity</a:t>
            </a:r>
            <a:r>
              <a:rPr lang="en-GB" baseline="0" dirty="0" smtClean="0"/>
              <a:t> statistics in the output for each variable.  The VIF column displays a number which should be under 1 but under 5 is usually fine.  If the number is more than 10, remove that variable and run the regression again.</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115</a:t>
            </a:fld>
            <a:endParaRPr lang="en-GB"/>
          </a:p>
        </p:txBody>
      </p:sp>
    </p:spTree>
    <p:extLst>
      <p:ext uri="{BB962C8B-B14F-4D97-AF65-F5344CB8AC3E}">
        <p14:creationId xmlns:p14="http://schemas.microsoft.com/office/powerpoint/2010/main" xmlns="" val="273261651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are correlations between birth weight and some possible independents.  Which independents are most related to birth weight and to each other?</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116</a:t>
            </a:fld>
            <a:endParaRPr lang="en-GB"/>
          </a:p>
        </p:txBody>
      </p:sp>
    </p:spTree>
    <p:extLst>
      <p:ext uri="{BB962C8B-B14F-4D97-AF65-F5344CB8AC3E}">
        <p14:creationId xmlns:p14="http://schemas.microsoft.com/office/powerpoint/2010/main" xmlns="" val="286543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Inferential</a:t>
            </a:r>
            <a:r>
              <a:rPr lang="en-GB" baseline="0" dirty="0" smtClean="0"/>
              <a:t> statistics centres around using a sample of subjects to represent a population.  A population is the group of interest.  A random selection from this population is called a sample.  Statistics such as the mean and standard deviation are calculated using the sample data and used to estimate the population parameters.</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11</a:t>
            </a:fld>
            <a:endParaRPr lang="en-GB"/>
          </a:p>
        </p:txBody>
      </p:sp>
    </p:spTree>
    <p:extLst>
      <p:ext uri="{BB962C8B-B14F-4D97-AF65-F5344CB8AC3E}">
        <p14:creationId xmlns:p14="http://schemas.microsoft.com/office/powerpoint/2010/main" xmlns="" val="160440792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Solution</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117</a:t>
            </a:fld>
            <a:endParaRPr lang="en-GB"/>
          </a:p>
        </p:txBody>
      </p:sp>
    </p:spTree>
    <p:extLst>
      <p:ext uri="{BB962C8B-B14F-4D97-AF65-F5344CB8AC3E}">
        <p14:creationId xmlns:p14="http://schemas.microsoft.com/office/powerpoint/2010/main" xmlns="" val="285791909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a number of different types</a:t>
            </a:r>
            <a:r>
              <a:rPr lang="en-GB" baseline="0" dirty="0" smtClean="0"/>
              <a:t> of regression for different types of dependent variable but most are beyond the scope of the average student.  One which is commonly used is logistic regression which has a binary dependent variable.  The model can be used to estimate probabilities although as with regression, students are usually just looking for significant relationships.  A common use for this type of model is used by insurance companies.  Using your details, the likelihood of you having a crash is estimated when your insurance premium is calculated.  Ordinal regression is for dependents with more that 2 categories but for a lot of students, seeing if they can reduce the categories to 2 to use logistic regression may be easier for them</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118</a:t>
            </a:fld>
            <a:endParaRPr lang="en-GB"/>
          </a:p>
        </p:txBody>
      </p:sp>
    </p:spTree>
    <p:extLst>
      <p:ext uri="{BB962C8B-B14F-4D97-AF65-F5344CB8AC3E}">
        <p14:creationId xmlns:p14="http://schemas.microsoft.com/office/powerpoint/2010/main" xmlns="" val="383078899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119</a:t>
            </a:fld>
            <a:endParaRPr lang="en-GB"/>
          </a:p>
        </p:txBody>
      </p:sp>
    </p:spTree>
    <p:extLst>
      <p:ext uri="{BB962C8B-B14F-4D97-AF65-F5344CB8AC3E}">
        <p14:creationId xmlns:p14="http://schemas.microsoft.com/office/powerpoint/2010/main" xmlns="" val="36369193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section discusses one of</a:t>
            </a:r>
            <a:r>
              <a:rPr lang="en-GB" baseline="0" dirty="0" smtClean="0"/>
              <a:t> the most common questions in stats support – ‘Which analysis should I use?’.  Even if they think they know the analysis to use, when they explaining their project, you need to be thinking of the appropriate analysis anyway.  </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120</a:t>
            </a:fld>
            <a:endParaRPr lang="en-GB"/>
          </a:p>
        </p:txBody>
      </p:sp>
    </p:spTree>
    <p:extLst>
      <p:ext uri="{BB962C8B-B14F-4D97-AF65-F5344CB8AC3E}">
        <p14:creationId xmlns:p14="http://schemas.microsoft.com/office/powerpoint/2010/main" xmlns="" val="341036811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a student explains their project,</a:t>
            </a:r>
            <a:r>
              <a:rPr lang="en-GB" baseline="0" dirty="0" smtClean="0"/>
              <a:t> you are listening out for the answers to these questions.  If they start to waffle, try to steer them back to giving you this information but be prepared to explain the terminology e.g. dependent/ outcome variable and data types.  The key thing is the data types of the dependent and independent variables.</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121</a:t>
            </a:fld>
            <a:endParaRPr lang="en-GB"/>
          </a:p>
        </p:txBody>
      </p:sp>
    </p:spTree>
    <p:extLst>
      <p:ext uri="{BB962C8B-B14F-4D97-AF65-F5344CB8AC3E}">
        <p14:creationId xmlns:p14="http://schemas.microsoft.com/office/powerpoint/2010/main" xmlns="" val="40909098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will not usually have a clear research question written in terms of the</a:t>
            </a:r>
            <a:r>
              <a:rPr lang="en-GB" baseline="0" dirty="0" smtClean="0"/>
              <a:t> possible variables but they may have an idea about the analysis they want to do so you will need to listen carefully to their project and help them identify the hypothesis.  Ideally they would come in for help prior to their study so we could talk through research questions, how they can investigate the hypothesis and suitable analysis but they usually come in after collecting their data and then find that they don’t have the right data for the analysis.  </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122</a:t>
            </a:fld>
            <a:endParaRPr lang="en-GB"/>
          </a:p>
        </p:txBody>
      </p:sp>
    </p:spTree>
    <p:extLst>
      <p:ext uri="{BB962C8B-B14F-4D97-AF65-F5344CB8AC3E}">
        <p14:creationId xmlns:p14="http://schemas.microsoft.com/office/powerpoint/2010/main" xmlns="" val="277937428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smtClean="0"/>
              <a:t>You will need to distinguish between independent (explanatory) variables and dependent (outcome) variables regarding the research question.  The explanatory variables are thought to have an effect on the dependent variable and the distinction between the two is important when carrying out statistical analysis.  For example, if you were investigating the relationship between attendance is exam score, the independent variable is the attendance and the dependent variable is the exam score.  For investigating whether women carry out more housework than men, gender is the independent and housework is the dependent.</a:t>
            </a:r>
            <a:endParaRPr lang="en-GB" dirty="0"/>
          </a:p>
        </p:txBody>
      </p:sp>
      <p:sp>
        <p:nvSpPr>
          <p:cNvPr id="4" name="Slide Number Placeholder 3"/>
          <p:cNvSpPr>
            <a:spLocks noGrp="1"/>
          </p:cNvSpPr>
          <p:nvPr>
            <p:ph type="sldNum" sz="quarter" idx="10"/>
          </p:nvPr>
        </p:nvSpPr>
        <p:spPr/>
        <p:txBody>
          <a:bodyPr/>
          <a:lstStyle/>
          <a:p>
            <a:fld id="{0270A4B8-3636-4CC8-A30D-CB194BA5E67B}" type="slidenum">
              <a:rPr lang="en-GB" smtClean="0"/>
              <a:pPr/>
              <a:t>123</a:t>
            </a:fld>
            <a:endParaRPr lang="en-GB"/>
          </a:p>
        </p:txBody>
      </p:sp>
    </p:spTree>
    <p:extLst>
      <p:ext uri="{BB962C8B-B14F-4D97-AF65-F5344CB8AC3E}">
        <p14:creationId xmlns:p14="http://schemas.microsoft.com/office/powerpoint/2010/main" xmlns="" val="227315837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main question is whether the dependent is scale or categorical as there are different types of tests for these.</a:t>
            </a:r>
            <a:r>
              <a:rPr lang="en-GB" baseline="0" dirty="0" smtClean="0"/>
              <a:t>  There is an overlap for ordinal variables as sometimes people analyse them as if they are scale rather than categorical.</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124</a:t>
            </a:fld>
            <a:endParaRPr lang="en-GB"/>
          </a:p>
        </p:txBody>
      </p:sp>
    </p:spTree>
    <p:extLst>
      <p:ext uri="{BB962C8B-B14F-4D97-AF65-F5344CB8AC3E}">
        <p14:creationId xmlns:p14="http://schemas.microsoft.com/office/powerpoint/2010/main" xmlns="" val="171852634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next step is identifying the variables which will help answer their</a:t>
            </a:r>
            <a:r>
              <a:rPr lang="en-GB" baseline="0" dirty="0" smtClean="0"/>
              <a:t> research question and the data types.  For example, if you wanted to investigate whether boys were ‘better’ at maths than girls, how would you do measure this?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Let the students answer and then ask what dependent variable could be used if the research question was ‘Do boys think they are better at maths’?  What is the independent variable for each question?</a:t>
            </a:r>
          </a:p>
          <a:p>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125</a:t>
            </a:fld>
            <a:endParaRPr lang="en-GB"/>
          </a:p>
        </p:txBody>
      </p:sp>
    </p:spTree>
    <p:extLst>
      <p:ext uri="{BB962C8B-B14F-4D97-AF65-F5344CB8AC3E}">
        <p14:creationId xmlns:p14="http://schemas.microsoft.com/office/powerpoint/2010/main" xmlns="" val="99166007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many variables are needed for each research question?  One</a:t>
            </a:r>
            <a:r>
              <a:rPr lang="en-GB" baseline="0" dirty="0" smtClean="0"/>
              <a:t> sample tests are rarely asked about.</a:t>
            </a:r>
          </a:p>
          <a:p>
            <a:r>
              <a:rPr lang="en-GB" baseline="0" dirty="0" smtClean="0"/>
              <a:t>The most common tests involve one independent and one dependent or one dependent and several independent (some of which may be control variables e.g. age, gender).</a:t>
            </a:r>
          </a:p>
          <a:p>
            <a:r>
              <a:rPr lang="en-GB" baseline="0" dirty="0" smtClean="0"/>
              <a:t>If there are several dependent variables, clarify if the relationship between them is of interest or whether they are to be investigated separately.   Multivariate techniques involve several dependent variables and should only be used by competent students/ tutors.  </a:t>
            </a:r>
            <a:endParaRPr lang="en-GB" dirty="0"/>
          </a:p>
        </p:txBody>
      </p:sp>
      <p:sp>
        <p:nvSpPr>
          <p:cNvPr id="4" name="Slide Number Placeholder 3"/>
          <p:cNvSpPr>
            <a:spLocks noGrp="1"/>
          </p:cNvSpPr>
          <p:nvPr>
            <p:ph type="sldNum" sz="quarter" idx="10"/>
          </p:nvPr>
        </p:nvSpPr>
        <p:spPr/>
        <p:txBody>
          <a:bodyPr/>
          <a:lstStyle/>
          <a:p>
            <a:fld id="{0270A4B8-3636-4CC8-A30D-CB194BA5E67B}" type="slidenum">
              <a:rPr lang="en-GB" smtClean="0"/>
              <a:pPr/>
              <a:t>126</a:t>
            </a:fld>
            <a:endParaRPr lang="en-GB"/>
          </a:p>
        </p:txBody>
      </p:sp>
    </p:spTree>
    <p:extLst>
      <p:ext uri="{BB962C8B-B14F-4D97-AF65-F5344CB8AC3E}">
        <p14:creationId xmlns:p14="http://schemas.microsoft.com/office/powerpoint/2010/main" xmlns="" val="1188912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use x bar and s to represent the sample mean and standard deviation but we are really interested in the parameters</a:t>
            </a:r>
            <a:r>
              <a:rPr lang="en-GB" baseline="0" dirty="0" smtClean="0"/>
              <a:t> of the population.  The population parameters are represented by mu and sigma.</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12</a:t>
            </a:fld>
            <a:endParaRPr lang="en-GB"/>
          </a:p>
        </p:txBody>
      </p:sp>
    </p:spTree>
    <p:extLst>
      <p:ext uri="{BB962C8B-B14F-4D97-AF65-F5344CB8AC3E}">
        <p14:creationId xmlns:p14="http://schemas.microsoft.com/office/powerpoint/2010/main" xmlns="" val="398332560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is an example of how to do the next exercise.  The research question is in the first column.  The dependent variable and data type are in the next column and the independent variable in the 3</a:t>
            </a:r>
            <a:r>
              <a:rPr lang="en-GB" baseline="30000" dirty="0" smtClean="0"/>
              <a:t>rd</a:t>
            </a:r>
            <a:r>
              <a:rPr lang="en-GB" dirty="0" smtClean="0"/>
              <a:t> column.  So for ‘does attendance affect exam score’ the dependent is the exam score which is scale and the independent is attendance.</a:t>
            </a:r>
            <a:endParaRPr lang="en-GB" dirty="0"/>
          </a:p>
        </p:txBody>
      </p:sp>
      <p:sp>
        <p:nvSpPr>
          <p:cNvPr id="4" name="Slide Number Placeholder 3"/>
          <p:cNvSpPr>
            <a:spLocks noGrp="1"/>
          </p:cNvSpPr>
          <p:nvPr>
            <p:ph type="sldNum" sz="quarter" idx="10"/>
          </p:nvPr>
        </p:nvSpPr>
        <p:spPr/>
        <p:txBody>
          <a:bodyPr/>
          <a:lstStyle/>
          <a:p>
            <a:fld id="{0270A4B8-3636-4CC8-A30D-CB194BA5E67B}" type="slidenum">
              <a:rPr lang="en-GB" smtClean="0"/>
              <a:pPr/>
              <a:t>127</a:t>
            </a:fld>
            <a:endParaRPr lang="en-GB"/>
          </a:p>
        </p:txBody>
      </p:sp>
    </p:spTree>
    <p:extLst>
      <p:ext uri="{BB962C8B-B14F-4D97-AF65-F5344CB8AC3E}">
        <p14:creationId xmlns:p14="http://schemas.microsoft.com/office/powerpoint/2010/main" xmlns="" val="48869721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a student exercise for them to complete in groups/ alone</a:t>
            </a:r>
            <a:endParaRPr lang="en-GB" dirty="0"/>
          </a:p>
        </p:txBody>
      </p:sp>
      <p:sp>
        <p:nvSpPr>
          <p:cNvPr id="4" name="Slide Number Placeholder 3"/>
          <p:cNvSpPr>
            <a:spLocks noGrp="1"/>
          </p:cNvSpPr>
          <p:nvPr>
            <p:ph type="sldNum" sz="quarter" idx="10"/>
          </p:nvPr>
        </p:nvSpPr>
        <p:spPr/>
        <p:txBody>
          <a:bodyPr/>
          <a:lstStyle/>
          <a:p>
            <a:fld id="{0270A4B8-3636-4CC8-A30D-CB194BA5E67B}" type="slidenum">
              <a:rPr lang="en-GB" smtClean="0"/>
              <a:pPr/>
              <a:t>128</a:t>
            </a:fld>
            <a:endParaRPr lang="en-GB"/>
          </a:p>
        </p:txBody>
      </p:sp>
    </p:spTree>
    <p:extLst>
      <p:ext uri="{BB962C8B-B14F-4D97-AF65-F5344CB8AC3E}">
        <p14:creationId xmlns:p14="http://schemas.microsoft.com/office/powerpoint/2010/main" xmlns="" val="48869721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 through the solutions</a:t>
            </a:r>
            <a:endParaRPr lang="en-GB" dirty="0"/>
          </a:p>
        </p:txBody>
      </p:sp>
      <p:sp>
        <p:nvSpPr>
          <p:cNvPr id="4" name="Slide Number Placeholder 3"/>
          <p:cNvSpPr>
            <a:spLocks noGrp="1"/>
          </p:cNvSpPr>
          <p:nvPr>
            <p:ph type="sldNum" sz="quarter" idx="10"/>
          </p:nvPr>
        </p:nvSpPr>
        <p:spPr/>
        <p:txBody>
          <a:bodyPr/>
          <a:lstStyle/>
          <a:p>
            <a:fld id="{0270A4B8-3636-4CC8-A30D-CB194BA5E67B}" type="slidenum">
              <a:rPr lang="en-GB" smtClean="0"/>
              <a:pPr/>
              <a:t>129</a:t>
            </a:fld>
            <a:endParaRPr lang="en-GB"/>
          </a:p>
        </p:txBody>
      </p:sp>
    </p:spTree>
    <p:extLst>
      <p:ext uri="{BB962C8B-B14F-4D97-AF65-F5344CB8AC3E}">
        <p14:creationId xmlns:p14="http://schemas.microsoft.com/office/powerpoint/2010/main" xmlns="" val="48869721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comparing means, there are two questions to ask.  How many means are being compared and are independent groups or repeated measurements on the same subjects being compared.</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130</a:t>
            </a:fld>
            <a:endParaRPr lang="en-GB"/>
          </a:p>
        </p:txBody>
      </p:sp>
    </p:spTree>
    <p:extLst>
      <p:ext uri="{BB962C8B-B14F-4D97-AF65-F5344CB8AC3E}">
        <p14:creationId xmlns:p14="http://schemas.microsoft.com/office/powerpoint/2010/main" xmlns="" val="101094876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When comparing</a:t>
            </a:r>
            <a:r>
              <a:rPr lang="en-GB" baseline="0" dirty="0" smtClean="0"/>
              <a:t> repeated measurements on the same people, these could be the same variable at different time points or under different conditions.  For example, if people are being asked to rate two types of cola, they try both and give each a score.  The same person scores both drinks.  Repeated measures comparisons are sometimes referred to as within group comparisons whereas comparisons of independent groups can be called between groups comparisons. </a:t>
            </a:r>
            <a:endParaRPr lang="en-GB" dirty="0"/>
          </a:p>
        </p:txBody>
      </p:sp>
      <p:sp>
        <p:nvSpPr>
          <p:cNvPr id="4" name="Slide Number Placeholder 3"/>
          <p:cNvSpPr>
            <a:spLocks noGrp="1"/>
          </p:cNvSpPr>
          <p:nvPr>
            <p:ph type="sldNum" sz="quarter" idx="10"/>
          </p:nvPr>
        </p:nvSpPr>
        <p:spPr/>
        <p:txBody>
          <a:bodyPr/>
          <a:lstStyle/>
          <a:p>
            <a:fld id="{0270A4B8-3636-4CC8-A30D-CB194BA5E67B}" type="slidenum">
              <a:rPr lang="en-GB" smtClean="0"/>
              <a:pPr/>
              <a:t>131</a:t>
            </a:fld>
            <a:endParaRPr lang="en-GB"/>
          </a:p>
        </p:txBody>
      </p:sp>
    </p:spTree>
    <p:extLst>
      <p:ext uri="{BB962C8B-B14F-4D97-AF65-F5344CB8AC3E}">
        <p14:creationId xmlns:p14="http://schemas.microsoft.com/office/powerpoint/2010/main" xmlns="" val="342647125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comparing means ask two questions:</a:t>
            </a:r>
          </a:p>
          <a:p>
            <a:pPr marL="228600" indent="-228600">
              <a:buAutoNum type="arabicPeriod"/>
            </a:pPr>
            <a:r>
              <a:rPr lang="en-GB" dirty="0" smtClean="0"/>
              <a:t>Are there repeated measurements of the same variable for each participant?</a:t>
            </a:r>
          </a:p>
          <a:p>
            <a:pPr marL="228600" indent="-228600">
              <a:buAutoNum type="arabicPeriod"/>
            </a:pPr>
            <a:r>
              <a:rPr lang="en-GB" dirty="0" smtClean="0"/>
              <a:t>How many means are being compared? T-tests compare two means but does anyone</a:t>
            </a:r>
            <a:r>
              <a:rPr lang="en-GB" baseline="0" dirty="0" smtClean="0"/>
              <a:t> know what tests compare 3+ means?</a:t>
            </a:r>
            <a:endParaRPr lang="en-GB" dirty="0"/>
          </a:p>
        </p:txBody>
      </p:sp>
      <p:sp>
        <p:nvSpPr>
          <p:cNvPr id="4" name="Slide Number Placeholder 3"/>
          <p:cNvSpPr>
            <a:spLocks noGrp="1"/>
          </p:cNvSpPr>
          <p:nvPr>
            <p:ph type="sldNum" sz="quarter" idx="10"/>
          </p:nvPr>
        </p:nvSpPr>
        <p:spPr/>
        <p:txBody>
          <a:bodyPr/>
          <a:lstStyle/>
          <a:p>
            <a:fld id="{0270A4B8-3636-4CC8-A30D-CB194BA5E67B}" type="slidenum">
              <a:rPr lang="en-GB" smtClean="0"/>
              <a:pPr/>
              <a:t>132</a:t>
            </a:fld>
            <a:endParaRPr lang="en-GB"/>
          </a:p>
        </p:txBody>
      </p:sp>
    </p:spTree>
    <p:extLst>
      <p:ext uri="{BB962C8B-B14F-4D97-AF65-F5344CB8AC3E}">
        <p14:creationId xmlns:p14="http://schemas.microsoft.com/office/powerpoint/2010/main" xmlns="" val="12543483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 through the 4 different tests.</a:t>
            </a:r>
            <a:r>
              <a:rPr lang="en-GB" baseline="0" dirty="0" smtClean="0"/>
              <a:t>  The following exercise asks which of these 4 tests is appropriate.</a:t>
            </a:r>
            <a:endParaRPr lang="en-GB" dirty="0"/>
          </a:p>
        </p:txBody>
      </p:sp>
      <p:sp>
        <p:nvSpPr>
          <p:cNvPr id="4" name="Slide Number Placeholder 3"/>
          <p:cNvSpPr>
            <a:spLocks noGrp="1"/>
          </p:cNvSpPr>
          <p:nvPr>
            <p:ph type="sldNum" sz="quarter" idx="10"/>
          </p:nvPr>
        </p:nvSpPr>
        <p:spPr/>
        <p:txBody>
          <a:bodyPr/>
          <a:lstStyle/>
          <a:p>
            <a:fld id="{0270A4B8-3636-4CC8-A30D-CB194BA5E67B}" type="slidenum">
              <a:rPr lang="en-GB" smtClean="0"/>
              <a:pPr/>
              <a:t>133</a:t>
            </a:fld>
            <a:endParaRPr lang="en-GB"/>
          </a:p>
        </p:txBody>
      </p:sp>
    </p:spTree>
    <p:extLst>
      <p:ext uri="{BB962C8B-B14F-4D97-AF65-F5344CB8AC3E}">
        <p14:creationId xmlns:p14="http://schemas.microsoft.com/office/powerpoint/2010/main" xmlns="" val="12543483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a:t>
            </a:r>
            <a:r>
              <a:rPr lang="en-GB" baseline="0" dirty="0" smtClean="0"/>
              <a:t> the participants to discuss which test is appropriate for each of these research questions.</a:t>
            </a:r>
            <a:endParaRPr lang="en-GB" dirty="0"/>
          </a:p>
        </p:txBody>
      </p:sp>
      <p:sp>
        <p:nvSpPr>
          <p:cNvPr id="4" name="Slide Number Placeholder 3"/>
          <p:cNvSpPr>
            <a:spLocks noGrp="1"/>
          </p:cNvSpPr>
          <p:nvPr>
            <p:ph type="sldNum" sz="quarter" idx="10"/>
          </p:nvPr>
        </p:nvSpPr>
        <p:spPr/>
        <p:txBody>
          <a:bodyPr/>
          <a:lstStyle/>
          <a:p>
            <a:fld id="{0270A4B8-3636-4CC8-A30D-CB194BA5E67B}" type="slidenum">
              <a:rPr lang="en-GB" smtClean="0"/>
              <a:pPr/>
              <a:t>134</a:t>
            </a:fld>
            <a:endParaRPr lang="en-GB"/>
          </a:p>
        </p:txBody>
      </p:sp>
    </p:spTree>
    <p:extLst>
      <p:ext uri="{BB962C8B-B14F-4D97-AF65-F5344CB8AC3E}">
        <p14:creationId xmlns:p14="http://schemas.microsoft.com/office/powerpoint/2010/main" xmlns="" val="48869721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 through the solutions making everyone understands why</a:t>
            </a:r>
            <a:r>
              <a:rPr lang="en-GB" baseline="0" dirty="0" smtClean="0"/>
              <a:t> each test is appropriate.</a:t>
            </a:r>
            <a:endParaRPr lang="en-GB" dirty="0"/>
          </a:p>
        </p:txBody>
      </p:sp>
      <p:sp>
        <p:nvSpPr>
          <p:cNvPr id="4" name="Slide Number Placeholder 3"/>
          <p:cNvSpPr>
            <a:spLocks noGrp="1"/>
          </p:cNvSpPr>
          <p:nvPr>
            <p:ph type="sldNum" sz="quarter" idx="10"/>
          </p:nvPr>
        </p:nvSpPr>
        <p:spPr/>
        <p:txBody>
          <a:bodyPr/>
          <a:lstStyle/>
          <a:p>
            <a:fld id="{0270A4B8-3636-4CC8-A30D-CB194BA5E67B}" type="slidenum">
              <a:rPr lang="en-GB" smtClean="0"/>
              <a:pPr/>
              <a:t>135</a:t>
            </a:fld>
            <a:endParaRPr lang="en-GB"/>
          </a:p>
        </p:txBody>
      </p:sp>
    </p:spTree>
    <p:extLst>
      <p:ext uri="{BB962C8B-B14F-4D97-AF65-F5344CB8AC3E}">
        <p14:creationId xmlns:p14="http://schemas.microsoft.com/office/powerpoint/2010/main" xmlns="" val="48869721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dirty="0" smtClean="0"/>
              <a:t>We’ve already covered chi-squared tests, correlation and regression so this is just a summary slide.  Chi-squared is a</a:t>
            </a:r>
            <a:r>
              <a:rPr lang="en-GB" b="0" baseline="0" dirty="0" smtClean="0"/>
              <a:t> test for two categorical variables and assesses whether there is a relationship between them.  Correlation looks at the relationship between two scale variables and regression quantifies and tests this relationship formally.  Logistic regression is suitable when the dependent variable is binary.  Multiple regression is when there are numerous </a:t>
            </a:r>
            <a:r>
              <a:rPr lang="en-GB" b="0" baseline="0" smtClean="0"/>
              <a:t>independent variables.</a:t>
            </a:r>
            <a:endParaRPr lang="en-GB" b="0" dirty="0"/>
          </a:p>
        </p:txBody>
      </p:sp>
      <p:sp>
        <p:nvSpPr>
          <p:cNvPr id="4" name="Slide Number Placeholder 3"/>
          <p:cNvSpPr>
            <a:spLocks noGrp="1"/>
          </p:cNvSpPr>
          <p:nvPr>
            <p:ph type="sldNum" sz="quarter" idx="10"/>
          </p:nvPr>
        </p:nvSpPr>
        <p:spPr/>
        <p:txBody>
          <a:bodyPr/>
          <a:lstStyle/>
          <a:p>
            <a:fld id="{43690404-CD23-4A74-9A66-F62F3ABD71A1}" type="slidenum">
              <a:rPr lang="en-GB" smtClean="0"/>
              <a:pPr/>
              <a:t>136</a:t>
            </a:fld>
            <a:endParaRPr lang="en-GB" dirty="0"/>
          </a:p>
        </p:txBody>
      </p:sp>
    </p:spTree>
    <p:extLst>
      <p:ext uri="{BB962C8B-B14F-4D97-AF65-F5344CB8AC3E}">
        <p14:creationId xmlns:p14="http://schemas.microsoft.com/office/powerpoint/2010/main" xmlns="" val="1561676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baseline="0" dirty="0" smtClean="0"/>
          </a:p>
          <a:p>
            <a:pPr eaLnBrk="1" hangingPunct="1">
              <a:spcBef>
                <a:spcPct val="0"/>
              </a:spcBef>
            </a:pPr>
            <a:r>
              <a:rPr lang="en-US" baseline="0" dirty="0" smtClean="0"/>
              <a:t>Student data on exam scores has been collected for a class of 60 students.  How can this be </a:t>
            </a:r>
            <a:r>
              <a:rPr lang="en-US" baseline="0" dirty="0" err="1" smtClean="0"/>
              <a:t>summarised</a:t>
            </a:r>
            <a:r>
              <a:rPr lang="en-US" baseline="0" dirty="0" smtClean="0"/>
              <a:t>?  Start by producing a histogram.</a:t>
            </a:r>
          </a:p>
          <a:p>
            <a:pPr eaLnBrk="1" hangingPunct="1">
              <a:spcBef>
                <a:spcPct val="0"/>
              </a:spcBef>
            </a:pPr>
            <a:endParaRPr lang="en-US" dirty="0"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927AC9F6-B70D-4227-8855-CE11B8DDE923}" type="slidenum">
              <a:rPr lang="en-GB" sz="1200" smtClean="0">
                <a:latin typeface="Arial" charset="0"/>
                <a:cs typeface="Arial" charset="0"/>
              </a:rPr>
              <a:pPr eaLnBrk="1" hangingPunct="1"/>
              <a:t>13</a:t>
            </a:fld>
            <a:endParaRPr lang="en-GB" sz="1200" smtClean="0">
              <a:latin typeface="Arial" charset="0"/>
              <a:cs typeface="Arial" charset="0"/>
            </a:endParaRPr>
          </a:p>
        </p:txBody>
      </p:sp>
    </p:spTree>
    <p:extLst>
      <p:ext uri="{BB962C8B-B14F-4D97-AF65-F5344CB8AC3E}">
        <p14:creationId xmlns:p14="http://schemas.microsoft.com/office/powerpoint/2010/main" xmlns="" val="317489535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 the participants to choose the right test from the previous slide</a:t>
            </a:r>
            <a:endParaRPr lang="en-GB" dirty="0"/>
          </a:p>
        </p:txBody>
      </p:sp>
      <p:sp>
        <p:nvSpPr>
          <p:cNvPr id="4" name="Slide Number Placeholder 3"/>
          <p:cNvSpPr>
            <a:spLocks noGrp="1"/>
          </p:cNvSpPr>
          <p:nvPr>
            <p:ph type="sldNum" sz="quarter" idx="10"/>
          </p:nvPr>
        </p:nvSpPr>
        <p:spPr/>
        <p:txBody>
          <a:bodyPr/>
          <a:lstStyle/>
          <a:p>
            <a:fld id="{0270A4B8-3636-4CC8-A30D-CB194BA5E67B}" type="slidenum">
              <a:rPr lang="en-GB" smtClean="0"/>
              <a:pPr/>
              <a:t>137</a:t>
            </a:fld>
            <a:endParaRPr lang="en-GB"/>
          </a:p>
        </p:txBody>
      </p:sp>
    </p:spTree>
    <p:extLst>
      <p:ext uri="{BB962C8B-B14F-4D97-AF65-F5344CB8AC3E}">
        <p14:creationId xmlns:p14="http://schemas.microsoft.com/office/powerpoint/2010/main" xmlns="" val="48869721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a:t>
            </a:r>
            <a:r>
              <a:rPr lang="en-GB" baseline="0" dirty="0" smtClean="0"/>
              <a:t> through the solutions</a:t>
            </a:r>
            <a:endParaRPr lang="en-GB" dirty="0"/>
          </a:p>
        </p:txBody>
      </p:sp>
      <p:sp>
        <p:nvSpPr>
          <p:cNvPr id="4" name="Slide Number Placeholder 3"/>
          <p:cNvSpPr>
            <a:spLocks noGrp="1"/>
          </p:cNvSpPr>
          <p:nvPr>
            <p:ph type="sldNum" sz="quarter" idx="10"/>
          </p:nvPr>
        </p:nvSpPr>
        <p:spPr/>
        <p:txBody>
          <a:bodyPr/>
          <a:lstStyle/>
          <a:p>
            <a:fld id="{0270A4B8-3636-4CC8-A30D-CB194BA5E67B}" type="slidenum">
              <a:rPr lang="en-GB" smtClean="0"/>
              <a:pPr/>
              <a:t>138</a:t>
            </a:fld>
            <a:endParaRPr lang="en-GB"/>
          </a:p>
        </p:txBody>
      </p:sp>
    </p:spTree>
    <p:extLst>
      <p:ext uri="{BB962C8B-B14F-4D97-AF65-F5344CB8AC3E}">
        <p14:creationId xmlns:p14="http://schemas.microsoft.com/office/powerpoint/2010/main" xmlns="" val="48869721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139</a:t>
            </a:fld>
            <a:endParaRPr lang="en-GB"/>
          </a:p>
        </p:txBody>
      </p:sp>
    </p:spTree>
    <p:extLst>
      <p:ext uri="{BB962C8B-B14F-4D97-AF65-F5344CB8AC3E}">
        <p14:creationId xmlns:p14="http://schemas.microsoft.com/office/powerpoint/2010/main" xmlns="" val="36369193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tests</a:t>
            </a:r>
            <a:r>
              <a:rPr lang="en-GB" baseline="0" dirty="0" smtClean="0"/>
              <a:t> have assumptions and one of the main assumptions for a lot of the most common tests is that the data follows a particular distribution often the normal distribution.  Tests with this assumption are called parametric tests.</a:t>
            </a:r>
          </a:p>
          <a:p>
            <a:r>
              <a:rPr lang="en-GB" baseline="0" dirty="0" smtClean="0"/>
              <a:t>Non-parametric tests do not require this assumption as they are based on the ranks of the data rather than the actual data.</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t>Parametric methods are more powerful than non-parametric tests, </a:t>
            </a:r>
            <a:r>
              <a:rPr lang="en-GB" altLang="en-US" sz="1200" dirty="0" smtClean="0">
                <a:solidFill>
                  <a:srgbClr val="C00000"/>
                </a:solidFill>
              </a:rPr>
              <a:t>when the assumptions about the distribution of the data are true</a:t>
            </a:r>
          </a:p>
          <a:p>
            <a:endParaRPr lang="en-GB" dirty="0"/>
          </a:p>
        </p:txBody>
      </p:sp>
      <p:sp>
        <p:nvSpPr>
          <p:cNvPr id="4" name="Slide Number Placeholder 3"/>
          <p:cNvSpPr>
            <a:spLocks noGrp="1"/>
          </p:cNvSpPr>
          <p:nvPr>
            <p:ph type="sldNum" sz="quarter" idx="10"/>
          </p:nvPr>
        </p:nvSpPr>
        <p:spPr/>
        <p:txBody>
          <a:bodyPr/>
          <a:lstStyle/>
          <a:p>
            <a:fld id="{0270A4B8-3636-4CC8-A30D-CB194BA5E67B}" type="slidenum">
              <a:rPr lang="en-GB" smtClean="0"/>
              <a:pPr/>
              <a:t>140</a:t>
            </a:fld>
            <a:endParaRPr lang="en-GB"/>
          </a:p>
        </p:txBody>
      </p:sp>
    </p:spTree>
    <p:extLst>
      <p:ext uri="{BB962C8B-B14F-4D97-AF65-F5344CB8AC3E}">
        <p14:creationId xmlns:p14="http://schemas.microsoft.com/office/powerpoint/2010/main" xmlns="" val="427396389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is to help explain what is meant</a:t>
            </a:r>
            <a:r>
              <a:rPr lang="en-GB" baseline="0" dirty="0" smtClean="0"/>
              <a:t> by testing the ranks.  This experiment compared reaction time after drinking either water or alcohol.  A parametric test compares the actual reaction times whilst a non-parametric tests uses the ranks.  Here the person with the fastest time was ranked first.</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141</a:t>
            </a:fld>
            <a:endParaRPr lang="en-GB"/>
          </a:p>
        </p:txBody>
      </p:sp>
    </p:spTree>
    <p:extLst>
      <p:ext uri="{BB962C8B-B14F-4D97-AF65-F5344CB8AC3E}">
        <p14:creationId xmlns:p14="http://schemas.microsoft.com/office/powerpoint/2010/main" xmlns="" val="340967380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Non-parametric tests can be used for ordinal dependent variables or</a:t>
            </a:r>
            <a:r>
              <a:rPr lang="en-GB" baseline="0" dirty="0" smtClean="0"/>
              <a:t> skewed scale data.  Other situations when they may be preferable are when other assumptions of the test are not met (e.g. equal variances), when there are influential outliers or when sample sizes are really small.  It should be noted though that parametric tests are fairly robust to departures from normality.  Data has to be very skewed to be a problem.</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142</a:t>
            </a:fld>
            <a:endParaRPr lang="en-GB"/>
          </a:p>
        </p:txBody>
      </p:sp>
    </p:spTree>
    <p:extLst>
      <p:ext uri="{BB962C8B-B14F-4D97-AF65-F5344CB8AC3E}">
        <p14:creationId xmlns:p14="http://schemas.microsoft.com/office/powerpoint/2010/main" xmlns="" val="233351666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Quick exercise.  Which</a:t>
            </a:r>
            <a:r>
              <a:rPr lang="en-GB" baseline="0" dirty="0" smtClean="0"/>
              <a:t> of these histograms look normally distributed?</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143</a:t>
            </a:fld>
            <a:endParaRPr lang="en-GB"/>
          </a:p>
        </p:txBody>
      </p:sp>
    </p:spTree>
    <p:extLst>
      <p:ext uri="{BB962C8B-B14F-4D97-AF65-F5344CB8AC3E}">
        <p14:creationId xmlns:p14="http://schemas.microsoft.com/office/powerpoint/2010/main" xmlns="" val="160780026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 through the solutions</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144</a:t>
            </a:fld>
            <a:endParaRPr lang="en-GB"/>
          </a:p>
        </p:txBody>
      </p:sp>
    </p:spTree>
    <p:extLst>
      <p:ext uri="{BB962C8B-B14F-4D97-AF65-F5344CB8AC3E}">
        <p14:creationId xmlns:p14="http://schemas.microsoft.com/office/powerpoint/2010/main" xmlns="" val="160780026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Slide Image Placeholder 1"/>
          <p:cNvSpPr>
            <a:spLocks noGrp="1" noRot="1" noChangeAspect="1" noTextEdit="1"/>
          </p:cNvSpPr>
          <p:nvPr>
            <p:ph type="sldImg"/>
          </p:nvPr>
        </p:nvSpPr>
        <p:spPr>
          <a:ln/>
        </p:spPr>
      </p:sp>
      <p:sp>
        <p:nvSpPr>
          <p:cNvPr id="5345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There</a:t>
            </a:r>
            <a:r>
              <a:rPr lang="en-US" altLang="en-US" baseline="0" dirty="0" smtClean="0"/>
              <a:t> are alternative non-parametric tests available for some parametric tests but in cases where there is not an alternative, transforming the data can help.  The assumption of normality has to be checked again using the transformed data.  The most common transformation is taking the log of the dependent variable.  Interpreting the output using transformed data can be tricky so it’s not always the ideal method for weaker students. </a:t>
            </a:r>
            <a:endParaRPr lang="en-US" altLang="en-US" dirty="0" smtClean="0"/>
          </a:p>
        </p:txBody>
      </p:sp>
      <p:sp>
        <p:nvSpPr>
          <p:cNvPr id="5345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algn="ctr" eaLnBrk="0" fontAlgn="base" hangingPunct="0">
              <a:spcBef>
                <a:spcPct val="0"/>
              </a:spcBef>
              <a:spcAft>
                <a:spcPct val="0"/>
              </a:spcAft>
              <a:defRPr sz="4400">
                <a:solidFill>
                  <a:schemeClr val="tx1"/>
                </a:solidFill>
                <a:latin typeface="Arial" charset="0"/>
              </a:defRPr>
            </a:lvl6pPr>
            <a:lvl7pPr marL="2971800" indent="-228600" algn="ctr" eaLnBrk="0" fontAlgn="base" hangingPunct="0">
              <a:spcBef>
                <a:spcPct val="0"/>
              </a:spcBef>
              <a:spcAft>
                <a:spcPct val="0"/>
              </a:spcAft>
              <a:defRPr sz="4400">
                <a:solidFill>
                  <a:schemeClr val="tx1"/>
                </a:solidFill>
                <a:latin typeface="Arial" charset="0"/>
              </a:defRPr>
            </a:lvl7pPr>
            <a:lvl8pPr marL="3429000" indent="-228600" algn="ctr" eaLnBrk="0" fontAlgn="base" hangingPunct="0">
              <a:spcBef>
                <a:spcPct val="0"/>
              </a:spcBef>
              <a:spcAft>
                <a:spcPct val="0"/>
              </a:spcAft>
              <a:defRPr sz="4400">
                <a:solidFill>
                  <a:schemeClr val="tx1"/>
                </a:solidFill>
                <a:latin typeface="Arial" charset="0"/>
              </a:defRPr>
            </a:lvl8pPr>
            <a:lvl9pPr marL="3886200" indent="-228600" algn="ctr" eaLnBrk="0" fontAlgn="base" hangingPunct="0">
              <a:spcBef>
                <a:spcPct val="0"/>
              </a:spcBef>
              <a:spcAft>
                <a:spcPct val="0"/>
              </a:spcAft>
              <a:defRPr sz="4400">
                <a:solidFill>
                  <a:schemeClr val="tx1"/>
                </a:solidFill>
                <a:latin typeface="Arial" charset="0"/>
              </a:defRPr>
            </a:lvl9pPr>
          </a:lstStyle>
          <a:p>
            <a:pPr eaLnBrk="1" hangingPunct="1"/>
            <a:fld id="{DF9D6037-B811-44A5-905A-B74D16CAADF4}" type="slidenum">
              <a:rPr lang="en-GB" altLang="en-US" sz="1200" smtClean="0"/>
              <a:pPr eaLnBrk="1" hangingPunct="1"/>
              <a:t>145</a:t>
            </a:fld>
            <a:endParaRPr lang="en-GB" altLang="en-US" sz="1200" smtClean="0"/>
          </a:p>
        </p:txBody>
      </p:sp>
    </p:spTree>
    <p:extLst>
      <p:ext uri="{BB962C8B-B14F-4D97-AF65-F5344CB8AC3E}">
        <p14:creationId xmlns:p14="http://schemas.microsoft.com/office/powerpoint/2010/main" xmlns="" val="299673104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table shows what should be checked for normality and the alternative non-parametric</a:t>
            </a:r>
            <a:r>
              <a:rPr lang="en-GB" baseline="0" dirty="0" smtClean="0"/>
              <a:t> tests if the assumption of normality is not met.  A common error that students make is thinking that the dependent variable has to be normally distributed but this is not always the case.  For ANOVA and regression it is the residuals (observed – expected values) that have to be normally distributed.  The analysis has to be run to get the residuals.  For t-tests and one way ANOVA’s there is a non-parametric equivalent shown in this table.  </a:t>
            </a:r>
            <a:endParaRPr lang="en-GB" dirty="0"/>
          </a:p>
        </p:txBody>
      </p:sp>
      <p:sp>
        <p:nvSpPr>
          <p:cNvPr id="4" name="Slide Number Placeholder 3"/>
          <p:cNvSpPr>
            <a:spLocks noGrp="1"/>
          </p:cNvSpPr>
          <p:nvPr>
            <p:ph type="sldNum" sz="quarter" idx="10"/>
          </p:nvPr>
        </p:nvSpPr>
        <p:spPr/>
        <p:txBody>
          <a:bodyPr/>
          <a:lstStyle/>
          <a:p>
            <a:pPr>
              <a:defRPr/>
            </a:pPr>
            <a:fld id="{60CCAB02-962C-4FE0-B11F-73633ECE16D8}" type="slidenum">
              <a:rPr lang="en-GB" smtClean="0"/>
              <a:pPr>
                <a:defRPr/>
              </a:pPr>
              <a:t>146</a:t>
            </a:fld>
            <a:endParaRPr lang="en-GB"/>
          </a:p>
        </p:txBody>
      </p:sp>
    </p:spTree>
    <p:extLst>
      <p:ext uri="{BB962C8B-B14F-4D97-AF65-F5344CB8AC3E}">
        <p14:creationId xmlns:p14="http://schemas.microsoft.com/office/powerpoint/2010/main" xmlns="" val="3169429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For most students, the standard deviation is calculated using the computer</a:t>
            </a:r>
            <a:r>
              <a:rPr lang="en-GB" baseline="0" dirty="0" smtClean="0"/>
              <a:t> so it is the interpretation that is most important.  Showing them how standard deviation is a measure of spread using histograms is helpful.</a:t>
            </a:r>
            <a:endParaRPr lang="en-GB" dirty="0" smtClean="0"/>
          </a:p>
          <a:p>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15</a:t>
            </a:fld>
            <a:endParaRPr lang="en-GB"/>
          </a:p>
        </p:txBody>
      </p:sp>
    </p:spTree>
    <p:extLst>
      <p:ext uri="{BB962C8B-B14F-4D97-AF65-F5344CB8AC3E}">
        <p14:creationId xmlns:p14="http://schemas.microsoft.com/office/powerpoint/2010/main" xmlns="" val="16710913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 exercise: For</a:t>
            </a:r>
            <a:r>
              <a:rPr lang="en-GB" baseline="0" dirty="0" smtClean="0"/>
              <a:t> an independent t-test, the dependent variable by group is checked for normality.  Here, the amount of housework per week by gender is shown.  Do the histograms look normally distributed?  Decide which test should be used to test the hypothesis ‘Women do more housework than men’.</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147</a:t>
            </a:fld>
            <a:endParaRPr lang="en-GB"/>
          </a:p>
        </p:txBody>
      </p:sp>
    </p:spTree>
    <p:extLst>
      <p:ext uri="{BB962C8B-B14F-4D97-AF65-F5344CB8AC3E}">
        <p14:creationId xmlns:p14="http://schemas.microsoft.com/office/powerpoint/2010/main" xmlns="" val="192794800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Mann-Whitney test is more appropriate as whilst the data for females is approximately</a:t>
            </a:r>
            <a:r>
              <a:rPr lang="en-GB" baseline="0" dirty="0" smtClean="0"/>
              <a:t> normally distributed, the data for the men is positively skewed.</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148</a:t>
            </a:fld>
            <a:endParaRPr lang="en-GB"/>
          </a:p>
        </p:txBody>
      </p:sp>
    </p:spTree>
    <p:extLst>
      <p:ext uri="{BB962C8B-B14F-4D97-AF65-F5344CB8AC3E}">
        <p14:creationId xmlns:p14="http://schemas.microsoft.com/office/powerpoint/2010/main" xmlns="" val="277010436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summarise, we’ll recap on the type of test for</a:t>
            </a:r>
            <a:r>
              <a:rPr lang="en-GB" baseline="0" dirty="0" smtClean="0"/>
              <a:t> each type of dependent variable.  Parametric tests can be used for scale dependent variables and non-parametric tests if the data is skewed or other assumptions are not met.</a:t>
            </a:r>
          </a:p>
          <a:p>
            <a:r>
              <a:rPr lang="en-GB" baseline="0" dirty="0" smtClean="0"/>
              <a:t>For nominal dependent variables with 3 or more categories and a categorical independent , only a chi-squared test can be used.  If the variable is binary, logistic regression can also be used. </a:t>
            </a:r>
          </a:p>
          <a:p>
            <a:r>
              <a:rPr lang="en-GB" baseline="0" dirty="0" smtClean="0"/>
              <a:t>A chi-squared test and non-parametric tests can also be used for ordinal variables but you will find that some departments routinely analyse ordinal data as if it is scale.  The student will be expected to do this so warn them that this is not always considered appropriate but it’s their choice.  Our compromise rule is that if there are 7+ categories and the assumption of normality is met, parametric methods can be used but accept that it is common for people to analyse 5 categories as scale.  Another common method for dealing with ordinal data is when there are sets of questions relating to one underlying measure e.g. a set of questions to assess if someone is depressed.  Adding the scores for the individuals or taking the mean transforms the data to scale so a parametric test can be used.</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149</a:t>
            </a:fld>
            <a:endParaRPr lang="en-GB"/>
          </a:p>
        </p:txBody>
      </p:sp>
    </p:spTree>
    <p:extLst>
      <p:ext uri="{BB962C8B-B14F-4D97-AF65-F5344CB8AC3E}">
        <p14:creationId xmlns:p14="http://schemas.microsoft.com/office/powerpoint/2010/main" xmlns="" val="63754739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there are some exercises putting into practice what the students have learnt.  The idea is to show</a:t>
            </a:r>
            <a:r>
              <a:rPr lang="en-GB" baseline="0" dirty="0" smtClean="0"/>
              <a:t> what stats support is like using real scenarios.  For the role play example, one student is briefed on the data they have and what questions they want answered.  The person playing the tutor needs to listen carefully and make notes on the key questions they need to ask in order to work out the most appropriate analysis.</a:t>
            </a:r>
          </a:p>
          <a:p>
            <a:endParaRPr lang="en-GB" baseline="0" dirty="0" smtClean="0"/>
          </a:p>
          <a:p>
            <a:r>
              <a:rPr lang="en-GB" baseline="0" dirty="0" smtClean="0"/>
              <a:t>For the video scenario, play the video stopping it at the discussion points so students can think about how they would help the student in the video.</a:t>
            </a:r>
          </a:p>
          <a:p>
            <a:endParaRPr lang="en-GB" baseline="0" dirty="0" smtClean="0"/>
          </a:p>
          <a:p>
            <a:r>
              <a:rPr lang="en-GB" baseline="0" dirty="0" smtClean="0"/>
              <a:t>Play the Do’s and don’ts videos asking students to comment on what they thought was good and bad in them.</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150</a:t>
            </a:fld>
            <a:endParaRPr lang="en-GB"/>
          </a:p>
        </p:txBody>
      </p:sp>
    </p:spTree>
    <p:extLst>
      <p:ext uri="{BB962C8B-B14F-4D97-AF65-F5344CB8AC3E}">
        <p14:creationId xmlns:p14="http://schemas.microsoft.com/office/powerpoint/2010/main" xmlns="" val="161896147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reminder about the points students are listening out for during the role play and video scenario.</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151</a:t>
            </a:fld>
            <a:endParaRPr lang="en-GB"/>
          </a:p>
        </p:txBody>
      </p:sp>
    </p:spTree>
    <p:extLst>
      <p:ext uri="{BB962C8B-B14F-4D97-AF65-F5344CB8AC3E}">
        <p14:creationId xmlns:p14="http://schemas.microsoft.com/office/powerpoint/2010/main" xmlns="" val="173909546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have not covered SPSS in the training it may be a good idea to stop the video before the tutor shows the student how to do the test in SPSS.  The main points after that are explaining hypothesis</a:t>
            </a:r>
            <a:r>
              <a:rPr lang="en-GB" baseline="0" dirty="0" smtClean="0"/>
              <a:t> testing and interpreting the output from the Friedman test.  Show the students this slide instead and get them to discuss in groups how they would explain hypothesis testing and p-values.</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152</a:t>
            </a:fld>
            <a:endParaRPr lang="en-GB"/>
          </a:p>
        </p:txBody>
      </p:sp>
    </p:spTree>
    <p:extLst>
      <p:ext uri="{BB962C8B-B14F-4D97-AF65-F5344CB8AC3E}">
        <p14:creationId xmlns:p14="http://schemas.microsoft.com/office/powerpoint/2010/main" xmlns="" val="317511712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hopefully by now you are all feeling a bit more confident about giving statistics support.</a:t>
            </a:r>
            <a:r>
              <a:rPr lang="en-GB" baseline="0" dirty="0" smtClean="0"/>
              <a:t>  Remember that a one day course does not turn you into a statistician and don’t be afraid to use books/ internet to help you deal with </a:t>
            </a:r>
            <a:r>
              <a:rPr lang="en-GB" baseline="0" smtClean="0"/>
              <a:t>statistics enquiries.  </a:t>
            </a:r>
            <a:r>
              <a:rPr lang="en-GB" smtClean="0"/>
              <a:t>You </a:t>
            </a:r>
            <a:r>
              <a:rPr lang="en-GB" dirty="0" smtClean="0"/>
              <a:t>could ask for a show of hands for each question or </a:t>
            </a:r>
            <a:r>
              <a:rPr lang="en-GB" dirty="0" err="1" smtClean="0"/>
              <a:t>handout</a:t>
            </a:r>
            <a:r>
              <a:rPr lang="en-GB" baseline="0" dirty="0" smtClean="0"/>
              <a:t> an anonymous questionnaire with these questions on them.</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153</a:t>
            </a:fld>
            <a:endParaRPr lang="en-GB"/>
          </a:p>
        </p:txBody>
      </p:sp>
    </p:spTree>
    <p:extLst>
      <p:ext uri="{BB962C8B-B14F-4D97-AF65-F5344CB8AC3E}">
        <p14:creationId xmlns:p14="http://schemas.microsoft.com/office/powerpoint/2010/main" xmlns="" val="310070426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slides which follow from here are additional material</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154</a:t>
            </a:fld>
            <a:endParaRPr lang="en-GB"/>
          </a:p>
        </p:txBody>
      </p:sp>
    </p:spTree>
    <p:extLst>
      <p:ext uri="{BB962C8B-B14F-4D97-AF65-F5344CB8AC3E}">
        <p14:creationId xmlns:p14="http://schemas.microsoft.com/office/powerpoint/2010/main" xmlns="" val="36369193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155</a:t>
            </a:fld>
            <a:endParaRPr lang="en-GB"/>
          </a:p>
        </p:txBody>
      </p:sp>
    </p:spTree>
    <p:extLst>
      <p:ext uri="{BB962C8B-B14F-4D97-AF65-F5344CB8AC3E}">
        <p14:creationId xmlns:p14="http://schemas.microsoft.com/office/powerpoint/2010/main" xmlns="" val="36369193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question for the students to attempt on their own but first explain the question and talk about the Mann- Whitney test on the next two slides.</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156</a:t>
            </a:fld>
            <a:endParaRPr lang="en-GB"/>
          </a:p>
        </p:txBody>
      </p:sp>
    </p:spTree>
    <p:extLst>
      <p:ext uri="{BB962C8B-B14F-4D97-AF65-F5344CB8AC3E}">
        <p14:creationId xmlns:p14="http://schemas.microsoft.com/office/powerpoint/2010/main" xmlns="" val="3995141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 attending the workshop will</a:t>
            </a:r>
            <a:r>
              <a:rPr lang="en-GB" baseline="0" dirty="0" smtClean="0"/>
              <a:t> be familiar with the normal distribution, but its important to highlight that this assumption is behind much of what students do when analysing scale data. But they might not have considered how to explain to a student in a maths support session what we mean by data being assumed to follow a normal distribution.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and those</a:t>
            </a:r>
            <a:r>
              <a:rPr lang="en-US" baseline="0" dirty="0" smtClean="0"/>
              <a:t> that follow illustrate the steps taken to create a histogram and how this can be thought of as an empirical probability distribution and so how it can be used to assess whether it seems reasonable to assume that this empirical probability distribution comes from a normal distribution.</a:t>
            </a:r>
          </a:p>
          <a:p>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16</a:t>
            </a:fld>
            <a:endParaRPr lang="en-GB"/>
          </a:p>
        </p:txBody>
      </p:sp>
    </p:spTree>
    <p:extLst>
      <p:ext uri="{BB962C8B-B14F-4D97-AF65-F5344CB8AC3E}">
        <p14:creationId xmlns:p14="http://schemas.microsoft.com/office/powerpoint/2010/main" xmlns="" val="620148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Mann-Whitney test is the non-parametric equivalent to the independent</a:t>
            </a:r>
            <a:r>
              <a:rPr lang="en-GB" baseline="0" dirty="0" smtClean="0"/>
              <a:t> t-test.  The data for both groups is ordered and ranked from the fastest to the slowest person.  The test statistic is based on the sum of the ranks for each group.  If most of the lowest ranks are in the same group, this suggests a difference between the two groups.</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157</a:t>
            </a:fld>
            <a:endParaRPr lang="en-GB"/>
          </a:p>
        </p:txBody>
      </p:sp>
    </p:spTree>
    <p:extLst>
      <p:ext uri="{BB962C8B-B14F-4D97-AF65-F5344CB8AC3E}">
        <p14:creationId xmlns:p14="http://schemas.microsoft.com/office/powerpoint/2010/main" xmlns="" val="297632597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the hypotheses for the Mann-Whitney test.  Students may find this a bit confusing so it may be easier not to mention the hypothesis and just conclude that there is a difference between the two groups if p &lt; 0.05.</a:t>
            </a:r>
            <a:r>
              <a:rPr lang="en-GB" baseline="0" dirty="0" smtClean="0"/>
              <a:t>  Null and alternative hypotheses are needed to explain hypothesis testing but people don’t usually refer to them in actual research.</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158</a:t>
            </a:fld>
            <a:endParaRPr lang="en-GB"/>
          </a:p>
        </p:txBody>
      </p:sp>
    </p:spTree>
    <p:extLst>
      <p:ext uri="{BB962C8B-B14F-4D97-AF65-F5344CB8AC3E}">
        <p14:creationId xmlns:p14="http://schemas.microsoft.com/office/powerpoint/2010/main" xmlns="" val="46557415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 the participants to fill in the interpretation for the Mann-Whitney results.</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159</a:t>
            </a:fld>
            <a:endParaRPr lang="en-GB"/>
          </a:p>
        </p:txBody>
      </p:sp>
    </p:spTree>
    <p:extLst>
      <p:ext uri="{BB962C8B-B14F-4D97-AF65-F5344CB8AC3E}">
        <p14:creationId xmlns:p14="http://schemas.microsoft.com/office/powerpoint/2010/main" xmlns="" val="171002866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 through the solutions</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160</a:t>
            </a:fld>
            <a:endParaRPr lang="en-GB"/>
          </a:p>
        </p:txBody>
      </p:sp>
    </p:spTree>
    <p:extLst>
      <p:ext uri="{BB962C8B-B14F-4D97-AF65-F5344CB8AC3E}">
        <p14:creationId xmlns:p14="http://schemas.microsoft.com/office/powerpoint/2010/main" xmlns="" val="219342384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161</a:t>
            </a:fld>
            <a:endParaRPr lang="en-GB"/>
          </a:p>
        </p:txBody>
      </p:sp>
    </p:spTree>
    <p:extLst>
      <p:ext uri="{BB962C8B-B14F-4D97-AF65-F5344CB8AC3E}">
        <p14:creationId xmlns:p14="http://schemas.microsoft.com/office/powerpoint/2010/main" xmlns="" val="36369193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Previously we’ve discussed how ANOVA is used to compare 3 or more means.  Now we’re going to look at how an ANOVA is carried out.  We’ll use an example of comparing the effectiveness of 3 diets.  People were allocated to one of three diets randomly.  Their weights before and</a:t>
            </a:r>
            <a:r>
              <a:rPr lang="en-GB" baseline="0" dirty="0" smtClean="0"/>
              <a:t> after the diets were measurements and the weight lost calculated.  The null hypothesis is that the mean weight lost is the same for all 3 diets.</a:t>
            </a:r>
            <a:endParaRPr lang="en-GB" dirty="0"/>
          </a:p>
        </p:txBody>
      </p:sp>
      <p:sp>
        <p:nvSpPr>
          <p:cNvPr id="4" name="Slide Number Placeholder 3"/>
          <p:cNvSpPr>
            <a:spLocks noGrp="1"/>
          </p:cNvSpPr>
          <p:nvPr>
            <p:ph type="sldNum" sz="quarter" idx="10"/>
          </p:nvPr>
        </p:nvSpPr>
        <p:spPr/>
        <p:txBody>
          <a:bodyPr/>
          <a:lstStyle/>
          <a:p>
            <a:fld id="{0270A4B8-3636-4CC8-A30D-CB194BA5E67B}" type="slidenum">
              <a:rPr lang="en-GB" smtClean="0"/>
              <a:pPr/>
              <a:t>162</a:t>
            </a:fld>
            <a:endParaRPr lang="en-GB"/>
          </a:p>
        </p:txBody>
      </p:sp>
    </p:spTree>
    <p:extLst>
      <p:ext uri="{BB962C8B-B14F-4D97-AF65-F5344CB8AC3E}">
        <p14:creationId xmlns:p14="http://schemas.microsoft.com/office/powerpoint/2010/main" xmlns="" val="80416496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 calculate the mean weight</a:t>
            </a:r>
            <a:r>
              <a:rPr lang="en-GB" baseline="0" dirty="0" smtClean="0"/>
              <a:t> lost for each diet and the standard deviation.  Ask the participants to decide which diet was best for losing weight and whether the standard deviations are similar.</a:t>
            </a:r>
          </a:p>
          <a:p>
            <a:r>
              <a:rPr lang="en-GB" baseline="0" dirty="0" smtClean="0"/>
              <a:t>The answers are Diet 3 and that the SD’s are similar.</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163</a:t>
            </a:fld>
            <a:endParaRPr lang="en-GB"/>
          </a:p>
        </p:txBody>
      </p:sp>
    </p:spTree>
    <p:extLst>
      <p:ext uri="{BB962C8B-B14F-4D97-AF65-F5344CB8AC3E}">
        <p14:creationId xmlns:p14="http://schemas.microsoft.com/office/powerpoint/2010/main" xmlns="" val="169910903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dirty="0" smtClean="0"/>
              <a:t>Although ANOVA compares means, ANOVA</a:t>
            </a:r>
            <a:r>
              <a:rPr lang="en-GB" altLang="en-US" baseline="0" dirty="0" smtClean="0"/>
              <a:t> stands for analysis of variance.  This is because it compares between group variation to within group variation to decide if there is a difference.  The variance in the population can be split into two parts.  Variation due to the group/ treatment which we call mean square due to treatments and the natural variation we expect between people which we called within group variation or mean square due to error.  Let’s look at these different variations graphically.</a:t>
            </a:r>
            <a:endParaRPr lang="en-GB" altLang="en-US" dirty="0" smtClean="0"/>
          </a:p>
        </p:txBody>
      </p:sp>
      <p:sp>
        <p:nvSpPr>
          <p:cNvPr id="33796" name="Slide Number Placeholder 3"/>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576412A-78FD-49CC-A8BD-88CE2D135088}" type="slidenum">
              <a:rPr lang="en-GB" altLang="en-US" sz="1200">
                <a:latin typeface="Times New Roman" pitchFamily="18" charset="0"/>
                <a:cs typeface="Times New Roman" pitchFamily="18" charset="0"/>
              </a:rPr>
              <a:pPr algn="r" eaLnBrk="1" hangingPunct="1"/>
              <a:t>164</a:t>
            </a:fld>
            <a:endParaRPr lang="en-GB" altLang="en-US" sz="1200">
              <a:latin typeface="Times New Roman" pitchFamily="18" charset="0"/>
              <a:cs typeface="Times New Roman" pitchFamily="18" charset="0"/>
            </a:endParaRPr>
          </a:p>
        </p:txBody>
      </p:sp>
    </p:spTree>
    <p:extLst>
      <p:ext uri="{BB962C8B-B14F-4D97-AF65-F5344CB8AC3E}">
        <p14:creationId xmlns:p14="http://schemas.microsoft.com/office/powerpoint/2010/main" xmlns="" val="204795528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 from earlier that a residual is the difference between individuals and expected values.  Each of the three groups has a mean weight lost but people deviate</a:t>
            </a:r>
            <a:r>
              <a:rPr lang="en-GB" baseline="0" dirty="0" smtClean="0"/>
              <a:t> from this mean.  Each dot represents an individual and the bars are the group means.  The closer the individuals are about the mean, the smaller the variation.  As some have negative residuals, the residuals are squared before being added.  We call this the sum of the squared residuals or SS within.</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165</a:t>
            </a:fld>
            <a:endParaRPr lang="en-GB"/>
          </a:p>
        </p:txBody>
      </p:sp>
    </p:spTree>
    <p:extLst>
      <p:ext uri="{BB962C8B-B14F-4D97-AF65-F5344CB8AC3E}">
        <p14:creationId xmlns:p14="http://schemas.microsoft.com/office/powerpoint/2010/main" xmlns="" val="3939124338"/>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 we look at between group variation which is measured by how much each</a:t>
            </a:r>
            <a:r>
              <a:rPr lang="en-GB" baseline="0" dirty="0" smtClean="0"/>
              <a:t> group mean varies from the overall mean for everyone in the study.  This is called the between groups variation or SS between.  Lets see that mathematically.</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166</a:t>
            </a:fld>
            <a:endParaRPr lang="en-GB"/>
          </a:p>
        </p:txBody>
      </p:sp>
    </p:spTree>
    <p:extLst>
      <p:ext uri="{BB962C8B-B14F-4D97-AF65-F5344CB8AC3E}">
        <p14:creationId xmlns:p14="http://schemas.microsoft.com/office/powerpoint/2010/main" xmlns="" val="322682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dirty="0" smtClean="0"/>
              <a:t>Ask for the audience to offer their ideas</a:t>
            </a:r>
            <a:r>
              <a:rPr lang="en-US" baseline="0" dirty="0" smtClean="0"/>
              <a:t> before presenting the ideas contained on the following slides.</a:t>
            </a:r>
            <a:endParaRPr lang="en-US" dirty="0"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927AC9F6-B70D-4227-8855-CE11B8DDE923}" type="slidenum">
              <a:rPr lang="en-GB" sz="1200" smtClean="0">
                <a:latin typeface="Arial" charset="0"/>
                <a:cs typeface="Arial" charset="0"/>
              </a:rPr>
              <a:pPr eaLnBrk="1" hangingPunct="1"/>
              <a:t>17</a:t>
            </a:fld>
            <a:endParaRPr lang="en-GB" sz="1200" smtClean="0">
              <a:latin typeface="Arial" charset="0"/>
              <a:cs typeface="Arial" charset="0"/>
            </a:endParaRPr>
          </a:p>
        </p:txBody>
      </p:sp>
    </p:spTree>
    <p:extLst>
      <p:ext uri="{BB962C8B-B14F-4D97-AF65-F5344CB8AC3E}">
        <p14:creationId xmlns:p14="http://schemas.microsoft.com/office/powerpoint/2010/main" xmlns="" val="313310524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 students are not interested in the maths and some will be put</a:t>
            </a:r>
            <a:r>
              <a:rPr lang="en-GB" baseline="0" dirty="0" smtClean="0"/>
              <a:t> off by it.  We’ve included it here as you are all mathematicians.  K is the number of groups, j = 1 to 3 and I = 1 to 78</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167</a:t>
            </a:fld>
            <a:endParaRPr lang="en-GB"/>
          </a:p>
        </p:txBody>
      </p:sp>
    </p:spTree>
    <p:extLst>
      <p:ext uri="{BB962C8B-B14F-4D97-AF65-F5344CB8AC3E}">
        <p14:creationId xmlns:p14="http://schemas.microsoft.com/office/powerpoint/2010/main" xmlns="" val="408677510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common</a:t>
            </a:r>
            <a:r>
              <a:rPr lang="en-GB" baseline="0" dirty="0" smtClean="0"/>
              <a:t> output of ANOVA test is the ANOVA table, as you can see on this slide. The first column contains the sum of squares between groups, within groups and the total sum of squares; the second column are the degrees of freedom for the corresponding sum of squares. The third column is normally called ‘mean square’; it is calculated by dividing the values of second column by their degrees of freedom (3</a:t>
            </a:r>
            <a:r>
              <a:rPr lang="en-GB" baseline="30000" dirty="0" smtClean="0"/>
              <a:t>rd</a:t>
            </a:r>
            <a:r>
              <a:rPr lang="en-GB" baseline="0" dirty="0" smtClean="0"/>
              <a:t> column). The last column includes only one value which is the F statistic, i.e. The ratio of Mean Square between groups to the Mean Square within group. This is also the key value of ANOVA test on which the decision will be based.</a:t>
            </a:r>
            <a:endParaRPr lang="en-GB" dirty="0"/>
          </a:p>
        </p:txBody>
      </p:sp>
      <p:sp>
        <p:nvSpPr>
          <p:cNvPr id="4" name="Slide Number Placeholder 3"/>
          <p:cNvSpPr>
            <a:spLocks noGrp="1"/>
          </p:cNvSpPr>
          <p:nvPr>
            <p:ph type="sldNum" sz="quarter" idx="10"/>
          </p:nvPr>
        </p:nvSpPr>
        <p:spPr/>
        <p:txBody>
          <a:bodyPr/>
          <a:lstStyle/>
          <a:p>
            <a:pPr>
              <a:defRPr/>
            </a:pPr>
            <a:fld id="{39993D3D-2875-422E-BA70-DB26F3B071BF}" type="slidenum">
              <a:rPr lang="en-GB" smtClean="0"/>
              <a:pPr>
                <a:defRPr/>
              </a:pPr>
              <a:t>168</a:t>
            </a:fld>
            <a:endParaRPr lang="en-GB"/>
          </a:p>
        </p:txBody>
      </p:sp>
    </p:spTree>
    <p:extLst>
      <p:ext uri="{BB962C8B-B14F-4D97-AF65-F5344CB8AC3E}">
        <p14:creationId xmlns:p14="http://schemas.microsoft.com/office/powerpoint/2010/main" xmlns="" val="30222307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Here’s the table for our example with the numbers filled in.  If the test statistic F is greater than one it suggests that there</a:t>
            </a:r>
            <a:r>
              <a:rPr lang="en-GB" baseline="0" dirty="0" smtClean="0"/>
              <a:t> is more between group than within group variation but it will need to quite a bit bigger than 1 to classify as a statistically significant difference.</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169</a:t>
            </a:fld>
            <a:endParaRPr lang="en-GB"/>
          </a:p>
        </p:txBody>
      </p:sp>
    </p:spTree>
    <p:extLst>
      <p:ext uri="{BB962C8B-B14F-4D97-AF65-F5344CB8AC3E}">
        <p14:creationId xmlns:p14="http://schemas.microsoft.com/office/powerpoint/2010/main" xmlns="" val="3845314526"/>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p-value for ANOVA is calculated</a:t>
            </a:r>
            <a:r>
              <a:rPr lang="en-GB" baseline="0" dirty="0" smtClean="0"/>
              <a:t> using the F distribution.  This is the distribution of test statistics if the null is true and we wish to see how likely our test statistic or one more extreme is if the null is true.</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170</a:t>
            </a:fld>
            <a:endParaRPr lang="en-GB"/>
          </a:p>
        </p:txBody>
      </p:sp>
    </p:spTree>
    <p:extLst>
      <p:ext uri="{BB962C8B-B14F-4D97-AF65-F5344CB8AC3E}">
        <p14:creationId xmlns:p14="http://schemas.microsoft.com/office/powerpoint/2010/main" xmlns="" val="241499731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output from SPSS for the diet example.  There is a bit more than the table used</a:t>
            </a:r>
            <a:r>
              <a:rPr lang="en-GB" baseline="0" dirty="0" smtClean="0"/>
              <a:t> if you calculating the test statistic by hand.  The between groups variation is labelled ‘Diet’ and the within group variation is labelled Error.  The p-value is in the ‘sig’ column.  For assessing the effect of diet, use the p-value in the diet row.  The p-value is 0.003 which is much less than 0.05 so the null is rejected.  The conclusion is that there is a difference between at least two of the diets but which ones?</a:t>
            </a:r>
            <a:endParaRPr lang="en-GB" dirty="0"/>
          </a:p>
        </p:txBody>
      </p:sp>
      <p:sp>
        <p:nvSpPr>
          <p:cNvPr id="4" name="Slide Number Placeholder 3"/>
          <p:cNvSpPr>
            <a:spLocks noGrp="1"/>
          </p:cNvSpPr>
          <p:nvPr>
            <p:ph type="sldNum" sz="quarter" idx="10"/>
          </p:nvPr>
        </p:nvSpPr>
        <p:spPr/>
        <p:txBody>
          <a:bodyPr/>
          <a:lstStyle/>
          <a:p>
            <a:fld id="{0270A4B8-3636-4CC8-A30D-CB194BA5E67B}" type="slidenum">
              <a:rPr lang="en-GB" smtClean="0"/>
              <a:pPr/>
              <a:t>171</a:t>
            </a:fld>
            <a:endParaRPr lang="en-GB"/>
          </a:p>
        </p:txBody>
      </p:sp>
    </p:spTree>
    <p:extLst>
      <p:ext uri="{BB962C8B-B14F-4D97-AF65-F5344CB8AC3E}">
        <p14:creationId xmlns:p14="http://schemas.microsoft.com/office/powerpoint/2010/main" xmlns="" val="80416496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smtClean="0"/>
              <a:t>If there is a significant ANOVA result, pairwise comparisons are made</a:t>
            </a:r>
          </a:p>
          <a:p>
            <a:pPr marL="0" indent="0">
              <a:buNone/>
            </a:pPr>
            <a:endParaRPr lang="en-GB" sz="1200" dirty="0" smtClean="0"/>
          </a:p>
          <a:p>
            <a:pPr marL="0" indent="0">
              <a:buNone/>
            </a:pPr>
            <a:r>
              <a:rPr lang="en-GB" sz="1200" dirty="0" smtClean="0"/>
              <a:t>They are t-tests with adjustments to keep the type 1 error to a minimum</a:t>
            </a:r>
          </a:p>
          <a:p>
            <a:r>
              <a:rPr lang="en-GB" sz="1200" dirty="0" err="1" smtClean="0"/>
              <a:t>Tukey’s</a:t>
            </a:r>
            <a:r>
              <a:rPr lang="en-GB" sz="1200" dirty="0" smtClean="0"/>
              <a:t> and </a:t>
            </a:r>
            <a:r>
              <a:rPr lang="en-GB" sz="1200" dirty="0" err="1" smtClean="0"/>
              <a:t>Scheffe’s</a:t>
            </a:r>
            <a:r>
              <a:rPr lang="en-GB" sz="1200" dirty="0" smtClean="0"/>
              <a:t> tests are the most commonly used post hoc tests but get the student to check with their discipline in case they have a preferred method.  </a:t>
            </a:r>
          </a:p>
          <a:p>
            <a:r>
              <a:rPr lang="en-GB" sz="1200" dirty="0" smtClean="0"/>
              <a:t>Hochberg’s GT2 is better where the sample sizes for the groups are very different.  </a:t>
            </a:r>
          </a:p>
          <a:p>
            <a:endParaRPr lang="en-GB" dirty="0"/>
          </a:p>
        </p:txBody>
      </p:sp>
      <p:sp>
        <p:nvSpPr>
          <p:cNvPr id="4" name="Slide Number Placeholder 3"/>
          <p:cNvSpPr>
            <a:spLocks noGrp="1"/>
          </p:cNvSpPr>
          <p:nvPr>
            <p:ph type="sldNum" sz="quarter" idx="10"/>
          </p:nvPr>
        </p:nvSpPr>
        <p:spPr/>
        <p:txBody>
          <a:bodyPr/>
          <a:lstStyle/>
          <a:p>
            <a:fld id="{0270A4B8-3636-4CC8-A30D-CB194BA5E67B}" type="slidenum">
              <a:rPr lang="en-GB" smtClean="0"/>
              <a:pPr/>
              <a:t>172</a:t>
            </a:fld>
            <a:endParaRPr lang="en-GB"/>
          </a:p>
        </p:txBody>
      </p:sp>
    </p:spTree>
    <p:extLst>
      <p:ext uri="{BB962C8B-B14F-4D97-AF65-F5344CB8AC3E}">
        <p14:creationId xmlns:p14="http://schemas.microsoft.com/office/powerpoint/2010/main" xmlns="" val="80416496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is the output for the </a:t>
            </a:r>
            <a:r>
              <a:rPr lang="en-GB" dirty="0" err="1" smtClean="0"/>
              <a:t>Tukey</a:t>
            </a:r>
            <a:r>
              <a:rPr lang="en-GB" dirty="0" smtClean="0"/>
              <a:t> tests.  There are 3 pairwise comparisons</a:t>
            </a:r>
            <a:r>
              <a:rPr lang="en-GB" baseline="0" dirty="0" smtClean="0"/>
              <a:t> diet 1 vs 2, diet 1 vs 3 and diet 2 vs 3.  Get the students to interpret the output and write their conclusions about which diet was best on the following slides.</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173</a:t>
            </a:fld>
            <a:endParaRPr lang="en-GB"/>
          </a:p>
        </p:txBody>
      </p:sp>
    </p:spTree>
    <p:extLst>
      <p:ext uri="{BB962C8B-B14F-4D97-AF65-F5344CB8AC3E}">
        <p14:creationId xmlns:p14="http://schemas.microsoft.com/office/powerpoint/2010/main" xmlns="" val="230720743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 working</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174</a:t>
            </a:fld>
            <a:endParaRPr lang="en-GB"/>
          </a:p>
        </p:txBody>
      </p:sp>
    </p:spTree>
    <p:extLst>
      <p:ext uri="{BB962C8B-B14F-4D97-AF65-F5344CB8AC3E}">
        <p14:creationId xmlns:p14="http://schemas.microsoft.com/office/powerpoint/2010/main" xmlns="" val="289091841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Solutions</a:t>
            </a:r>
            <a:r>
              <a:rPr lang="en-GB" baseline="0" dirty="0" smtClean="0"/>
              <a:t> for the ANOVA</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175</a:t>
            </a:fld>
            <a:endParaRPr lang="en-GB"/>
          </a:p>
        </p:txBody>
      </p:sp>
    </p:spTree>
    <p:extLst>
      <p:ext uri="{BB962C8B-B14F-4D97-AF65-F5344CB8AC3E}">
        <p14:creationId xmlns:p14="http://schemas.microsoft.com/office/powerpoint/2010/main" xmlns="" val="216577531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two main assumptions for ANOVA.</a:t>
            </a:r>
            <a:r>
              <a:rPr lang="en-GB" baseline="0" dirty="0" smtClean="0"/>
              <a:t>  As previously discussed it is the residuals that need to normally distributed.  The residuals are the differences between individual scores and their group mean.  As with the t-test, the variances of the groups need to be similar.  The </a:t>
            </a:r>
            <a:r>
              <a:rPr lang="en-GB" baseline="0" dirty="0" err="1" smtClean="0"/>
              <a:t>Levene’s</a:t>
            </a:r>
            <a:r>
              <a:rPr lang="en-GB" baseline="0" dirty="0" smtClean="0"/>
              <a:t> test has to be requested in the options section of SPSS.  If either assumption is not met, the </a:t>
            </a:r>
            <a:r>
              <a:rPr lang="en-GB" baseline="0" dirty="0" err="1" smtClean="0"/>
              <a:t>kruskall-wallis</a:t>
            </a:r>
            <a:r>
              <a:rPr lang="en-GB" baseline="0" dirty="0" smtClean="0"/>
              <a:t> test can be carried out or the Welch test can be used instead of ANOVA and the Games Howell post hoc test instead of </a:t>
            </a:r>
            <a:r>
              <a:rPr lang="en-GB" baseline="0" dirty="0" err="1" smtClean="0"/>
              <a:t>Tukey</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0270A4B8-3636-4CC8-A30D-CB194BA5E67B}" type="slidenum">
              <a:rPr lang="en-GB" smtClean="0"/>
              <a:pPr/>
              <a:t>176</a:t>
            </a:fld>
            <a:endParaRPr lang="en-GB"/>
          </a:p>
        </p:txBody>
      </p:sp>
    </p:spTree>
    <p:extLst>
      <p:ext uri="{BB962C8B-B14F-4D97-AF65-F5344CB8AC3E}">
        <p14:creationId xmlns:p14="http://schemas.microsoft.com/office/powerpoint/2010/main" xmlns="" val="804164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You could explain what the</a:t>
            </a:r>
            <a:r>
              <a:rPr lang="en-US" baseline="0" dirty="0" smtClean="0"/>
              <a:t> normal distribution is by building a histogram from data.  Here the exam score data is used.</a:t>
            </a:r>
          </a:p>
          <a:p>
            <a:r>
              <a:rPr lang="en-US" dirty="0" smtClean="0"/>
              <a:t>First build a frequency distribution</a:t>
            </a:r>
            <a:r>
              <a:rPr lang="en-US" baseline="0" dirty="0" smtClean="0"/>
              <a:t> by counting the number of students within each category.  </a:t>
            </a:r>
            <a:endParaRPr lang="en-US" dirty="0"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461FC9CD-B006-4904-9675-CC7F5E83DA90}" type="slidenum">
              <a:rPr lang="en-GB" sz="1200" smtClean="0">
                <a:latin typeface="Arial" charset="0"/>
                <a:cs typeface="Arial" charset="0"/>
              </a:rPr>
              <a:pPr eaLnBrk="1" hangingPunct="1"/>
              <a:t>18</a:t>
            </a:fld>
            <a:endParaRPr lang="en-GB" sz="1200" smtClean="0">
              <a:latin typeface="Arial" charset="0"/>
              <a:cs typeface="Arial" charset="0"/>
            </a:endParaRPr>
          </a:p>
        </p:txBody>
      </p:sp>
    </p:spTree>
    <p:extLst>
      <p:ext uri="{BB962C8B-B14F-4D97-AF65-F5344CB8AC3E}">
        <p14:creationId xmlns:p14="http://schemas.microsoft.com/office/powerpoint/2010/main" xmlns="" val="51638060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student exercise with room for them to write the solutions on two slides</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177</a:t>
            </a:fld>
            <a:endParaRPr lang="en-GB"/>
          </a:p>
        </p:txBody>
      </p:sp>
    </p:spTree>
    <p:extLst>
      <p:ext uri="{BB962C8B-B14F-4D97-AF65-F5344CB8AC3E}">
        <p14:creationId xmlns:p14="http://schemas.microsoft.com/office/powerpoint/2010/main" xmlns="" val="1591039027"/>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 exercise</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178</a:t>
            </a:fld>
            <a:endParaRPr lang="en-GB"/>
          </a:p>
        </p:txBody>
      </p:sp>
    </p:spTree>
    <p:extLst>
      <p:ext uri="{BB962C8B-B14F-4D97-AF65-F5344CB8AC3E}">
        <p14:creationId xmlns:p14="http://schemas.microsoft.com/office/powerpoint/2010/main" xmlns="" val="2584551527"/>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Solution</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179</a:t>
            </a:fld>
            <a:endParaRPr lang="en-GB"/>
          </a:p>
        </p:txBody>
      </p:sp>
    </p:spTree>
    <p:extLst>
      <p:ext uri="{BB962C8B-B14F-4D97-AF65-F5344CB8AC3E}">
        <p14:creationId xmlns:p14="http://schemas.microsoft.com/office/powerpoint/2010/main" xmlns="" val="3033143169"/>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Solution</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180</a:t>
            </a:fld>
            <a:endParaRPr lang="en-GB"/>
          </a:p>
        </p:txBody>
      </p:sp>
    </p:spTree>
    <p:extLst>
      <p:ext uri="{BB962C8B-B14F-4D97-AF65-F5344CB8AC3E}">
        <p14:creationId xmlns:p14="http://schemas.microsoft.com/office/powerpoint/2010/main" xmlns="" val="258455152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 have just been through an example of a one way ANOVA but there are other ANOVA’s for several independent variables.  A one-way ANOVA has 1 categorical independent variable, a two way has two etc.  For example, if we wanted to see if there was a gender effect regarding weight lost as well as a diet effect, they are both between groups factors so a standard 2 way ANOVA would be suitable.</a:t>
            </a:r>
            <a:endParaRPr lang="en-GB" dirty="0" smtClean="0"/>
          </a:p>
          <a:p>
            <a:endParaRPr lang="en-GB" dirty="0"/>
          </a:p>
        </p:txBody>
      </p:sp>
      <p:sp>
        <p:nvSpPr>
          <p:cNvPr id="4" name="Slide Number Placeholder 3"/>
          <p:cNvSpPr>
            <a:spLocks noGrp="1"/>
          </p:cNvSpPr>
          <p:nvPr>
            <p:ph type="sldNum" sz="quarter" idx="10"/>
          </p:nvPr>
        </p:nvSpPr>
        <p:spPr/>
        <p:txBody>
          <a:bodyPr/>
          <a:lstStyle/>
          <a:p>
            <a:fld id="{0270A4B8-3636-4CC8-A30D-CB194BA5E67B}" type="slidenum">
              <a:rPr lang="en-GB" smtClean="0"/>
              <a:pPr/>
              <a:t>181</a:t>
            </a:fld>
            <a:endParaRPr lang="en-GB"/>
          </a:p>
        </p:txBody>
      </p:sp>
    </p:spTree>
    <p:extLst>
      <p:ext uri="{BB962C8B-B14F-4D97-AF65-F5344CB8AC3E}">
        <p14:creationId xmlns:p14="http://schemas.microsoft.com/office/powerpoint/2010/main" xmlns="" val="179505229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two</a:t>
            </a:r>
            <a:r>
              <a:rPr lang="en-GB" baseline="0" dirty="0" smtClean="0"/>
              <a:t> way ANOVA tests 3 hypotheses.  The first two are called tests of main effects as they look at gender and diet separately.  The third looks at the interaction between diet and gender but what is an interaction?</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182</a:t>
            </a:fld>
            <a:endParaRPr lang="en-GB"/>
          </a:p>
        </p:txBody>
      </p:sp>
    </p:spTree>
    <p:extLst>
      <p:ext uri="{BB962C8B-B14F-4D97-AF65-F5344CB8AC3E}">
        <p14:creationId xmlns:p14="http://schemas.microsoft.com/office/powerpoint/2010/main" xmlns="" val="242617026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We can explain an interaction using a means plot.  This is a line chart which joins the means of each combination of independent variables.  Here we have an experiment looking at reaction times after consuming one of 3 drinks.  We are also interested in whether there is a gender effect.  The table contains the mean reaction times for each of the 6 combinations.  For example,</a:t>
            </a:r>
            <a:r>
              <a:rPr lang="en-GB" baseline="0" dirty="0" smtClean="0"/>
              <a:t> the mean reaction time for men who had alcohol was 30 seconds.  </a:t>
            </a:r>
            <a:r>
              <a:rPr lang="en-GB" dirty="0" smtClean="0"/>
              <a:t>These means are plotted on the following slide.</a:t>
            </a:r>
            <a:endParaRPr lang="en-GB" dirty="0"/>
          </a:p>
        </p:txBody>
      </p:sp>
      <p:sp>
        <p:nvSpPr>
          <p:cNvPr id="4" name="Slide Number Placeholder 3"/>
          <p:cNvSpPr>
            <a:spLocks noGrp="1"/>
          </p:cNvSpPr>
          <p:nvPr>
            <p:ph type="sldNum" sz="quarter" idx="10"/>
          </p:nvPr>
        </p:nvSpPr>
        <p:spPr/>
        <p:txBody>
          <a:bodyPr/>
          <a:lstStyle/>
          <a:p>
            <a:fld id="{0270A4B8-3636-4CC8-A30D-CB194BA5E67B}" type="slidenum">
              <a:rPr lang="en-GB" smtClean="0">
                <a:solidFill>
                  <a:prstClr val="black"/>
                </a:solidFill>
              </a:rPr>
              <a:pPr/>
              <a:t>183</a:t>
            </a:fld>
            <a:endParaRPr lang="en-GB">
              <a:solidFill>
                <a:prstClr val="black"/>
              </a:solidFill>
            </a:endParaRPr>
          </a:p>
        </p:txBody>
      </p:sp>
    </p:spTree>
    <p:extLst>
      <p:ext uri="{BB962C8B-B14F-4D97-AF65-F5344CB8AC3E}">
        <p14:creationId xmlns:p14="http://schemas.microsoft.com/office/powerpoint/2010/main" xmlns="" val="393470746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are the 6 means in a plot.  Can you see that women were consistently faster after all three drinks and that for both groups, those having alcohol were the slowest?  The two lines are approximately parallel so we say that there is no interaction.</a:t>
            </a:r>
            <a:endParaRPr lang="en-GB" dirty="0"/>
          </a:p>
        </p:txBody>
      </p:sp>
      <p:sp>
        <p:nvSpPr>
          <p:cNvPr id="4" name="Slide Number Placeholder 3"/>
          <p:cNvSpPr>
            <a:spLocks noGrp="1"/>
          </p:cNvSpPr>
          <p:nvPr>
            <p:ph type="sldNum" sz="quarter" idx="10"/>
          </p:nvPr>
        </p:nvSpPr>
        <p:spPr/>
        <p:txBody>
          <a:bodyPr/>
          <a:lstStyle/>
          <a:p>
            <a:fld id="{0270A4B8-3636-4CC8-A30D-CB194BA5E67B}" type="slidenum">
              <a:rPr lang="en-GB" smtClean="0"/>
              <a:pPr/>
              <a:t>184</a:t>
            </a:fld>
            <a:endParaRPr lang="en-GB"/>
          </a:p>
        </p:txBody>
      </p:sp>
    </p:spTree>
    <p:extLst>
      <p:ext uri="{BB962C8B-B14F-4D97-AF65-F5344CB8AC3E}">
        <p14:creationId xmlns:p14="http://schemas.microsoft.com/office/powerpoint/2010/main" xmlns="" val="393470746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However, if the plot looked something like this, the lines are not parallel suggesting the drink effect is not consistent for men and women.  There’s a smaller difference between the drinks for women. For men both alcohol and coffee cause them to slow down.  Here there is a clear interaction effect</a:t>
            </a:r>
            <a:r>
              <a:rPr lang="en-GB" baseline="0" dirty="0" smtClean="0"/>
              <a:t> as the lines are overlapping considerably.  I would expect the test for the interaction to be significant.  If that happens, the tests for the main effects can not be interpreted.  Instead either refer to the plot to describe what is going on or run one way ANOVA’s separately by gender.</a:t>
            </a:r>
            <a:endParaRPr lang="en-GB" dirty="0"/>
          </a:p>
        </p:txBody>
      </p:sp>
      <p:sp>
        <p:nvSpPr>
          <p:cNvPr id="4" name="Slide Number Placeholder 3"/>
          <p:cNvSpPr>
            <a:spLocks noGrp="1"/>
          </p:cNvSpPr>
          <p:nvPr>
            <p:ph type="sldNum" sz="quarter" idx="10"/>
          </p:nvPr>
        </p:nvSpPr>
        <p:spPr/>
        <p:txBody>
          <a:bodyPr/>
          <a:lstStyle/>
          <a:p>
            <a:fld id="{0270A4B8-3636-4CC8-A30D-CB194BA5E67B}" type="slidenum">
              <a:rPr lang="en-GB" smtClean="0"/>
              <a:pPr/>
              <a:t>185</a:t>
            </a:fld>
            <a:endParaRPr lang="en-GB"/>
          </a:p>
        </p:txBody>
      </p:sp>
    </p:spTree>
    <p:extLst>
      <p:ext uri="{BB962C8B-B14F-4D97-AF65-F5344CB8AC3E}">
        <p14:creationId xmlns:p14="http://schemas.microsoft.com/office/powerpoint/2010/main" xmlns="" val="3934707461"/>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Finally, if the student has a mixture of repeated measures and between groups factors, a mixed between-within ANOVA can be</a:t>
            </a:r>
            <a:r>
              <a:rPr lang="en-GB" baseline="0" dirty="0" smtClean="0"/>
              <a:t> carried out. Here each person has their cholesterol measured at 3 time points to see if one of two margarines has reduced cholesterol.  They have either margarine A or B but not both so the margarine is an independent/ between group factor.  Be careful with deciding whether the student has repeated measures or between groups factors.</a:t>
            </a:r>
            <a:endParaRPr lang="en-GB" dirty="0" smtClean="0"/>
          </a:p>
          <a:p>
            <a:endParaRPr lang="en-GB" dirty="0"/>
          </a:p>
        </p:txBody>
      </p:sp>
      <p:sp>
        <p:nvSpPr>
          <p:cNvPr id="4" name="Slide Number Placeholder 3"/>
          <p:cNvSpPr>
            <a:spLocks noGrp="1"/>
          </p:cNvSpPr>
          <p:nvPr>
            <p:ph type="sldNum" sz="quarter" idx="10"/>
          </p:nvPr>
        </p:nvSpPr>
        <p:spPr/>
        <p:txBody>
          <a:bodyPr/>
          <a:lstStyle/>
          <a:p>
            <a:fld id="{0270A4B8-3636-4CC8-A30D-CB194BA5E67B}" type="slidenum">
              <a:rPr lang="en-GB" smtClean="0"/>
              <a:pPr/>
              <a:t>186</a:t>
            </a:fld>
            <a:endParaRPr lang="en-GB"/>
          </a:p>
        </p:txBody>
      </p:sp>
    </p:spTree>
    <p:extLst>
      <p:ext uri="{BB962C8B-B14F-4D97-AF65-F5344CB8AC3E}">
        <p14:creationId xmlns:p14="http://schemas.microsoft.com/office/powerpoint/2010/main" xmlns="" val="1795052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Next use the frequencies</a:t>
            </a:r>
            <a:r>
              <a:rPr lang="en-US" baseline="0" dirty="0" smtClean="0"/>
              <a:t> to construct the histogram.  This is called a frequency distribution.  To get a probability distribution, divide each bar by the total number of students (60).</a:t>
            </a:r>
            <a:endParaRPr lang="en-US" dirty="0"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C0A4AEEE-87FB-4A17-8959-E0A9F69959CE}" type="slidenum">
              <a:rPr lang="en-GB" sz="1200" smtClean="0">
                <a:latin typeface="Arial" charset="0"/>
                <a:cs typeface="Arial" charset="0"/>
              </a:rPr>
              <a:pPr eaLnBrk="1" hangingPunct="1"/>
              <a:t>19</a:t>
            </a:fld>
            <a:endParaRPr lang="en-GB" sz="1200" smtClean="0">
              <a:latin typeface="Arial" charset="0"/>
              <a:cs typeface="Arial" charset="0"/>
            </a:endParaRPr>
          </a:p>
        </p:txBody>
      </p:sp>
    </p:spTree>
    <p:extLst>
      <p:ext uri="{BB962C8B-B14F-4D97-AF65-F5344CB8AC3E}">
        <p14:creationId xmlns:p14="http://schemas.microsoft.com/office/powerpoint/2010/main" xmlns="" val="752119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A normal curve can be added which </a:t>
            </a:r>
            <a:r>
              <a:rPr lang="en-US" dirty="0" err="1" smtClean="0"/>
              <a:t>smoothes</a:t>
            </a:r>
            <a:r>
              <a:rPr lang="en-US" dirty="0" smtClean="0"/>
              <a:t> out the histogram.  This can be used to estimate probabilities</a:t>
            </a:r>
            <a:r>
              <a:rPr lang="en-US" baseline="0" dirty="0" smtClean="0"/>
              <a:t> given the mean and standard deviation.</a:t>
            </a:r>
            <a:endParaRPr lang="en-US" dirty="0"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C0A4AEEE-87FB-4A17-8959-E0A9F69959CE}" type="slidenum">
              <a:rPr lang="en-GB" sz="1200" smtClean="0">
                <a:latin typeface="Arial" charset="0"/>
                <a:cs typeface="Arial" charset="0"/>
              </a:rPr>
              <a:pPr eaLnBrk="1" hangingPunct="1"/>
              <a:t>20</a:t>
            </a:fld>
            <a:endParaRPr lang="en-GB" sz="1200" smtClean="0">
              <a:latin typeface="Arial" charset="0"/>
              <a:cs typeface="Arial" charset="0"/>
            </a:endParaRPr>
          </a:p>
        </p:txBody>
      </p:sp>
    </p:spTree>
    <p:extLst>
      <p:ext uri="{BB962C8B-B14F-4D97-AF65-F5344CB8AC3E}">
        <p14:creationId xmlns:p14="http://schemas.microsoft.com/office/powerpoint/2010/main" xmlns="" val="3380005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the resources</a:t>
            </a:r>
            <a:r>
              <a:rPr lang="en-GB" baseline="0" dirty="0" smtClean="0"/>
              <a:t> which can be used alongside these slides for a training day.  The top tips videos, paper and video scenarios are for use in the afternoon of the training day.  The ‘Tutors guide’ and ‘SPSS workbook’ can be given out at the training day but are individual use by the new tutors.</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2</a:t>
            </a:fld>
            <a:endParaRPr lang="en-GB"/>
          </a:p>
        </p:txBody>
      </p:sp>
    </p:spTree>
    <p:extLst>
      <p:ext uri="{BB962C8B-B14F-4D97-AF65-F5344CB8AC3E}">
        <p14:creationId xmlns:p14="http://schemas.microsoft.com/office/powerpoint/2010/main" xmlns="" val="1618961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probability distribution as a curve for IQ.  The mean is 100 and the standard deviation shows the spread.  For a perfect normal distribution, 50% of the population are above the mean and 50%</a:t>
            </a:r>
            <a:r>
              <a:rPr lang="en-GB" baseline="0" dirty="0" smtClean="0"/>
              <a:t> are below.  Most people are between 70 and 130 with a few above 145.  The probability of randomly selecting a person from the population with an IQ above 145 is very small.</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21</a:t>
            </a:fld>
            <a:endParaRPr lang="en-GB"/>
          </a:p>
        </p:txBody>
      </p:sp>
    </p:spTree>
    <p:extLst>
      <p:ext uri="{BB962C8B-B14F-4D97-AF65-F5344CB8AC3E}">
        <p14:creationId xmlns:p14="http://schemas.microsoft.com/office/powerpoint/2010/main" xmlns="" val="2715025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Slide Image Placeholder 1"/>
          <p:cNvSpPr>
            <a:spLocks noGrp="1" noRot="1" noChangeAspect="1" noTextEdit="1"/>
          </p:cNvSpPr>
          <p:nvPr>
            <p:ph type="sldImg"/>
          </p:nvPr>
        </p:nvSpPr>
        <p:spPr>
          <a:ln/>
        </p:spPr>
      </p:sp>
      <p:sp>
        <p:nvSpPr>
          <p:cNvPr id="4352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t>Another important fact about normally distributed</a:t>
            </a:r>
            <a:r>
              <a:rPr lang="en-US" altLang="en-US" baseline="0" dirty="0" smtClean="0"/>
              <a:t> data is that 95% of the population lie between plus and minus 1.96*SD’s of the mean.  For the IQ data this means that 95% of people have an IQ between 70 and 130 with only 2.5% above 130.  This is important when understanding confidence intervals.</a:t>
            </a:r>
            <a:endParaRPr lang="en-US" altLang="en-US" dirty="0" smtClean="0"/>
          </a:p>
        </p:txBody>
      </p:sp>
      <p:sp>
        <p:nvSpPr>
          <p:cNvPr id="4352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itchFamily="18" charset="0"/>
              </a:defRPr>
            </a:lvl1pPr>
            <a:lvl2pPr marL="742950" indent="-285750" algn="l" eaLnBrk="0" hangingPunct="0">
              <a:spcBef>
                <a:spcPct val="30000"/>
              </a:spcBef>
              <a:defRPr sz="1200">
                <a:solidFill>
                  <a:schemeClr val="tx1"/>
                </a:solidFill>
                <a:latin typeface="Times New Roman" pitchFamily="18" charset="0"/>
              </a:defRPr>
            </a:lvl2pPr>
            <a:lvl3pPr marL="1143000" indent="-228600" algn="l" eaLnBrk="0" hangingPunct="0">
              <a:spcBef>
                <a:spcPct val="30000"/>
              </a:spcBef>
              <a:defRPr sz="1200">
                <a:solidFill>
                  <a:schemeClr val="tx1"/>
                </a:solidFill>
                <a:latin typeface="Times New Roman" pitchFamily="18" charset="0"/>
              </a:defRPr>
            </a:lvl3pPr>
            <a:lvl4pPr marL="1600200" indent="-228600" algn="l" eaLnBrk="0" hangingPunct="0">
              <a:spcBef>
                <a:spcPct val="30000"/>
              </a:spcBef>
              <a:defRPr sz="1200">
                <a:solidFill>
                  <a:schemeClr val="tx1"/>
                </a:solidFill>
                <a:latin typeface="Times New Roman" pitchFamily="18" charset="0"/>
              </a:defRPr>
            </a:lvl4pPr>
            <a:lvl5pPr marL="2057400" indent="-228600" algn="l"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DF6829F9-58A5-44CE-B78F-D38B26980CC3}" type="slidenum">
              <a:rPr lang="en-GB" altLang="en-US" smtClean="0">
                <a:latin typeface="Arial" pitchFamily="34" charset="0"/>
              </a:rPr>
              <a:pPr algn="r" eaLnBrk="1" hangingPunct="1">
                <a:spcBef>
                  <a:spcPct val="0"/>
                </a:spcBef>
              </a:pPr>
              <a:t>22</a:t>
            </a:fld>
            <a:endParaRPr lang="en-GB" altLang="en-US" smtClean="0">
              <a:latin typeface="Arial" pitchFamily="34" charset="0"/>
            </a:endParaRPr>
          </a:p>
        </p:txBody>
      </p:sp>
    </p:spTree>
    <p:extLst>
      <p:ext uri="{BB962C8B-B14F-4D97-AF65-F5344CB8AC3E}">
        <p14:creationId xmlns:p14="http://schemas.microsoft.com/office/powerpoint/2010/main" xmlns="" val="1918645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normality is an important issue in statistics.  This can be assessed graphically using a histogram or box-plot.  The first pair show a perfect</a:t>
            </a:r>
            <a:r>
              <a:rPr lang="en-GB" baseline="0" dirty="0" smtClean="0"/>
              <a:t> normal distribution.  When assessing normality, we are only concerned with data that is very skewed as in the second and third pairs of graphs.  Comparing means and medians can also help as the wider apart they are the more skewed the data is.  </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23</a:t>
            </a:fld>
            <a:endParaRPr lang="en-GB"/>
          </a:p>
        </p:txBody>
      </p:sp>
    </p:spTree>
    <p:extLst>
      <p:ext uri="{BB962C8B-B14F-4D97-AF65-F5344CB8AC3E}">
        <p14:creationId xmlns:p14="http://schemas.microsoft.com/office/powerpoint/2010/main" xmlns="" val="835734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aim of this question is to illustrate that there are several averages</a:t>
            </a:r>
            <a:r>
              <a:rPr lang="en-GB" baseline="0" dirty="0" smtClean="0"/>
              <a:t> and that </a:t>
            </a:r>
            <a:r>
              <a:rPr lang="en-GB" dirty="0" smtClean="0"/>
              <a:t>the median sometimes</a:t>
            </a:r>
            <a:r>
              <a:rPr lang="en-GB" baseline="0" dirty="0" smtClean="0"/>
              <a:t> makes more sense.</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24</a:t>
            </a:fld>
            <a:endParaRPr lang="en-GB"/>
          </a:p>
        </p:txBody>
      </p:sp>
    </p:spTree>
    <p:extLst>
      <p:ext uri="{BB962C8B-B14F-4D97-AF65-F5344CB8AC3E}">
        <p14:creationId xmlns:p14="http://schemas.microsoft.com/office/powerpoint/2010/main" xmlns="" val="952254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Could</a:t>
            </a:r>
            <a:r>
              <a:rPr lang="en-GB" baseline="0" dirty="0" smtClean="0"/>
              <a:t> also comment that for ordinal data the median also makes more sense irrespective of the distribution.</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25</a:t>
            </a:fld>
            <a:endParaRPr lang="en-GB"/>
          </a:p>
        </p:txBody>
      </p:sp>
    </p:spTree>
    <p:extLst>
      <p:ext uri="{BB962C8B-B14F-4D97-AF65-F5344CB8AC3E}">
        <p14:creationId xmlns:p14="http://schemas.microsoft.com/office/powerpoint/2010/main" xmlns="" val="1203906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best average to use depends</a:t>
            </a:r>
            <a:r>
              <a:rPr lang="en-GB" baseline="0" dirty="0" smtClean="0"/>
              <a:t> on the type of data.  Only the mode can be used for nominal data although the mean of binary 0/ 1 data is the proportion coded as 1.  For skewed and ordinal data, the median and interquartile range are preferable and for normally distributed data, the mean and standard deviation are used.</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26</a:t>
            </a:fld>
            <a:endParaRPr lang="en-GB"/>
          </a:p>
        </p:txBody>
      </p:sp>
    </p:spTree>
    <p:extLst>
      <p:ext uri="{BB962C8B-B14F-4D97-AF65-F5344CB8AC3E}">
        <p14:creationId xmlns:p14="http://schemas.microsoft.com/office/powerpoint/2010/main" xmlns="" val="514532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right graph to use also depends</a:t>
            </a:r>
            <a:r>
              <a:rPr lang="en-GB" baseline="0" dirty="0" smtClean="0"/>
              <a:t> on the type of variable.  If there is just one scale variable, a histogram is best to show the spread of the data.  For one categorical variable, a bar or pie chart can be used although a bar chart is better for ordinal data.  For 2 categorical variables a stacked or multiple bar chart can be used and for two scale variables a scatterplot is preferable.  When comparing scale measurements by group, a boxplot or confidence interval plot can be used.  A box-plot shows the spread of individual scores whereas the confidence interval plot gives a range of values for the population mean of each group.</a:t>
            </a:r>
          </a:p>
          <a:p>
            <a:r>
              <a:rPr lang="en-GB" baseline="0" dirty="0" smtClean="0"/>
              <a:t>Student exercise:  Think about which graph should be used in each of the two situations and interpret the summary statistics on the next slide.</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27</a:t>
            </a:fld>
            <a:endParaRPr lang="en-GB"/>
          </a:p>
        </p:txBody>
      </p:sp>
    </p:spTree>
    <p:extLst>
      <p:ext uri="{BB962C8B-B14F-4D97-AF65-F5344CB8AC3E}">
        <p14:creationId xmlns:p14="http://schemas.microsoft.com/office/powerpoint/2010/main" xmlns="" val="1247969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Student exercise to work on in groups.</a:t>
            </a:r>
          </a:p>
        </p:txBody>
      </p:sp>
      <p:sp>
        <p:nvSpPr>
          <p:cNvPr id="4" name="Slide Number Placeholder 3"/>
          <p:cNvSpPr>
            <a:spLocks noGrp="1"/>
          </p:cNvSpPr>
          <p:nvPr>
            <p:ph type="sldNum" sz="quarter" idx="10"/>
          </p:nvPr>
        </p:nvSpPr>
        <p:spPr/>
        <p:txBody>
          <a:bodyPr/>
          <a:lstStyle/>
          <a:p>
            <a:fld id="{43690404-CD23-4A74-9A66-F62F3ABD71A1}" type="slidenum">
              <a:rPr lang="en-GB" smtClean="0"/>
              <a:pPr/>
              <a:t>28</a:t>
            </a:fld>
            <a:endParaRPr lang="en-GB" dirty="0"/>
          </a:p>
        </p:txBody>
      </p:sp>
    </p:spTree>
    <p:extLst>
      <p:ext uri="{BB962C8B-B14F-4D97-AF65-F5344CB8AC3E}">
        <p14:creationId xmlns:p14="http://schemas.microsoft.com/office/powerpoint/2010/main" xmlns="" val="2292910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dirty="0" smtClean="0"/>
              <a:t>Use a scatterplot as both variables are scale</a:t>
            </a:r>
          </a:p>
          <a:p>
            <a:pPr marL="228600" indent="-228600">
              <a:buAutoNum type="arabicParenR"/>
            </a:pPr>
            <a:r>
              <a:rPr lang="en-GB" dirty="0" smtClean="0"/>
              <a:t>Use a boxplot or CI plot as reaction time is scale and the independent variable</a:t>
            </a:r>
            <a:r>
              <a:rPr lang="en-GB" baseline="0" dirty="0" smtClean="0"/>
              <a:t> is categorical</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29</a:t>
            </a:fld>
            <a:endParaRPr lang="en-GB"/>
          </a:p>
        </p:txBody>
      </p:sp>
    </p:spTree>
    <p:extLst>
      <p:ext uri="{BB962C8B-B14F-4D97-AF65-F5344CB8AC3E}">
        <p14:creationId xmlns:p14="http://schemas.microsoft.com/office/powerpoint/2010/main" xmlns="" val="1247969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Go through solution</a:t>
            </a:r>
          </a:p>
        </p:txBody>
      </p:sp>
      <p:sp>
        <p:nvSpPr>
          <p:cNvPr id="4" name="Slide Number Placeholder 3"/>
          <p:cNvSpPr>
            <a:spLocks noGrp="1"/>
          </p:cNvSpPr>
          <p:nvPr>
            <p:ph type="sldNum" sz="quarter" idx="10"/>
          </p:nvPr>
        </p:nvSpPr>
        <p:spPr/>
        <p:txBody>
          <a:bodyPr/>
          <a:lstStyle/>
          <a:p>
            <a:fld id="{43690404-CD23-4A74-9A66-F62F3ABD71A1}" type="slidenum">
              <a:rPr lang="en-GB" smtClean="0"/>
              <a:pPr/>
              <a:t>30</a:t>
            </a:fld>
            <a:endParaRPr lang="en-GB" dirty="0"/>
          </a:p>
        </p:txBody>
      </p:sp>
    </p:spTree>
    <p:extLst>
      <p:ext uri="{BB962C8B-B14F-4D97-AF65-F5344CB8AC3E}">
        <p14:creationId xmlns:p14="http://schemas.microsoft.com/office/powerpoint/2010/main" xmlns="" val="139419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workshop</a:t>
            </a:r>
            <a:r>
              <a:rPr lang="en-GB" baseline="0" dirty="0" smtClean="0"/>
              <a:t> is aimed at mathematicians who also need to give statistics support.  One day will not turn you into a statistician but it is hoped that by the end of the day you will feel more comfortable offering support to students coming in with statistics questions. </a:t>
            </a:r>
            <a:endParaRPr lang="en-GB" dirty="0" smtClean="0"/>
          </a:p>
          <a:p>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3</a:t>
            </a:fld>
            <a:endParaRPr lang="en-GB"/>
          </a:p>
        </p:txBody>
      </p:sp>
    </p:spTree>
    <p:extLst>
      <p:ext uri="{BB962C8B-B14F-4D97-AF65-F5344CB8AC3E}">
        <p14:creationId xmlns:p14="http://schemas.microsoft.com/office/powerpoint/2010/main" xmlns="" val="3703752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31</a:t>
            </a:fld>
            <a:endParaRPr lang="en-GB"/>
          </a:p>
        </p:txBody>
      </p:sp>
    </p:spTree>
    <p:extLst>
      <p:ext uri="{BB962C8B-B14F-4D97-AF65-F5344CB8AC3E}">
        <p14:creationId xmlns:p14="http://schemas.microsoft.com/office/powerpoint/2010/main" xmlns="" val="3636919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cat is faced with a decision! To go out into</a:t>
            </a:r>
            <a:r>
              <a:rPr lang="en-GB" baseline="0" dirty="0" smtClean="0"/>
              <a:t> the snow or not since it looks cold and wet. It has two hypotheses; Null: it won’t get its paws wet and be cold, Alternative: It will get its paws wet and will be cold. It could base it’s decision on data it collected in its mind in the past; when it went out in the snow in the past it’s paws did get cold and wet and so may make the decision not to go out based on that evidence! Hypothesis testing pervades all of our lives all of the time without us realising it. We make decisions based on evidence. Sometimes they are the right ones and sometimes they are wrong. There is a chance of getting it wrong, so we develop strategies for minimising these risks of getting it wrong – this is the basics of the framework for hypothesis testing!</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32</a:t>
            </a:fld>
            <a:endParaRPr lang="en-GB"/>
          </a:p>
        </p:txBody>
      </p:sp>
    </p:spTree>
    <p:extLst>
      <p:ext uri="{BB962C8B-B14F-4D97-AF65-F5344CB8AC3E}">
        <p14:creationId xmlns:p14="http://schemas.microsoft.com/office/powerpoint/2010/main" xmlns="" val="22084415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600" tIns="43800" rIns="87600" bIns="43800"/>
          <a:lstStyle/>
          <a:p>
            <a:r>
              <a:rPr lang="en-US" dirty="0" smtClean="0"/>
              <a:t>This is what the</a:t>
            </a:r>
            <a:r>
              <a:rPr lang="en-US" baseline="0" dirty="0" smtClean="0"/>
              <a:t> text books say but to many students this language can be very inaccessible!</a:t>
            </a:r>
            <a:endParaRPr lang="en-US" dirty="0" smtClean="0"/>
          </a:p>
        </p:txBody>
      </p:sp>
      <p:sp>
        <p:nvSpPr>
          <p:cNvPr id="67588" name="Slide Number Placeholder 3"/>
          <p:cNvSpPr txBox="1">
            <a:spLocks noGrp="1"/>
          </p:cNvSpPr>
          <p:nvPr/>
        </p:nvSpPr>
        <p:spPr bwMode="auto">
          <a:xfrm>
            <a:off x="3848311" y="9428716"/>
            <a:ext cx="2947776" cy="496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600" tIns="43800" rIns="87600" bIns="43800" anchor="b"/>
          <a:lstStyle>
            <a:lvl1pPr defTabSz="844550" eaLnBrk="0" hangingPunct="0">
              <a:defRPr sz="2400">
                <a:solidFill>
                  <a:schemeClr val="tx1"/>
                </a:solidFill>
                <a:latin typeface="Times New Roman" pitchFamily="18" charset="0"/>
                <a:cs typeface="Times New Roman" pitchFamily="18" charset="0"/>
              </a:defRPr>
            </a:lvl1pPr>
            <a:lvl2pPr marL="742950" indent="-285750" defTabSz="844550" eaLnBrk="0" hangingPunct="0">
              <a:defRPr sz="2400">
                <a:solidFill>
                  <a:schemeClr val="tx1"/>
                </a:solidFill>
                <a:latin typeface="Times New Roman" pitchFamily="18" charset="0"/>
                <a:cs typeface="Times New Roman" pitchFamily="18" charset="0"/>
              </a:defRPr>
            </a:lvl2pPr>
            <a:lvl3pPr marL="1143000" indent="-228600" defTabSz="844550" eaLnBrk="0" hangingPunct="0">
              <a:defRPr sz="2400">
                <a:solidFill>
                  <a:schemeClr val="tx1"/>
                </a:solidFill>
                <a:latin typeface="Times New Roman" pitchFamily="18" charset="0"/>
                <a:cs typeface="Times New Roman" pitchFamily="18" charset="0"/>
              </a:defRPr>
            </a:lvl3pPr>
            <a:lvl4pPr marL="1600200" indent="-228600" defTabSz="844550" eaLnBrk="0" hangingPunct="0">
              <a:defRPr sz="2400">
                <a:solidFill>
                  <a:schemeClr val="tx1"/>
                </a:solidFill>
                <a:latin typeface="Times New Roman" pitchFamily="18" charset="0"/>
                <a:cs typeface="Times New Roman" pitchFamily="18" charset="0"/>
              </a:defRPr>
            </a:lvl4pPr>
            <a:lvl5pPr marL="2057400" indent="-228600" defTabSz="844550" eaLnBrk="0" hangingPunct="0">
              <a:defRPr sz="2400">
                <a:solidFill>
                  <a:schemeClr val="tx1"/>
                </a:solidFill>
                <a:latin typeface="Times New Roman" pitchFamily="18" charset="0"/>
                <a:cs typeface="Times New Roman" pitchFamily="18" charset="0"/>
              </a:defRPr>
            </a:lvl5pPr>
            <a:lvl6pPr marL="2514600" indent="-228600" algn="ctr" defTabSz="84455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defTabSz="84455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defTabSz="84455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defTabSz="84455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CDD551E7-8338-46B9-B796-26CE3B337169}" type="slidenum">
              <a:rPr lang="en-GB" sz="1100"/>
              <a:pPr algn="r" eaLnBrk="1" hangingPunct="1"/>
              <a:t>33</a:t>
            </a:fld>
            <a:endParaRPr lang="en-GB" sz="1100"/>
          </a:p>
        </p:txBody>
      </p:sp>
    </p:spTree>
    <p:extLst>
      <p:ext uri="{BB962C8B-B14F-4D97-AF65-F5344CB8AC3E}">
        <p14:creationId xmlns:p14="http://schemas.microsoft.com/office/powerpoint/2010/main" xmlns="" val="21065913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audience for suggestions or ideas for how they may have done this in the past if they have.</a:t>
            </a:r>
            <a:r>
              <a:rPr lang="en-GB" baseline="0" dirty="0" smtClean="0"/>
              <a:t> Or if not ask for ideas as to how they might approach this. Then move on to the court case idea.</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34</a:t>
            </a:fld>
            <a:endParaRPr lang="en-GB"/>
          </a:p>
        </p:txBody>
      </p:sp>
    </p:spTree>
    <p:extLst>
      <p:ext uri="{BB962C8B-B14F-4D97-AF65-F5344CB8AC3E}">
        <p14:creationId xmlns:p14="http://schemas.microsoft.com/office/powerpoint/2010/main" xmlns="" val="79305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what decisions</a:t>
            </a:r>
            <a:r>
              <a:rPr lang="en-GB" baseline="0" dirty="0" smtClean="0"/>
              <a:t> are being made here and what errors could be made.</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35</a:t>
            </a:fld>
            <a:endParaRPr lang="en-GB"/>
          </a:p>
        </p:txBody>
      </p:sp>
    </p:spTree>
    <p:extLst>
      <p:ext uri="{BB962C8B-B14F-4D97-AF65-F5344CB8AC3E}">
        <p14:creationId xmlns:p14="http://schemas.microsoft.com/office/powerpoint/2010/main" xmlns="" val="2368456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Before revealing all of this slide</a:t>
            </a:r>
            <a:r>
              <a:rPr lang="en-GB" baseline="0" dirty="0" smtClean="0"/>
              <a:t> you could ask a few of the following questions:</a:t>
            </a:r>
          </a:p>
          <a:p>
            <a:pPr marL="0" indent="0">
              <a:buFont typeface="Arial" panose="020B0604020202020204" pitchFamily="34" charset="0"/>
              <a:buNone/>
            </a:pPr>
            <a:endParaRPr lang="en-GB" dirty="0" smtClean="0"/>
          </a:p>
          <a:p>
            <a:pPr marL="171450" indent="-171450">
              <a:buFont typeface="Arial" panose="020B0604020202020204" pitchFamily="34" charset="0"/>
              <a:buChar char="•"/>
            </a:pPr>
            <a:r>
              <a:rPr lang="en-GB" dirty="0" smtClean="0"/>
              <a:t>What is the </a:t>
            </a:r>
            <a:r>
              <a:rPr lang="en-GB" b="1" dirty="0" smtClean="0"/>
              <a:t>level of significance</a:t>
            </a:r>
            <a:r>
              <a:rPr lang="en-GB" dirty="0" smtClean="0"/>
              <a:t>?</a:t>
            </a:r>
          </a:p>
          <a:p>
            <a:pPr marL="171450" indent="-171450">
              <a:buFont typeface="Arial" panose="020B0604020202020204" pitchFamily="34" charset="0"/>
              <a:buChar char="•"/>
            </a:pPr>
            <a:r>
              <a:rPr lang="en-GB" dirty="0" smtClean="0"/>
              <a:t>What is a </a:t>
            </a:r>
            <a:r>
              <a:rPr lang="en-GB" b="1" dirty="0" smtClean="0"/>
              <a:t>Type I error</a:t>
            </a:r>
            <a:r>
              <a:rPr lang="en-GB" dirty="0" smtClean="0"/>
              <a:t>? A </a:t>
            </a:r>
            <a:r>
              <a:rPr lang="en-GB" b="1" dirty="0" smtClean="0"/>
              <a:t>Type II error</a:t>
            </a:r>
            <a:r>
              <a:rPr lang="en-GB" dirty="0" smtClean="0"/>
              <a:t>?</a:t>
            </a:r>
          </a:p>
          <a:p>
            <a:pPr marL="171450" indent="-171450">
              <a:buFont typeface="Arial" panose="020B0604020202020204" pitchFamily="34" charset="0"/>
              <a:buChar char="•"/>
            </a:pPr>
            <a:r>
              <a:rPr lang="en-GB" dirty="0" smtClean="0"/>
              <a:t>What is a </a:t>
            </a:r>
            <a:r>
              <a:rPr lang="en-GB" b="1" dirty="0" smtClean="0"/>
              <a:t>false positive</a:t>
            </a:r>
            <a:r>
              <a:rPr lang="en-GB" dirty="0" smtClean="0"/>
              <a:t>?</a:t>
            </a:r>
          </a:p>
          <a:p>
            <a:pPr marL="171450" indent="-171450">
              <a:buFont typeface="Arial" panose="020B0604020202020204" pitchFamily="34" charset="0"/>
              <a:buChar char="•"/>
            </a:pPr>
            <a:r>
              <a:rPr lang="en-GB" dirty="0" smtClean="0"/>
              <a:t>What is </a:t>
            </a:r>
            <a:r>
              <a:rPr lang="en-GB" b="1" dirty="0" smtClean="0"/>
              <a:t>statistical power</a:t>
            </a:r>
            <a:r>
              <a:rPr lang="en-GB" dirty="0" smtClean="0"/>
              <a:t>?</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You could you also ask how they would explain all of these things to a student?</a:t>
            </a:r>
          </a:p>
          <a:p>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36</a:t>
            </a:fld>
            <a:endParaRPr lang="en-GB"/>
          </a:p>
        </p:txBody>
      </p:sp>
    </p:spTree>
    <p:extLst>
      <p:ext uri="{BB962C8B-B14F-4D97-AF65-F5344CB8AC3E}">
        <p14:creationId xmlns:p14="http://schemas.microsoft.com/office/powerpoint/2010/main" xmlns="" val="19564406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Point is to highlight</a:t>
            </a:r>
            <a:r>
              <a:rPr lang="en-GB" baseline="0" dirty="0" smtClean="0"/>
              <a:t> the steps involved in undertaking a hypothesis test, but that the initial steps are often iterative when determining the research question(s) and the appropriate hypotheses and statistical tests to answer those questions.</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37</a:t>
            </a:fld>
            <a:endParaRPr lang="en-GB"/>
          </a:p>
        </p:txBody>
      </p:sp>
    </p:spTree>
    <p:extLst>
      <p:ext uri="{BB962C8B-B14F-4D97-AF65-F5344CB8AC3E}">
        <p14:creationId xmlns:p14="http://schemas.microsoft.com/office/powerpoint/2010/main" xmlns="" val="14364540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the audience what the null and hypothesis might</a:t>
            </a:r>
            <a:r>
              <a:rPr lang="en-GB" baseline="0" dirty="0" smtClean="0"/>
              <a:t> be, what type of data we would have and what test we should consider using.</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38</a:t>
            </a:fld>
            <a:endParaRPr lang="en-GB"/>
          </a:p>
        </p:txBody>
      </p:sp>
    </p:spTree>
    <p:extLst>
      <p:ext uri="{BB962C8B-B14F-4D97-AF65-F5344CB8AC3E}">
        <p14:creationId xmlns:p14="http://schemas.microsoft.com/office/powerpoint/2010/main" xmlns="" val="24730948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Since we have two categorical</a:t>
            </a:r>
            <a:r>
              <a:rPr lang="en-GB" baseline="0" dirty="0" smtClean="0"/>
              <a:t> variables and want to know if they are associated we can use a chi-squared test. Class could be considered as an ordinal variable but there are only 3 levels here and so a chi-squared test therefore be quite appropriate. Point out there are 3 rows and 2 columns in our table and hence this is called a 3x2 contingency table. Discuss whether the table suggests class and survival are connected and try to tease out that we might be better looking at the % of 1</a:t>
            </a:r>
            <a:r>
              <a:rPr lang="en-GB" baseline="30000" dirty="0" smtClean="0"/>
              <a:t>st</a:t>
            </a:r>
            <a:r>
              <a:rPr lang="en-GB" baseline="0" dirty="0" smtClean="0"/>
              <a:t> class passengers that died/survived and compare this with the % for 2</a:t>
            </a:r>
            <a:r>
              <a:rPr lang="en-GB" baseline="30000" dirty="0" smtClean="0"/>
              <a:t>nd</a:t>
            </a:r>
            <a:r>
              <a:rPr lang="en-GB" baseline="0" dirty="0" smtClean="0"/>
              <a:t> class and 3</a:t>
            </a:r>
            <a:r>
              <a:rPr lang="en-GB" baseline="30000" dirty="0" smtClean="0"/>
              <a:t>rd</a:t>
            </a:r>
            <a:r>
              <a:rPr lang="en-GB" baseline="0" dirty="0" smtClean="0"/>
              <a:t> class.</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39</a:t>
            </a:fld>
            <a:endParaRPr lang="en-GB"/>
          </a:p>
        </p:txBody>
      </p:sp>
    </p:spTree>
    <p:extLst>
      <p:ext uri="{BB962C8B-B14F-4D97-AF65-F5344CB8AC3E}">
        <p14:creationId xmlns:p14="http://schemas.microsoft.com/office/powerpoint/2010/main" xmlns="" val="37812322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that this is what the % would be if there</a:t>
            </a:r>
            <a:r>
              <a:rPr lang="en-GB" baseline="0" dirty="0" smtClean="0"/>
              <a:t> was no difference between the classes with respect to the chances of survival.</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40</a:t>
            </a:fld>
            <a:endParaRPr lang="en-GB"/>
          </a:p>
        </p:txBody>
      </p:sp>
    </p:spTree>
    <p:extLst>
      <p:ext uri="{BB962C8B-B14F-4D97-AF65-F5344CB8AC3E}">
        <p14:creationId xmlns:p14="http://schemas.microsoft.com/office/powerpoint/2010/main" xmlns="" val="1986636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are the topics we will cover today.  The morning session will introduce basic hypothesis testing and later this afternoon you will put some of this knowledge into practice.  </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4</a:t>
            </a:fld>
            <a:endParaRPr lang="en-GB"/>
          </a:p>
        </p:txBody>
      </p:sp>
    </p:spTree>
    <p:extLst>
      <p:ext uri="{BB962C8B-B14F-4D97-AF65-F5344CB8AC3E}">
        <p14:creationId xmlns:p14="http://schemas.microsoft.com/office/powerpoint/2010/main" xmlns="" val="189188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show</a:t>
            </a:r>
            <a:r>
              <a:rPr lang="en-GB" baseline="0" dirty="0" smtClean="0"/>
              <a:t> the % that were OBSERVED deaths in each class and are compared with the EXPECTED % shown in the previous slide. Discuss how the observed % for 1</a:t>
            </a:r>
            <a:r>
              <a:rPr lang="en-GB" baseline="30000" dirty="0" smtClean="0"/>
              <a:t>st</a:t>
            </a:r>
            <a:r>
              <a:rPr lang="en-GB" baseline="0" dirty="0" smtClean="0"/>
              <a:t> class is the lowest whilst 3</a:t>
            </a:r>
            <a:r>
              <a:rPr lang="en-GB" baseline="30000" dirty="0" smtClean="0"/>
              <a:t>rd</a:t>
            </a:r>
            <a:r>
              <a:rPr lang="en-GB" baseline="0" dirty="0" smtClean="0"/>
              <a:t> class is the highest.</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41</a:t>
            </a:fld>
            <a:endParaRPr lang="en-GB"/>
          </a:p>
        </p:txBody>
      </p:sp>
    </p:spTree>
    <p:extLst>
      <p:ext uri="{BB962C8B-B14F-4D97-AF65-F5344CB8AC3E}">
        <p14:creationId xmlns:p14="http://schemas.microsoft.com/office/powerpoint/2010/main" xmlns="" val="12550680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is shown since the chi-squared test formally compares the observed</a:t>
            </a:r>
            <a:r>
              <a:rPr lang="en-GB" baseline="0" dirty="0" smtClean="0"/>
              <a:t> FREQUENCIES with the expected frequencies.</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42</a:t>
            </a:fld>
            <a:endParaRPr lang="en-GB"/>
          </a:p>
        </p:txBody>
      </p:sp>
    </p:spTree>
    <p:extLst>
      <p:ext uri="{BB962C8B-B14F-4D97-AF65-F5344CB8AC3E}">
        <p14:creationId xmlns:p14="http://schemas.microsoft.com/office/powerpoint/2010/main" xmlns="" val="40932323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an optional slide if your session allowed time for this to be included and shows how the chi-squared test statistic compares the observed and expected.</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43</a:t>
            </a:fld>
            <a:endParaRPr lang="en-GB"/>
          </a:p>
        </p:txBody>
      </p:sp>
    </p:spTree>
    <p:extLst>
      <p:ext uri="{BB962C8B-B14F-4D97-AF65-F5344CB8AC3E}">
        <p14:creationId xmlns:p14="http://schemas.microsoft.com/office/powerpoint/2010/main" xmlns="" val="5321780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Point these two key items of information out</a:t>
            </a:r>
            <a:r>
              <a:rPr lang="en-GB" baseline="0" dirty="0" smtClean="0"/>
              <a:t> and also that the p-value is not zero! SPSS rounds the p-value to 3 </a:t>
            </a:r>
            <a:r>
              <a:rPr lang="en-GB" baseline="0" dirty="0" err="1" smtClean="0"/>
              <a:t>d.p.</a:t>
            </a:r>
            <a:r>
              <a:rPr lang="en-GB" baseline="0" dirty="0" smtClean="0"/>
              <a:t> Also comment on fact that SPSS reports NO leading zero in the p-values and so students will often write this as p=.000 but suggest they report it as p&lt;0.001</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44</a:t>
            </a:fld>
            <a:endParaRPr lang="en-GB"/>
          </a:p>
        </p:txBody>
      </p:sp>
    </p:spTree>
    <p:extLst>
      <p:ext uri="{BB962C8B-B14F-4D97-AF65-F5344CB8AC3E}">
        <p14:creationId xmlns:p14="http://schemas.microsoft.com/office/powerpoint/2010/main" xmlns="" val="23172894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What if p = 0.049 or 0.051? Discuss the fact that hypothesis testing</a:t>
            </a:r>
            <a:r>
              <a:rPr lang="en-US" baseline="0" dirty="0" smtClean="0"/>
              <a:t> involves weight of evidence and “shades of grey” rather than being a clear cut decision making process.</a:t>
            </a:r>
            <a:endParaRPr lang="en-US"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32A501E3-649D-43D9-AF1B-677F8C72E53B}" type="slidenum">
              <a:rPr lang="en-GB" sz="1200" smtClean="0"/>
              <a:pPr eaLnBrk="1" hangingPunct="1"/>
              <a:t>45</a:t>
            </a:fld>
            <a:endParaRPr lang="en-GB" sz="1200" smtClean="0"/>
          </a:p>
        </p:txBody>
      </p:sp>
    </p:spTree>
    <p:extLst>
      <p:ext uri="{BB962C8B-B14F-4D97-AF65-F5344CB8AC3E}">
        <p14:creationId xmlns:p14="http://schemas.microsoft.com/office/powerpoint/2010/main" xmlns="" val="36168301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is there to illustrate what the Chi-squared distribution looks like and</a:t>
            </a:r>
            <a:r>
              <a:rPr lang="en-GB" baseline="0" dirty="0" smtClean="0"/>
              <a:t> that as the degrees of freedom increases (i.e. the amount of independent pieces of information we have from a study) then the more the wider the distribution is spread and becomes flatter.</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46</a:t>
            </a:fld>
            <a:endParaRPr lang="en-GB"/>
          </a:p>
        </p:txBody>
      </p:sp>
    </p:spTree>
    <p:extLst>
      <p:ext uri="{BB962C8B-B14F-4D97-AF65-F5344CB8AC3E}">
        <p14:creationId xmlns:p14="http://schemas.microsoft.com/office/powerpoint/2010/main" xmlns="" val="9701852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Slide Image Placeholder 1"/>
          <p:cNvSpPr>
            <a:spLocks noGrp="1" noRot="1" noChangeAspect="1" noTextEdit="1"/>
          </p:cNvSpPr>
          <p:nvPr>
            <p:ph type="sldImg"/>
          </p:nvPr>
        </p:nvSpPr>
        <p:spPr>
          <a:ln/>
        </p:spPr>
      </p:sp>
      <p:sp>
        <p:nvSpPr>
          <p:cNvPr id="5632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dirty="0" smtClean="0"/>
              <a:t>This is to discuss what the</a:t>
            </a:r>
            <a:r>
              <a:rPr lang="en-GB" baseline="0" dirty="0" smtClean="0"/>
              <a:t> p-value actually is.</a:t>
            </a:r>
            <a:endParaRPr lang="en-GB" dirty="0" smtClean="0"/>
          </a:p>
        </p:txBody>
      </p:sp>
      <p:sp>
        <p:nvSpPr>
          <p:cNvPr id="5632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ctr" eaLnBrk="0" fontAlgn="base" hangingPunct="0">
              <a:spcBef>
                <a:spcPct val="0"/>
              </a:spcBef>
              <a:spcAft>
                <a:spcPct val="0"/>
              </a:spcAft>
              <a:defRPr sz="4400">
                <a:solidFill>
                  <a:schemeClr val="tx1"/>
                </a:solidFill>
                <a:latin typeface="Arial" pitchFamily="34" charset="0"/>
              </a:defRPr>
            </a:lvl6pPr>
            <a:lvl7pPr marL="2971800" indent="-228600" algn="ctr" eaLnBrk="0" fontAlgn="base" hangingPunct="0">
              <a:spcBef>
                <a:spcPct val="0"/>
              </a:spcBef>
              <a:spcAft>
                <a:spcPct val="0"/>
              </a:spcAft>
              <a:defRPr sz="4400">
                <a:solidFill>
                  <a:schemeClr val="tx1"/>
                </a:solidFill>
                <a:latin typeface="Arial" pitchFamily="34" charset="0"/>
              </a:defRPr>
            </a:lvl7pPr>
            <a:lvl8pPr marL="3429000" indent="-228600" algn="ctr" eaLnBrk="0" fontAlgn="base" hangingPunct="0">
              <a:spcBef>
                <a:spcPct val="0"/>
              </a:spcBef>
              <a:spcAft>
                <a:spcPct val="0"/>
              </a:spcAft>
              <a:defRPr sz="4400">
                <a:solidFill>
                  <a:schemeClr val="tx1"/>
                </a:solidFill>
                <a:latin typeface="Arial" pitchFamily="34" charset="0"/>
              </a:defRPr>
            </a:lvl8pPr>
            <a:lvl9pPr marL="3886200" indent="-228600" algn="ctr" eaLnBrk="0" fontAlgn="base" hangingPunct="0">
              <a:spcBef>
                <a:spcPct val="0"/>
              </a:spcBef>
              <a:spcAft>
                <a:spcPct val="0"/>
              </a:spcAft>
              <a:defRPr sz="4400">
                <a:solidFill>
                  <a:schemeClr val="tx1"/>
                </a:solidFill>
                <a:latin typeface="Arial" pitchFamily="34" charset="0"/>
              </a:defRPr>
            </a:lvl9pPr>
          </a:lstStyle>
          <a:p>
            <a:pPr eaLnBrk="1" hangingPunct="1"/>
            <a:fld id="{CC140C97-C13D-4967-8E4B-5D556949B1A2}" type="slidenum">
              <a:rPr lang="en-GB" sz="1200"/>
              <a:pPr eaLnBrk="1" hangingPunct="1"/>
              <a:t>47</a:t>
            </a:fld>
            <a:endParaRPr lang="en-GB" sz="1200"/>
          </a:p>
        </p:txBody>
      </p:sp>
    </p:spTree>
    <p:extLst>
      <p:ext uri="{BB962C8B-B14F-4D97-AF65-F5344CB8AC3E}">
        <p14:creationId xmlns:p14="http://schemas.microsoft.com/office/powerpoint/2010/main" xmlns="" val="35975990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Slide Image Placeholder 1"/>
          <p:cNvSpPr>
            <a:spLocks noGrp="1" noRot="1" noChangeAspect="1" noTextEdit="1"/>
          </p:cNvSpPr>
          <p:nvPr>
            <p:ph type="sldImg"/>
          </p:nvPr>
        </p:nvSpPr>
        <p:spPr>
          <a:ln/>
        </p:spPr>
      </p:sp>
      <p:sp>
        <p:nvSpPr>
          <p:cNvPr id="5632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dirty="0" smtClean="0"/>
              <a:t>As we square the differences in the test statistic, the chi squared test is always one tailed.</a:t>
            </a:r>
          </a:p>
        </p:txBody>
      </p:sp>
      <p:sp>
        <p:nvSpPr>
          <p:cNvPr id="5632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ctr" eaLnBrk="0" fontAlgn="base" hangingPunct="0">
              <a:spcBef>
                <a:spcPct val="0"/>
              </a:spcBef>
              <a:spcAft>
                <a:spcPct val="0"/>
              </a:spcAft>
              <a:defRPr sz="4400">
                <a:solidFill>
                  <a:schemeClr val="tx1"/>
                </a:solidFill>
                <a:latin typeface="Arial" pitchFamily="34" charset="0"/>
              </a:defRPr>
            </a:lvl6pPr>
            <a:lvl7pPr marL="2971800" indent="-228600" algn="ctr" eaLnBrk="0" fontAlgn="base" hangingPunct="0">
              <a:spcBef>
                <a:spcPct val="0"/>
              </a:spcBef>
              <a:spcAft>
                <a:spcPct val="0"/>
              </a:spcAft>
              <a:defRPr sz="4400">
                <a:solidFill>
                  <a:schemeClr val="tx1"/>
                </a:solidFill>
                <a:latin typeface="Arial" pitchFamily="34" charset="0"/>
              </a:defRPr>
            </a:lvl7pPr>
            <a:lvl8pPr marL="3429000" indent="-228600" algn="ctr" eaLnBrk="0" fontAlgn="base" hangingPunct="0">
              <a:spcBef>
                <a:spcPct val="0"/>
              </a:spcBef>
              <a:spcAft>
                <a:spcPct val="0"/>
              </a:spcAft>
              <a:defRPr sz="4400">
                <a:solidFill>
                  <a:schemeClr val="tx1"/>
                </a:solidFill>
                <a:latin typeface="Arial" pitchFamily="34" charset="0"/>
              </a:defRPr>
            </a:lvl8pPr>
            <a:lvl9pPr marL="3886200" indent="-228600" algn="ctr" eaLnBrk="0" fontAlgn="base" hangingPunct="0">
              <a:spcBef>
                <a:spcPct val="0"/>
              </a:spcBef>
              <a:spcAft>
                <a:spcPct val="0"/>
              </a:spcAft>
              <a:defRPr sz="4400">
                <a:solidFill>
                  <a:schemeClr val="tx1"/>
                </a:solidFill>
                <a:latin typeface="Arial" pitchFamily="34" charset="0"/>
              </a:defRPr>
            </a:lvl9pPr>
          </a:lstStyle>
          <a:p>
            <a:pPr eaLnBrk="1" hangingPunct="1"/>
            <a:fld id="{CC140C97-C13D-4967-8E4B-5D556949B1A2}" type="slidenum">
              <a:rPr lang="en-GB" sz="1200"/>
              <a:pPr eaLnBrk="1" hangingPunct="1"/>
              <a:t>48</a:t>
            </a:fld>
            <a:endParaRPr lang="en-GB" sz="1200"/>
          </a:p>
        </p:txBody>
      </p:sp>
    </p:spTree>
    <p:extLst>
      <p:ext uri="{BB962C8B-B14F-4D97-AF65-F5344CB8AC3E}">
        <p14:creationId xmlns:p14="http://schemas.microsoft.com/office/powerpoint/2010/main" xmlns="" val="5479809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Student working slide.</a:t>
            </a:r>
            <a:r>
              <a:rPr lang="en-GB" baseline="0" dirty="0" smtClean="0"/>
              <a:t> See solutions later!</a:t>
            </a:r>
            <a:endParaRPr lang="en-GB" dirty="0" smtClean="0"/>
          </a:p>
          <a:p>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49</a:t>
            </a:fld>
            <a:endParaRPr lang="en-GB"/>
          </a:p>
        </p:txBody>
      </p:sp>
    </p:spTree>
    <p:extLst>
      <p:ext uri="{BB962C8B-B14F-4D97-AF65-F5344CB8AC3E}">
        <p14:creationId xmlns:p14="http://schemas.microsoft.com/office/powerpoint/2010/main" xmlns="" val="2620930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whether</a:t>
            </a:r>
            <a:r>
              <a:rPr lang="en-GB" baseline="0" dirty="0" smtClean="0"/>
              <a:t> row or column % are most appropriate. We think row % are the right ones to consider – i.e. what are the % that died/survived in each class! See solution later!</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50</a:t>
            </a:fld>
            <a:endParaRPr lang="en-GB"/>
          </a:p>
        </p:txBody>
      </p:sp>
    </p:spTree>
    <p:extLst>
      <p:ext uri="{BB962C8B-B14F-4D97-AF65-F5344CB8AC3E}">
        <p14:creationId xmlns:p14="http://schemas.microsoft.com/office/powerpoint/2010/main" xmlns="" val="1756866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won’t be covering the</a:t>
            </a:r>
            <a:r>
              <a:rPr lang="en-GB" baseline="0" dirty="0" smtClean="0"/>
              <a:t> maths involved in statistics for a couple of reasons.  We don’t have time to cover all the topics in detail  and for most students, you won’t need to use it.  Sometimes students from departments such as Economics will want to use the formula involved in statistics but they will have notes and as mathematicians, you should be able to use the formula given without much trouble.  The majority of students want help with choosing the right test, carrying out the analysis and interpreting the output which is what we will concentrate on today.</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5</a:t>
            </a:fld>
            <a:endParaRPr lang="en-GB"/>
          </a:p>
        </p:txBody>
      </p:sp>
    </p:spTree>
    <p:extLst>
      <p:ext uri="{BB962C8B-B14F-4D97-AF65-F5344CB8AC3E}">
        <p14:creationId xmlns:p14="http://schemas.microsoft.com/office/powerpoint/2010/main" xmlns="" val="1848106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Slide Image Placeholder 1"/>
          <p:cNvSpPr>
            <a:spLocks noGrp="1" noRot="1" noChangeAspect="1" noTextEdit="1"/>
          </p:cNvSpPr>
          <p:nvPr>
            <p:ph type="sldImg"/>
          </p:nvPr>
        </p:nvSpPr>
        <p:spPr>
          <a:ln/>
        </p:spPr>
      </p:sp>
      <p:sp>
        <p:nvSpPr>
          <p:cNvPr id="502787"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Ask</a:t>
            </a:r>
            <a:r>
              <a:rPr lang="en-GB" baseline="0" dirty="0" smtClean="0"/>
              <a:t> the audience to complete this slide. They will need to use the row % but you may want to let them decide that? See solution later!</a:t>
            </a:r>
            <a:endParaRPr lang="en-GB" dirty="0" smtClean="0"/>
          </a:p>
          <a:p>
            <a:endParaRPr lang="en-GB" dirty="0" smtClean="0"/>
          </a:p>
        </p:txBody>
      </p:sp>
      <p:sp>
        <p:nvSpPr>
          <p:cNvPr id="502788" name="Slide Number Placeholder 3"/>
          <p:cNvSpPr>
            <a:spLocks noGrp="1"/>
          </p:cNvSpPr>
          <p:nvPr>
            <p:ph type="sldNum" sz="quarter" idx="5"/>
          </p:nvPr>
        </p:nvSpPr>
        <p:spPr>
          <a:noFill/>
        </p:spPr>
        <p:txBody>
          <a:bodyPr/>
          <a:lstStyle/>
          <a:p>
            <a:fld id="{8D14FCEE-07A4-42B9-AB19-28CD89BBDC7B}" type="slidenum">
              <a:rPr lang="en-GB"/>
              <a:pPr/>
              <a:t>51</a:t>
            </a:fld>
            <a:endParaRPr lang="en-GB"/>
          </a:p>
        </p:txBody>
      </p:sp>
    </p:spTree>
    <p:extLst>
      <p:ext uri="{BB962C8B-B14F-4D97-AF65-F5344CB8AC3E}">
        <p14:creationId xmlns:p14="http://schemas.microsoft.com/office/powerpoint/2010/main" xmlns="" val="27978905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spcBef>
                <a:spcPct val="0"/>
              </a:spcBef>
            </a:pPr>
            <a:r>
              <a:rPr lang="en-GB" dirty="0" smtClean="0">
                <a:latin typeface="Calibri" pitchFamily="34" charset="0"/>
              </a:rPr>
              <a:t>The question of interest is whether the class of an individual affected their chance of survival.  </a:t>
            </a:r>
            <a:endParaRPr lang="en-GB" dirty="0" smtClean="0"/>
          </a:p>
          <a:p>
            <a:pPr eaLnBrk="1" hangingPunct="1">
              <a:spcBef>
                <a:spcPct val="0"/>
              </a:spcBef>
            </a:pPr>
            <a:endParaRPr lang="en-GB" dirty="0" smtClean="0"/>
          </a:p>
          <a:p>
            <a:pPr eaLnBrk="1" hangingPunct="1">
              <a:spcBef>
                <a:spcPct val="0"/>
              </a:spcBef>
            </a:pPr>
            <a:r>
              <a:rPr lang="en-GB" dirty="0" smtClean="0">
                <a:latin typeface="Calibri" pitchFamily="34" charset="0"/>
              </a:rPr>
              <a:t>As there are different numbers in the classes, the percentages within those who died are misleading in option 1.  There were 709 people in 3</a:t>
            </a:r>
            <a:r>
              <a:rPr lang="en-GB" baseline="30000" dirty="0" smtClean="0">
                <a:latin typeface="Calibri" pitchFamily="34" charset="0"/>
              </a:rPr>
              <a:t>rd</a:t>
            </a:r>
            <a:r>
              <a:rPr lang="en-GB" dirty="0" smtClean="0">
                <a:latin typeface="Calibri" pitchFamily="34" charset="0"/>
              </a:rPr>
              <a:t> class but only 323 and 277 in 1</a:t>
            </a:r>
            <a:r>
              <a:rPr lang="en-GB" baseline="30000" dirty="0" smtClean="0">
                <a:latin typeface="Calibri" pitchFamily="34" charset="0"/>
              </a:rPr>
              <a:t>st</a:t>
            </a:r>
            <a:r>
              <a:rPr lang="en-GB" dirty="0" smtClean="0">
                <a:latin typeface="Calibri" pitchFamily="34" charset="0"/>
              </a:rPr>
              <a:t> and 2</a:t>
            </a:r>
            <a:r>
              <a:rPr lang="en-GB" baseline="30000" dirty="0" smtClean="0">
                <a:latin typeface="Calibri" pitchFamily="34" charset="0"/>
              </a:rPr>
              <a:t>nd</a:t>
            </a:r>
            <a:r>
              <a:rPr lang="en-GB" dirty="0" smtClean="0">
                <a:latin typeface="Calibri" pitchFamily="34" charset="0"/>
              </a:rPr>
              <a:t> class respectively so we would expect a higher % of 3</a:t>
            </a:r>
            <a:r>
              <a:rPr lang="en-GB" baseline="30000" dirty="0" smtClean="0">
                <a:latin typeface="Calibri" pitchFamily="34" charset="0"/>
              </a:rPr>
              <a:t>rd</a:t>
            </a:r>
            <a:r>
              <a:rPr lang="en-GB" dirty="0" smtClean="0">
                <a:latin typeface="Calibri" pitchFamily="34" charset="0"/>
              </a:rPr>
              <a:t> class people in both the died and survived categories. </a:t>
            </a:r>
            <a:r>
              <a:rPr lang="en-GB" dirty="0" smtClean="0"/>
              <a:t>It’s clear that people in the lower classes were much more likely to have died.  74.5% of those in 3</a:t>
            </a:r>
            <a:r>
              <a:rPr lang="en-GB" baseline="30000" dirty="0" smtClean="0"/>
              <a:t>rd</a:t>
            </a:r>
            <a:r>
              <a:rPr lang="en-GB" dirty="0" smtClean="0"/>
              <a:t> class died but only 38.1% of those in 1</a:t>
            </a:r>
            <a:r>
              <a:rPr lang="en-GB" baseline="30000" dirty="0" smtClean="0"/>
              <a:t>st</a:t>
            </a:r>
            <a:r>
              <a:rPr lang="en-GB" dirty="0" smtClean="0"/>
              <a:t> class.</a:t>
            </a:r>
            <a:r>
              <a:rPr lang="en-GB" dirty="0" smtClean="0">
                <a:latin typeface="Calibri" pitchFamily="34" charset="0"/>
              </a:rPr>
              <a:t> </a:t>
            </a:r>
          </a:p>
          <a:p>
            <a:r>
              <a:rPr lang="en-GB" dirty="0" smtClean="0"/>
              <a:t>  </a:t>
            </a:r>
          </a:p>
        </p:txBody>
      </p:sp>
      <p:sp>
        <p:nvSpPr>
          <p:cNvPr id="501764" name="Slide Number Placeholder 3"/>
          <p:cNvSpPr>
            <a:spLocks noGrp="1"/>
          </p:cNvSpPr>
          <p:nvPr>
            <p:ph type="sldNum" sz="quarter" idx="5"/>
          </p:nvPr>
        </p:nvSpPr>
        <p:spPr>
          <a:noFill/>
        </p:spPr>
        <p:txBody>
          <a:bodyPr/>
          <a:lstStyle/>
          <a:p>
            <a:fld id="{3B99BBDA-EDE9-4D1C-B2E6-744BBFA5CFEE}" type="slidenum">
              <a:rPr lang="en-GB"/>
              <a:pPr/>
              <a:t>52</a:t>
            </a:fld>
            <a:endParaRPr lang="en-GB"/>
          </a:p>
        </p:txBody>
      </p:sp>
    </p:spTree>
    <p:extLst>
      <p:ext uri="{BB962C8B-B14F-4D97-AF65-F5344CB8AC3E}">
        <p14:creationId xmlns:p14="http://schemas.microsoft.com/office/powerpoint/2010/main" xmlns="" val="35156100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For contingency table data, a multiple or stacked bar chart can be used based on frequencies or percentage within. Adding labels with the % to charts can be helpful.</a:t>
            </a:r>
          </a:p>
          <a:p>
            <a:endParaRPr lang="en-GB" dirty="0" smtClean="0"/>
          </a:p>
          <a:p>
            <a:r>
              <a:rPr lang="en-GB" baseline="0" dirty="0" smtClean="0"/>
              <a:t>When summarising data, encourage students not to include every table and graph and do not comment on every frequency or percentage.  Think back to their original question of interest and answer that question and talk about every table/ graph you include in your report.</a:t>
            </a:r>
          </a:p>
        </p:txBody>
      </p:sp>
      <p:sp>
        <p:nvSpPr>
          <p:cNvPr id="4" name="Slide Number Placeholder 3"/>
          <p:cNvSpPr>
            <a:spLocks noGrp="1"/>
          </p:cNvSpPr>
          <p:nvPr>
            <p:ph type="sldNum" sz="quarter" idx="10"/>
          </p:nvPr>
        </p:nvSpPr>
        <p:spPr/>
        <p:txBody>
          <a:bodyPr/>
          <a:lstStyle/>
          <a:p>
            <a:fld id="{43690404-CD23-4A74-9A66-F62F3ABD71A1}" type="slidenum">
              <a:rPr lang="en-GB" smtClean="0"/>
              <a:pPr/>
              <a:t>53</a:t>
            </a:fld>
            <a:endParaRPr lang="en-GB" dirty="0"/>
          </a:p>
        </p:txBody>
      </p:sp>
    </p:spTree>
    <p:extLst>
      <p:ext uri="{BB962C8B-B14F-4D97-AF65-F5344CB8AC3E}">
        <p14:creationId xmlns:p14="http://schemas.microsoft.com/office/powerpoint/2010/main" xmlns="" val="3135806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Point out that we have no cells with low cell counts, but the </a:t>
            </a:r>
            <a:r>
              <a:rPr lang="en-GB" smtClean="0"/>
              <a:t>that</a:t>
            </a:r>
            <a:r>
              <a:rPr lang="en-GB" baseline="0" smtClean="0"/>
              <a:t> the </a:t>
            </a:r>
            <a:r>
              <a:rPr lang="en-GB" baseline="0" dirty="0" smtClean="0"/>
              <a:t>chi-squared test is invalidated if there are more than 20% (1 in 5) cells with EXPECTED cell counts below 5 – SPSS reports this %</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54</a:t>
            </a:fld>
            <a:endParaRPr lang="en-GB"/>
          </a:p>
        </p:txBody>
      </p:sp>
    </p:spTree>
    <p:extLst>
      <p:ext uri="{BB962C8B-B14F-4D97-AF65-F5344CB8AC3E}">
        <p14:creationId xmlns:p14="http://schemas.microsoft.com/office/powerpoint/2010/main" xmlns="" val="25881478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what to do if there are low expected cell counts.</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55</a:t>
            </a:fld>
            <a:endParaRPr lang="en-GB"/>
          </a:p>
        </p:txBody>
      </p:sp>
    </p:spTree>
    <p:extLst>
      <p:ext uri="{BB962C8B-B14F-4D97-AF65-F5344CB8AC3E}">
        <p14:creationId xmlns:p14="http://schemas.microsoft.com/office/powerpoint/2010/main" xmlns="" val="37981027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56</a:t>
            </a:fld>
            <a:endParaRPr lang="en-GB"/>
          </a:p>
        </p:txBody>
      </p:sp>
    </p:spTree>
    <p:extLst>
      <p:ext uri="{BB962C8B-B14F-4D97-AF65-F5344CB8AC3E}">
        <p14:creationId xmlns:p14="http://schemas.microsoft.com/office/powerpoint/2010/main" xmlns="" val="3636919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this slide to</a:t>
            </a:r>
            <a:r>
              <a:rPr lang="en-GB" baseline="0" dirty="0" smtClean="0"/>
              <a:t> point out that when comparing two groups with respect to their means, then box plots are useful as an exploratory tool to check for outliers.</a:t>
            </a:r>
            <a:endParaRPr lang="en-GB" dirty="0"/>
          </a:p>
        </p:txBody>
      </p:sp>
      <p:sp>
        <p:nvSpPr>
          <p:cNvPr id="4" name="Slide Number Placeholder 3"/>
          <p:cNvSpPr>
            <a:spLocks noGrp="1"/>
          </p:cNvSpPr>
          <p:nvPr>
            <p:ph type="sldNum" sz="quarter" idx="10"/>
          </p:nvPr>
        </p:nvSpPr>
        <p:spPr/>
        <p:txBody>
          <a:bodyPr/>
          <a:lstStyle/>
          <a:p>
            <a:fld id="{0270A4B8-3636-4CC8-A30D-CB194BA5E67B}" type="slidenum">
              <a:rPr lang="en-GB" smtClean="0"/>
              <a:pPr/>
              <a:t>57</a:t>
            </a:fld>
            <a:endParaRPr lang="en-GB"/>
          </a:p>
        </p:txBody>
      </p:sp>
    </p:spTree>
    <p:extLst>
      <p:ext uri="{BB962C8B-B14F-4D97-AF65-F5344CB8AC3E}">
        <p14:creationId xmlns:p14="http://schemas.microsoft.com/office/powerpoint/2010/main" xmlns="" val="17950522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ctr" eaLnBrk="0" fontAlgn="base" hangingPunct="0">
              <a:spcBef>
                <a:spcPct val="0"/>
              </a:spcBef>
              <a:spcAft>
                <a:spcPct val="0"/>
              </a:spcAft>
              <a:defRPr sz="4400">
                <a:solidFill>
                  <a:schemeClr val="tx1"/>
                </a:solidFill>
                <a:latin typeface="Arial" pitchFamily="34" charset="0"/>
              </a:defRPr>
            </a:lvl6pPr>
            <a:lvl7pPr marL="2971800" indent="-228600" algn="ctr" eaLnBrk="0" fontAlgn="base" hangingPunct="0">
              <a:spcBef>
                <a:spcPct val="0"/>
              </a:spcBef>
              <a:spcAft>
                <a:spcPct val="0"/>
              </a:spcAft>
              <a:defRPr sz="4400">
                <a:solidFill>
                  <a:schemeClr val="tx1"/>
                </a:solidFill>
                <a:latin typeface="Arial" pitchFamily="34" charset="0"/>
              </a:defRPr>
            </a:lvl7pPr>
            <a:lvl8pPr marL="3429000" indent="-228600" algn="ctr" eaLnBrk="0" fontAlgn="base" hangingPunct="0">
              <a:spcBef>
                <a:spcPct val="0"/>
              </a:spcBef>
              <a:spcAft>
                <a:spcPct val="0"/>
              </a:spcAft>
              <a:defRPr sz="4400">
                <a:solidFill>
                  <a:schemeClr val="tx1"/>
                </a:solidFill>
                <a:latin typeface="Arial" pitchFamily="34" charset="0"/>
              </a:defRPr>
            </a:lvl8pPr>
            <a:lvl9pPr marL="3886200" indent="-228600" algn="ctr" eaLnBrk="0" fontAlgn="base" hangingPunct="0">
              <a:spcBef>
                <a:spcPct val="0"/>
              </a:spcBef>
              <a:spcAft>
                <a:spcPct val="0"/>
              </a:spcAft>
              <a:defRPr sz="4400">
                <a:solidFill>
                  <a:schemeClr val="tx1"/>
                </a:solidFill>
                <a:latin typeface="Arial" pitchFamily="34" charset="0"/>
              </a:defRPr>
            </a:lvl9pPr>
          </a:lstStyle>
          <a:p>
            <a:pPr eaLnBrk="1" hangingPunct="1"/>
            <a:fld id="{53BBD947-ED6E-4A69-A131-877CC64307DA}" type="slidenum">
              <a:rPr lang="en-GB" sz="1200">
                <a:latin typeface="Times New Roman" pitchFamily="18" charset="0"/>
              </a:rPr>
              <a:pPr eaLnBrk="1" hangingPunct="1"/>
              <a:t>58</a:t>
            </a:fld>
            <a:endParaRPr lang="en-GB" sz="1200">
              <a:latin typeface="Times New Roman" pitchFamily="18" charset="0"/>
            </a:endParaRPr>
          </a:p>
        </p:txBody>
      </p:sp>
      <p:sp>
        <p:nvSpPr>
          <p:cNvPr id="584707" name="Rectangle 2"/>
          <p:cNvSpPr>
            <a:spLocks noGrp="1" noRot="1" noChangeAspect="1" noChangeArrowheads="1" noTextEdit="1"/>
          </p:cNvSpPr>
          <p:nvPr>
            <p:ph type="sldImg"/>
          </p:nvPr>
        </p:nvSpPr>
        <p:spPr>
          <a:xfrm>
            <a:off x="919163" y="744538"/>
            <a:ext cx="4960937" cy="3721100"/>
          </a:xfrm>
          <a:ln/>
        </p:spPr>
      </p:sp>
      <p:sp>
        <p:nvSpPr>
          <p:cNvPr id="5847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dirty="0" smtClean="0"/>
              <a:t>We are often interested in comparing two sets of data, prior to analysis you must determine whether this data is paired or independent</a:t>
            </a:r>
          </a:p>
          <a:p>
            <a:endParaRPr lang="en-GB" dirty="0" smtClean="0"/>
          </a:p>
          <a:p>
            <a:r>
              <a:rPr lang="en-GB" dirty="0" smtClean="0"/>
              <a:t>Paired data arises when the same individuals are studied twice.  For example taken a measurement before treatment, giving treatment and then assessing the subject again.  </a:t>
            </a:r>
          </a:p>
          <a:p>
            <a:endParaRPr lang="en-GB" dirty="0" smtClean="0"/>
          </a:p>
          <a:p>
            <a:r>
              <a:rPr lang="en-GB" dirty="0" smtClean="0"/>
              <a:t>There is another situation when paired data arises and that is when subjects have been individually matched through experimental design. Such as in a matched case control study. For example, twin studies, an eye treatment where one eye could be considered as control.</a:t>
            </a:r>
          </a:p>
          <a:p>
            <a:endParaRPr lang="en-GB" dirty="0" smtClean="0"/>
          </a:p>
          <a:p>
            <a:r>
              <a:rPr lang="en-GB" dirty="0" smtClean="0"/>
              <a:t>Two separate groups (independent group) require different analysis</a:t>
            </a:r>
          </a:p>
          <a:p>
            <a:endParaRPr lang="en-GB" dirty="0" smtClean="0"/>
          </a:p>
          <a:p>
            <a:endParaRPr lang="en-GB" dirty="0" smtClean="0"/>
          </a:p>
        </p:txBody>
      </p:sp>
    </p:spTree>
    <p:extLst>
      <p:ext uri="{BB962C8B-B14F-4D97-AF65-F5344CB8AC3E}">
        <p14:creationId xmlns:p14="http://schemas.microsoft.com/office/powerpoint/2010/main" xmlns="" val="31587805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Two examples of a paired and independent</a:t>
            </a:r>
            <a:r>
              <a:rPr lang="en-GB" baseline="0" dirty="0" smtClean="0"/>
              <a:t> situation when comparing means</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59</a:t>
            </a:fld>
            <a:endParaRPr lang="en-GB"/>
          </a:p>
        </p:txBody>
      </p:sp>
    </p:spTree>
    <p:extLst>
      <p:ext uri="{BB962C8B-B14F-4D97-AF65-F5344CB8AC3E}">
        <p14:creationId xmlns:p14="http://schemas.microsoft.com/office/powerpoint/2010/main" xmlns="" val="42668498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How to enter the data in these two situations</a:t>
            </a:r>
            <a:r>
              <a:rPr lang="en-GB" baseline="0" dirty="0" smtClean="0"/>
              <a:t> and that they need to be handled differently in SPSS.</a:t>
            </a:r>
            <a:endParaRPr lang="en-GB" dirty="0" smtClean="0"/>
          </a:p>
          <a:p>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60</a:t>
            </a:fld>
            <a:endParaRPr lang="en-GB"/>
          </a:p>
        </p:txBody>
      </p:sp>
    </p:spTree>
    <p:extLst>
      <p:ext uri="{BB962C8B-B14F-4D97-AF65-F5344CB8AC3E}">
        <p14:creationId xmlns:p14="http://schemas.microsoft.com/office/powerpoint/2010/main" xmlns="" val="3173617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Image Placeholder 1"/>
          <p:cNvSpPr>
            <a:spLocks noGrp="1" noRot="1" noChangeAspect="1" noTextEdit="1"/>
          </p:cNvSpPr>
          <p:nvPr>
            <p:ph type="sldImg"/>
          </p:nvPr>
        </p:nvSpPr>
        <p:spPr>
          <a:ln/>
        </p:spPr>
      </p:sp>
      <p:sp>
        <p:nvSpPr>
          <p:cNvPr id="488451" name="Notes Placeholder 2"/>
          <p:cNvSpPr>
            <a:spLocks noGrp="1"/>
          </p:cNvSpPr>
          <p:nvPr>
            <p:ph type="body" idx="1"/>
          </p:nvPr>
        </p:nvSpPr>
        <p:spPr>
          <a:noFill/>
          <a:ln/>
        </p:spPr>
        <p:txBody>
          <a:bodyPr/>
          <a:lstStyle/>
          <a:p>
            <a:r>
              <a:rPr lang="en-GB" dirty="0" smtClean="0"/>
              <a:t>For all types of quantitative data, it’s likely that it will end up in a spread sheet with individuals/ subjects on rows and each column representing a variable e.g. answer to Q1 from a questionnaire or heart beat after running for 5 </a:t>
            </a:r>
            <a:r>
              <a:rPr lang="en-GB" dirty="0" err="1" smtClean="0"/>
              <a:t>mins</a:t>
            </a:r>
            <a:r>
              <a:rPr lang="en-GB" dirty="0" smtClean="0"/>
              <a:t>.  A variable is just a measurement which varies between subjects.  The variable is usually the answer to questions or results of the experiment.</a:t>
            </a:r>
          </a:p>
          <a:p>
            <a:endParaRPr lang="en-GB" dirty="0" smtClean="0"/>
          </a:p>
        </p:txBody>
      </p:sp>
      <p:sp>
        <p:nvSpPr>
          <p:cNvPr id="488452" name="Slide Number Placeholder 3"/>
          <p:cNvSpPr>
            <a:spLocks noGrp="1"/>
          </p:cNvSpPr>
          <p:nvPr>
            <p:ph type="sldNum" sz="quarter" idx="5"/>
          </p:nvPr>
        </p:nvSpPr>
        <p:spPr>
          <a:noFill/>
        </p:spPr>
        <p:txBody>
          <a:bodyPr/>
          <a:lstStyle/>
          <a:p>
            <a:fld id="{E05B42DA-5699-499E-A28F-1A3DC22371B0}" type="slidenum">
              <a:rPr lang="en-GB"/>
              <a:pPr/>
              <a:t>6</a:t>
            </a:fld>
            <a:endParaRPr lang="en-GB"/>
          </a:p>
        </p:txBody>
      </p:sp>
    </p:spTree>
    <p:extLst>
      <p:ext uri="{BB962C8B-B14F-4D97-AF65-F5344CB8AC3E}">
        <p14:creationId xmlns:p14="http://schemas.microsoft.com/office/powerpoint/2010/main" xmlns="" val="24616483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Slide Image Placeholder 1"/>
          <p:cNvSpPr>
            <a:spLocks noGrp="1" noRot="1" noChangeAspect="1" noTextEdit="1"/>
          </p:cNvSpPr>
          <p:nvPr>
            <p:ph type="sldImg"/>
          </p:nvPr>
        </p:nvSpPr>
        <p:spPr>
          <a:ln/>
        </p:spPr>
      </p:sp>
      <p:sp>
        <p:nvSpPr>
          <p:cNvPr id="5795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dirty="0" smtClean="0"/>
              <a:t>The t-distribution is similar to the standard normal distribution but has an additional parameter called degrees of freedom (</a:t>
            </a:r>
            <a:r>
              <a:rPr lang="en-GB" dirty="0" err="1" smtClean="0"/>
              <a:t>df</a:t>
            </a:r>
            <a:r>
              <a:rPr lang="en-GB" dirty="0" smtClean="0"/>
              <a:t>)  </a:t>
            </a:r>
          </a:p>
          <a:p>
            <a:r>
              <a:rPr lang="en-GB" dirty="0" smtClean="0"/>
              <a:t>The degrees of freedom is calculated as the number of observations – 1 and is often referred to as v in many t-tables.</a:t>
            </a:r>
          </a:p>
          <a:p>
            <a:pPr eaLnBrk="1" hangingPunct="1"/>
            <a:r>
              <a:rPr lang="en-GB" dirty="0" smtClean="0">
                <a:ea typeface="MS PGothic" pitchFamily="34" charset="-128"/>
              </a:rPr>
              <a:t>When we have small sample sizes (n &lt; 30), we replace the normal distribution with </a:t>
            </a:r>
            <a:r>
              <a:rPr lang="en-GB" b="1" i="1" u="sng" dirty="0" smtClean="0">
                <a:ea typeface="MS PGothic" pitchFamily="34" charset="-128"/>
              </a:rPr>
              <a:t>Student’s t distribution</a:t>
            </a:r>
            <a:r>
              <a:rPr lang="en-GB" dirty="0" smtClean="0">
                <a:ea typeface="MS PGothic" pitchFamily="34" charset="-128"/>
              </a:rPr>
              <a:t>, which has slightly less probability of being close to the mean and a somewhat larger probability of being in the tails. </a:t>
            </a:r>
            <a:r>
              <a:rPr lang="en-GB" dirty="0" smtClean="0"/>
              <a:t>As the sample size increases, the critical values tend towards those of the normal distribution e.g. for a two tailed test with 5% significance, the critical value gets closer to 1.96, as the sample size increases.</a:t>
            </a:r>
          </a:p>
          <a:p>
            <a:endParaRPr lang="en-GB" dirty="0" smtClean="0"/>
          </a:p>
          <a:p>
            <a:pPr eaLnBrk="1" hangingPunct="1"/>
            <a:endParaRPr lang="en-GB" dirty="0" smtClean="0">
              <a:ea typeface="MS PGothic" pitchFamily="34" charset="-128"/>
            </a:endParaRPr>
          </a:p>
          <a:p>
            <a:endParaRPr lang="en-GB" dirty="0" smtClean="0"/>
          </a:p>
        </p:txBody>
      </p:sp>
      <p:sp>
        <p:nvSpPr>
          <p:cNvPr id="5795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ctr" eaLnBrk="0" fontAlgn="base" hangingPunct="0">
              <a:spcBef>
                <a:spcPct val="0"/>
              </a:spcBef>
              <a:spcAft>
                <a:spcPct val="0"/>
              </a:spcAft>
              <a:defRPr sz="4400">
                <a:solidFill>
                  <a:schemeClr val="tx1"/>
                </a:solidFill>
                <a:latin typeface="Arial" pitchFamily="34" charset="0"/>
              </a:defRPr>
            </a:lvl6pPr>
            <a:lvl7pPr marL="2971800" indent="-228600" algn="ctr" eaLnBrk="0" fontAlgn="base" hangingPunct="0">
              <a:spcBef>
                <a:spcPct val="0"/>
              </a:spcBef>
              <a:spcAft>
                <a:spcPct val="0"/>
              </a:spcAft>
              <a:defRPr sz="4400">
                <a:solidFill>
                  <a:schemeClr val="tx1"/>
                </a:solidFill>
                <a:latin typeface="Arial" pitchFamily="34" charset="0"/>
              </a:defRPr>
            </a:lvl7pPr>
            <a:lvl8pPr marL="3429000" indent="-228600" algn="ctr" eaLnBrk="0" fontAlgn="base" hangingPunct="0">
              <a:spcBef>
                <a:spcPct val="0"/>
              </a:spcBef>
              <a:spcAft>
                <a:spcPct val="0"/>
              </a:spcAft>
              <a:defRPr sz="4400">
                <a:solidFill>
                  <a:schemeClr val="tx1"/>
                </a:solidFill>
                <a:latin typeface="Arial" pitchFamily="34" charset="0"/>
              </a:defRPr>
            </a:lvl8pPr>
            <a:lvl9pPr marL="3886200" indent="-228600" algn="ctr" eaLnBrk="0" fontAlgn="base" hangingPunct="0">
              <a:spcBef>
                <a:spcPct val="0"/>
              </a:spcBef>
              <a:spcAft>
                <a:spcPct val="0"/>
              </a:spcAft>
              <a:defRPr sz="4400">
                <a:solidFill>
                  <a:schemeClr val="tx1"/>
                </a:solidFill>
                <a:latin typeface="Arial" pitchFamily="34" charset="0"/>
              </a:defRPr>
            </a:lvl9pPr>
          </a:lstStyle>
          <a:p>
            <a:pPr eaLnBrk="1" hangingPunct="1"/>
            <a:fld id="{4DA69439-557F-44A0-BE73-E4918D4A1A17}" type="slidenum">
              <a:rPr lang="en-GB" sz="1200"/>
              <a:pPr eaLnBrk="1" hangingPunct="1"/>
              <a:t>61</a:t>
            </a:fld>
            <a:endParaRPr lang="en-GB" sz="1200"/>
          </a:p>
        </p:txBody>
      </p:sp>
    </p:spTree>
    <p:extLst>
      <p:ext uri="{BB962C8B-B14F-4D97-AF65-F5344CB8AC3E}">
        <p14:creationId xmlns:p14="http://schemas.microsoft.com/office/powerpoint/2010/main" xmlns="" val="21837259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the</a:t>
            </a:r>
            <a:r>
              <a:rPr lang="en-GB" baseline="0" dirty="0" smtClean="0"/>
              <a:t> sample size increase the </a:t>
            </a:r>
            <a:r>
              <a:rPr lang="en-GB" baseline="0" dirty="0" err="1" smtClean="0"/>
              <a:t>df</a:t>
            </a:r>
            <a:r>
              <a:rPr lang="en-GB" baseline="0" dirty="0" smtClean="0"/>
              <a:t> increases and the t-</a:t>
            </a:r>
            <a:r>
              <a:rPr lang="en-GB" baseline="0" dirty="0" err="1" smtClean="0"/>
              <a:t>dist</a:t>
            </a:r>
            <a:r>
              <a:rPr lang="en-GB" baseline="0" dirty="0" smtClean="0"/>
              <a:t> becomes more like the standard normal distribution.</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62</a:t>
            </a:fld>
            <a:endParaRPr lang="en-GB"/>
          </a:p>
        </p:txBody>
      </p:sp>
    </p:spTree>
    <p:extLst>
      <p:ext uri="{BB962C8B-B14F-4D97-AF65-F5344CB8AC3E}">
        <p14:creationId xmlns:p14="http://schemas.microsoft.com/office/powerpoint/2010/main" xmlns="" val="34054319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CAST has lots of good JAVA applets</a:t>
            </a:r>
            <a:r>
              <a:rPr lang="en-US" baseline="0" dirty="0" smtClean="0"/>
              <a:t> that can demonstrate many statistical concepts very effectively.</a:t>
            </a:r>
            <a:endParaRPr lang="en-US" dirty="0"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36249BA2-ED67-4553-92FE-A78BDC356E63}" type="slidenum">
              <a:rPr lang="en-GB" sz="1200" smtClean="0"/>
              <a:pPr eaLnBrk="1" hangingPunct="1"/>
              <a:t>63</a:t>
            </a:fld>
            <a:endParaRPr lang="en-GB" sz="1200" smtClean="0"/>
          </a:p>
        </p:txBody>
      </p:sp>
    </p:spTree>
    <p:extLst>
      <p:ext uri="{BB962C8B-B14F-4D97-AF65-F5344CB8AC3E}">
        <p14:creationId xmlns:p14="http://schemas.microsoft.com/office/powerpoint/2010/main" xmlns="" val="11965293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a:t>
            </a:r>
            <a:r>
              <a:rPr lang="en-GB" baseline="0" dirty="0" smtClean="0"/>
              <a:t> the group to think about the answers to these two exercises in pairs and then go through the solutions with the whole group.</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64</a:t>
            </a:fld>
            <a:endParaRPr lang="en-GB"/>
          </a:p>
        </p:txBody>
      </p:sp>
    </p:spTree>
    <p:extLst>
      <p:ext uri="{BB962C8B-B14F-4D97-AF65-F5344CB8AC3E}">
        <p14:creationId xmlns:p14="http://schemas.microsoft.com/office/powerpoint/2010/main" xmlns="" val="37396461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FCA1B79B-A639-4F71-B4E1-19DF76F516E2}" type="slidenum">
              <a:rPr lang="en-GB" sz="1200" smtClean="0"/>
              <a:pPr eaLnBrk="1" hangingPunct="1"/>
              <a:t>66</a:t>
            </a:fld>
            <a:endParaRPr lang="en-GB" sz="1200" smtClean="0"/>
          </a:p>
        </p:txBody>
      </p:sp>
    </p:spTree>
    <p:extLst>
      <p:ext uri="{BB962C8B-B14F-4D97-AF65-F5344CB8AC3E}">
        <p14:creationId xmlns:p14="http://schemas.microsoft.com/office/powerpoint/2010/main" xmlns="" val="39895105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FCA1B79B-A639-4F71-B4E1-19DF76F516E2}" type="slidenum">
              <a:rPr lang="en-GB" sz="1200" smtClean="0"/>
              <a:pPr eaLnBrk="1" hangingPunct="1"/>
              <a:t>67</a:t>
            </a:fld>
            <a:endParaRPr lang="en-GB" sz="1200" smtClean="0"/>
          </a:p>
        </p:txBody>
      </p:sp>
    </p:spTree>
    <p:extLst>
      <p:ext uri="{BB962C8B-B14F-4D97-AF65-F5344CB8AC3E}">
        <p14:creationId xmlns:p14="http://schemas.microsoft.com/office/powerpoint/2010/main" xmlns="" val="39063392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70</a:t>
            </a:fld>
            <a:endParaRPr lang="en-GB"/>
          </a:p>
        </p:txBody>
      </p:sp>
    </p:spTree>
    <p:extLst>
      <p:ext uri="{BB962C8B-B14F-4D97-AF65-F5344CB8AC3E}">
        <p14:creationId xmlns:p14="http://schemas.microsoft.com/office/powerpoint/2010/main" xmlns="" val="24478412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MASH Centre at the</a:t>
            </a:r>
            <a:r>
              <a:rPr lang="en-GB" baseline="0" dirty="0" smtClean="0"/>
              <a:t> University of Sheffield have produced a useful booklet called the “tutor quick guide booklet” which is available at www.statstutor.ac.uk and contains details of the assumptions made in a lot of the standard statistical tests commonly used. </a:t>
            </a:r>
            <a:endParaRPr lang="en-GB" dirty="0"/>
          </a:p>
        </p:txBody>
      </p:sp>
      <p:sp>
        <p:nvSpPr>
          <p:cNvPr id="4" name="Slide Number Placeholder 3"/>
          <p:cNvSpPr>
            <a:spLocks noGrp="1"/>
          </p:cNvSpPr>
          <p:nvPr>
            <p:ph type="sldNum" sz="quarter" idx="10"/>
          </p:nvPr>
        </p:nvSpPr>
        <p:spPr/>
        <p:txBody>
          <a:bodyPr/>
          <a:lstStyle/>
          <a:p>
            <a:fld id="{0270A4B8-3636-4CC8-A30D-CB194BA5E67B}" type="slidenum">
              <a:rPr lang="en-GB" smtClean="0"/>
              <a:pPr/>
              <a:t>71</a:t>
            </a:fld>
            <a:endParaRPr lang="en-GB"/>
          </a:p>
        </p:txBody>
      </p:sp>
    </p:spTree>
    <p:extLst>
      <p:ext uri="{BB962C8B-B14F-4D97-AF65-F5344CB8AC3E}">
        <p14:creationId xmlns:p14="http://schemas.microsoft.com/office/powerpoint/2010/main" xmlns="" val="8041649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Suggests ways of checking the assumptions in a t-test. For paired data it is the single</a:t>
            </a:r>
            <a:r>
              <a:rPr lang="en-GB" baseline="0" dirty="0" smtClean="0"/>
              <a:t> column of differences that are assumed to be normal not each set of data from the two time points. The equal variances assumption does not apply to the paired t-test since there is only one sample (and population!)</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72</a:t>
            </a:fld>
            <a:endParaRPr lang="en-GB"/>
          </a:p>
        </p:txBody>
      </p:sp>
    </p:spTree>
    <p:extLst>
      <p:ext uri="{BB962C8B-B14F-4D97-AF65-F5344CB8AC3E}">
        <p14:creationId xmlns:p14="http://schemas.microsoft.com/office/powerpoint/2010/main" xmlns="" val="1237514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the group for comments.</a:t>
            </a:r>
            <a:r>
              <a:rPr lang="en-GB" baseline="0" dirty="0" smtClean="0"/>
              <a:t> Make the point that for small samples it can be hard to tell. The histogram on the left is indicates a problem but those on the right are approximately normally distributed.</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73</a:t>
            </a:fld>
            <a:endParaRPr lang="en-GB"/>
          </a:p>
        </p:txBody>
      </p:sp>
    </p:spTree>
    <p:extLst>
      <p:ext uri="{BB962C8B-B14F-4D97-AF65-F5344CB8AC3E}">
        <p14:creationId xmlns:p14="http://schemas.microsoft.com/office/powerpoint/2010/main" xmlns="" val="1457570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What types of data are there? Within the data structure there are observations or individuals, and for each observation there are data variables.  These variables can be classified into two main groups, Scale and categorical.</a:t>
            </a:r>
          </a:p>
          <a:p>
            <a:endParaRPr lang="en-GB" baseline="0" dirty="0" smtClean="0"/>
          </a:p>
          <a:p>
            <a:r>
              <a:rPr lang="en-GB" sz="1200" kern="1200" dirty="0" smtClean="0">
                <a:solidFill>
                  <a:schemeClr val="tx1"/>
                </a:solidFill>
                <a:latin typeface="+mn-lt"/>
                <a:ea typeface="+mn-ea"/>
                <a:cs typeface="+mn-cs"/>
              </a:rPr>
              <a:t>Categorical variables indicate categories</a:t>
            </a:r>
            <a:r>
              <a:rPr lang="en-GB" sz="1200" kern="1200" baseline="0" dirty="0" smtClean="0">
                <a:solidFill>
                  <a:schemeClr val="tx1"/>
                </a:solidFill>
                <a:latin typeface="+mn-lt"/>
                <a:ea typeface="+mn-ea"/>
                <a:cs typeface="+mn-cs"/>
              </a:rPr>
              <a:t> and questions with categorical answers usually appear as tick boxes on </a:t>
            </a:r>
            <a:r>
              <a:rPr lang="en-GB" sz="1200" kern="1200" baseline="0" dirty="0" err="1" smtClean="0">
                <a:solidFill>
                  <a:schemeClr val="tx1"/>
                </a:solidFill>
                <a:latin typeface="+mn-lt"/>
                <a:ea typeface="+mn-ea"/>
                <a:cs typeface="+mn-cs"/>
              </a:rPr>
              <a:t>questionaires</a:t>
            </a:r>
            <a:r>
              <a:rPr lang="en-GB" sz="1200" kern="1200" baseline="0" dirty="0" smtClean="0">
                <a:solidFill>
                  <a:schemeClr val="tx1"/>
                </a:solidFill>
                <a:latin typeface="+mn-lt"/>
                <a:ea typeface="+mn-ea"/>
                <a:cs typeface="+mn-cs"/>
              </a:rPr>
              <a:t>.  Scale variables are either measurements or counts.</a:t>
            </a:r>
            <a:endParaRPr lang="en-GB" b="0" dirty="0"/>
          </a:p>
        </p:txBody>
      </p:sp>
      <p:sp>
        <p:nvSpPr>
          <p:cNvPr id="4" name="Slide Number Placeholder 3"/>
          <p:cNvSpPr>
            <a:spLocks noGrp="1"/>
          </p:cNvSpPr>
          <p:nvPr>
            <p:ph type="sldNum" sz="quarter" idx="10"/>
          </p:nvPr>
        </p:nvSpPr>
        <p:spPr/>
        <p:txBody>
          <a:bodyPr/>
          <a:lstStyle/>
          <a:p>
            <a:fld id="{43690404-CD23-4A74-9A66-F62F3ABD71A1}" type="slidenum">
              <a:rPr lang="en-GB" smtClean="0"/>
              <a:pPr/>
              <a:t>7</a:t>
            </a:fld>
            <a:endParaRPr lang="en-GB" dirty="0"/>
          </a:p>
        </p:txBody>
      </p:sp>
    </p:spTree>
    <p:extLst>
      <p:ext uri="{BB962C8B-B14F-4D97-AF65-F5344CB8AC3E}">
        <p14:creationId xmlns:p14="http://schemas.microsoft.com/office/powerpoint/2010/main" xmlns="" val="15177018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a:t>
            </a:r>
            <a:r>
              <a:rPr lang="en-GB" baseline="0" dirty="0" smtClean="0"/>
              <a:t> how </a:t>
            </a:r>
            <a:r>
              <a:rPr lang="en-GB" baseline="0" dirty="0" err="1" smtClean="0"/>
              <a:t>Levene’s</a:t>
            </a:r>
            <a:r>
              <a:rPr lang="en-GB" baseline="0" dirty="0" smtClean="0"/>
              <a:t> test works and that its not a problem if the assumption of equal variances is rejected as we simply use the second row in the table with the modified t-test results to test for the difference between the means.</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74</a:t>
            </a:fld>
            <a:endParaRPr lang="en-GB"/>
          </a:p>
        </p:txBody>
      </p:sp>
    </p:spTree>
    <p:extLst>
      <p:ext uri="{BB962C8B-B14F-4D97-AF65-F5344CB8AC3E}">
        <p14:creationId xmlns:p14="http://schemas.microsoft.com/office/powerpoint/2010/main" xmlns="" val="15352154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could say that we’ll talk about these non-parametric</a:t>
            </a:r>
            <a:r>
              <a:rPr lang="en-GB" baseline="0" dirty="0" smtClean="0"/>
              <a:t> </a:t>
            </a:r>
            <a:r>
              <a:rPr lang="en-GB" dirty="0" smtClean="0"/>
              <a:t>tests in more detail later</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75</a:t>
            </a:fld>
            <a:endParaRPr lang="en-GB"/>
          </a:p>
        </p:txBody>
      </p:sp>
    </p:spTree>
    <p:extLst>
      <p:ext uri="{BB962C8B-B14F-4D97-AF65-F5344CB8AC3E}">
        <p14:creationId xmlns:p14="http://schemas.microsoft.com/office/powerpoint/2010/main" xmlns="" val="33715315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Slide Image Placeholder 1"/>
          <p:cNvSpPr>
            <a:spLocks noGrp="1" noRot="1" noChangeAspect="1" noTextEdit="1"/>
          </p:cNvSpPr>
          <p:nvPr>
            <p:ph type="sldImg"/>
          </p:nvPr>
        </p:nvSpPr>
        <p:spPr>
          <a:ln/>
        </p:spPr>
      </p:sp>
      <p:sp>
        <p:nvSpPr>
          <p:cNvPr id="5201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tLang="en-US" dirty="0" smtClean="0"/>
              <a:t>Point is that your data will vary from study to study and so the</a:t>
            </a:r>
            <a:r>
              <a:rPr lang="en-GB" altLang="en-US" baseline="0" dirty="0" smtClean="0"/>
              <a:t> </a:t>
            </a:r>
            <a:r>
              <a:rPr lang="en-GB" altLang="en-US" dirty="0" smtClean="0"/>
              <a:t>sample</a:t>
            </a:r>
            <a:r>
              <a:rPr lang="en-GB" altLang="en-US" baseline="0" dirty="0" smtClean="0"/>
              <a:t> mean etc. has a sampling distribution. Even of the data is not normal this will look more normal when the sample size is medium or large (i.e. &gt;30).</a:t>
            </a:r>
            <a:r>
              <a:rPr lang="en-GB" altLang="en-US" dirty="0" smtClean="0"/>
              <a:t> </a:t>
            </a:r>
          </a:p>
        </p:txBody>
      </p:sp>
      <p:sp>
        <p:nvSpPr>
          <p:cNvPr id="5201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algn="ctr" eaLnBrk="0" fontAlgn="base" hangingPunct="0">
              <a:spcBef>
                <a:spcPct val="0"/>
              </a:spcBef>
              <a:spcAft>
                <a:spcPct val="0"/>
              </a:spcAft>
              <a:defRPr sz="4400">
                <a:solidFill>
                  <a:schemeClr val="tx1"/>
                </a:solidFill>
                <a:latin typeface="Arial" charset="0"/>
              </a:defRPr>
            </a:lvl6pPr>
            <a:lvl7pPr marL="2971800" indent="-228600" algn="ctr" eaLnBrk="0" fontAlgn="base" hangingPunct="0">
              <a:spcBef>
                <a:spcPct val="0"/>
              </a:spcBef>
              <a:spcAft>
                <a:spcPct val="0"/>
              </a:spcAft>
              <a:defRPr sz="4400">
                <a:solidFill>
                  <a:schemeClr val="tx1"/>
                </a:solidFill>
                <a:latin typeface="Arial" charset="0"/>
              </a:defRPr>
            </a:lvl7pPr>
            <a:lvl8pPr marL="3429000" indent="-228600" algn="ctr" eaLnBrk="0" fontAlgn="base" hangingPunct="0">
              <a:spcBef>
                <a:spcPct val="0"/>
              </a:spcBef>
              <a:spcAft>
                <a:spcPct val="0"/>
              </a:spcAft>
              <a:defRPr sz="4400">
                <a:solidFill>
                  <a:schemeClr val="tx1"/>
                </a:solidFill>
                <a:latin typeface="Arial" charset="0"/>
              </a:defRPr>
            </a:lvl8pPr>
            <a:lvl9pPr marL="3886200" indent="-228600" algn="ctr" eaLnBrk="0" fontAlgn="base" hangingPunct="0">
              <a:spcBef>
                <a:spcPct val="0"/>
              </a:spcBef>
              <a:spcAft>
                <a:spcPct val="0"/>
              </a:spcAft>
              <a:defRPr sz="4400">
                <a:solidFill>
                  <a:schemeClr val="tx1"/>
                </a:solidFill>
                <a:latin typeface="Arial" charset="0"/>
              </a:defRPr>
            </a:lvl9pPr>
          </a:lstStyle>
          <a:p>
            <a:pPr eaLnBrk="1" hangingPunct="1"/>
            <a:fld id="{F0F0CDF6-C225-4B53-8455-3A6B2A7F73FF}" type="slidenum">
              <a:rPr lang="en-GB" altLang="en-US" sz="1200" smtClean="0">
                <a:solidFill>
                  <a:srgbClr val="000000"/>
                </a:solidFill>
              </a:rPr>
              <a:pPr eaLnBrk="1" hangingPunct="1"/>
              <a:t>76</a:t>
            </a:fld>
            <a:endParaRPr lang="en-GB" altLang="en-US" sz="1200" smtClean="0">
              <a:solidFill>
                <a:srgbClr val="000000"/>
              </a:solidFill>
            </a:endParaRPr>
          </a:p>
        </p:txBody>
      </p:sp>
    </p:spTree>
    <p:extLst>
      <p:ext uri="{BB962C8B-B14F-4D97-AF65-F5344CB8AC3E}">
        <p14:creationId xmlns:p14="http://schemas.microsoft.com/office/powerpoint/2010/main" xmlns="" val="4010450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the interpretation of the CI in the above and also</a:t>
            </a:r>
            <a:r>
              <a:rPr lang="en-GB" baseline="0" dirty="0" smtClean="0"/>
              <a:t> comment on how this relates to the conclusion drawn from the earlier (equivalent) hypothesis test.</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77</a:t>
            </a:fld>
            <a:endParaRPr lang="en-GB"/>
          </a:p>
        </p:txBody>
      </p:sp>
    </p:spTree>
    <p:extLst>
      <p:ext uri="{BB962C8B-B14F-4D97-AF65-F5344CB8AC3E}">
        <p14:creationId xmlns:p14="http://schemas.microsoft.com/office/powerpoint/2010/main" xmlns="" val="16281974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Again CAST is</a:t>
            </a:r>
            <a:r>
              <a:rPr lang="en-US" altLang="en-US" baseline="0" dirty="0" smtClean="0"/>
              <a:t> very useful for demonstrating CI’s etc.</a:t>
            </a:r>
            <a:endParaRPr lang="en-US" altLang="en-US" dirty="0"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itchFamily="34" charset="0"/>
              </a:defRPr>
            </a:lvl1pPr>
            <a:lvl2pPr marL="743990" indent="-286150" algn="l" eaLnBrk="0" hangingPunct="0">
              <a:spcBef>
                <a:spcPct val="30000"/>
              </a:spcBef>
              <a:defRPr sz="1200">
                <a:solidFill>
                  <a:schemeClr val="tx1"/>
                </a:solidFill>
                <a:latin typeface="Calibri" pitchFamily="34" charset="0"/>
              </a:defRPr>
            </a:lvl2pPr>
            <a:lvl3pPr marL="1144600" indent="-228920" algn="l" eaLnBrk="0" hangingPunct="0">
              <a:spcBef>
                <a:spcPct val="30000"/>
              </a:spcBef>
              <a:defRPr sz="1200">
                <a:solidFill>
                  <a:schemeClr val="tx1"/>
                </a:solidFill>
                <a:latin typeface="Calibri" pitchFamily="34" charset="0"/>
              </a:defRPr>
            </a:lvl3pPr>
            <a:lvl4pPr marL="1602440" indent="-228920" algn="l" eaLnBrk="0" hangingPunct="0">
              <a:spcBef>
                <a:spcPct val="30000"/>
              </a:spcBef>
              <a:defRPr sz="1200">
                <a:solidFill>
                  <a:schemeClr val="tx1"/>
                </a:solidFill>
                <a:latin typeface="Calibri" pitchFamily="34" charset="0"/>
              </a:defRPr>
            </a:lvl4pPr>
            <a:lvl5pPr marL="2060280" indent="-228920" algn="l" eaLnBrk="0" hangingPunct="0">
              <a:spcBef>
                <a:spcPct val="30000"/>
              </a:spcBef>
              <a:defRPr sz="1200">
                <a:solidFill>
                  <a:schemeClr val="tx1"/>
                </a:solidFill>
                <a:latin typeface="Calibri" pitchFamily="34" charset="0"/>
              </a:defRPr>
            </a:lvl5pPr>
            <a:lvl6pPr marL="2518120" indent="-228920" eaLnBrk="0" fontAlgn="base" hangingPunct="0">
              <a:spcBef>
                <a:spcPct val="30000"/>
              </a:spcBef>
              <a:spcAft>
                <a:spcPct val="0"/>
              </a:spcAft>
              <a:defRPr sz="1200">
                <a:solidFill>
                  <a:schemeClr val="tx1"/>
                </a:solidFill>
                <a:latin typeface="Calibri" pitchFamily="34" charset="0"/>
              </a:defRPr>
            </a:lvl6pPr>
            <a:lvl7pPr marL="2975961" indent="-228920" eaLnBrk="0" fontAlgn="base" hangingPunct="0">
              <a:spcBef>
                <a:spcPct val="30000"/>
              </a:spcBef>
              <a:spcAft>
                <a:spcPct val="0"/>
              </a:spcAft>
              <a:defRPr sz="1200">
                <a:solidFill>
                  <a:schemeClr val="tx1"/>
                </a:solidFill>
                <a:latin typeface="Calibri" pitchFamily="34" charset="0"/>
              </a:defRPr>
            </a:lvl7pPr>
            <a:lvl8pPr marL="3433801" indent="-228920" eaLnBrk="0" fontAlgn="base" hangingPunct="0">
              <a:spcBef>
                <a:spcPct val="30000"/>
              </a:spcBef>
              <a:spcAft>
                <a:spcPct val="0"/>
              </a:spcAft>
              <a:defRPr sz="1200">
                <a:solidFill>
                  <a:schemeClr val="tx1"/>
                </a:solidFill>
                <a:latin typeface="Calibri" pitchFamily="34" charset="0"/>
              </a:defRPr>
            </a:lvl8pPr>
            <a:lvl9pPr marL="3891641" indent="-22892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4644ECA-306C-4645-9665-76F0EF012D04}" type="slidenum">
              <a:rPr lang="en-GB" altLang="en-US" smtClean="0">
                <a:latin typeface="Times New Roman" pitchFamily="18" charset="0"/>
              </a:rPr>
              <a:pPr algn="r" eaLnBrk="1" hangingPunct="1">
                <a:spcBef>
                  <a:spcPct val="0"/>
                </a:spcBef>
              </a:pPr>
              <a:t>78</a:t>
            </a:fld>
            <a:endParaRPr lang="en-GB" altLang="en-US" smtClean="0">
              <a:latin typeface="Times New Roman" pitchFamily="18" charset="0"/>
            </a:endParaRPr>
          </a:p>
        </p:txBody>
      </p:sp>
    </p:spTree>
    <p:extLst>
      <p:ext uri="{BB962C8B-B14F-4D97-AF65-F5344CB8AC3E}">
        <p14:creationId xmlns:p14="http://schemas.microsoft.com/office/powerpoint/2010/main" xmlns="" val="31532246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F67A2ED6-B983-43FD-B297-8FF4D5EB4E1C}" type="slidenum">
              <a:rPr lang="en-GB"/>
              <a:pPr/>
              <a:t>79</a:t>
            </a:fld>
            <a:endParaRPr lang="en-GB"/>
          </a:p>
        </p:txBody>
      </p:sp>
      <p:sp>
        <p:nvSpPr>
          <p:cNvPr id="188418" name="Rectangle 1026"/>
          <p:cNvSpPr>
            <a:spLocks noChangeArrowheads="1"/>
          </p:cNvSpPr>
          <p:nvPr/>
        </p:nvSpPr>
        <p:spPr bwMode="auto">
          <a:xfrm>
            <a:off x="3849688" y="1"/>
            <a:ext cx="2947987" cy="466725"/>
          </a:xfrm>
          <a:prstGeom prst="rect">
            <a:avLst/>
          </a:prstGeom>
          <a:noFill/>
          <a:ln w="12700">
            <a:noFill/>
            <a:miter lim="800000"/>
            <a:headEnd/>
            <a:tailEnd/>
          </a:ln>
          <a:effectLst/>
        </p:spPr>
        <p:txBody>
          <a:bodyPr wrap="none" anchor="ctr"/>
          <a:lstStyle/>
          <a:p>
            <a:endParaRPr lang="en-GB"/>
          </a:p>
        </p:txBody>
      </p:sp>
      <p:sp>
        <p:nvSpPr>
          <p:cNvPr id="188419" name="Rectangle 1027"/>
          <p:cNvSpPr>
            <a:spLocks noChangeArrowheads="1"/>
          </p:cNvSpPr>
          <p:nvPr/>
        </p:nvSpPr>
        <p:spPr bwMode="auto">
          <a:xfrm>
            <a:off x="3849688" y="9461500"/>
            <a:ext cx="2947987" cy="465138"/>
          </a:xfrm>
          <a:prstGeom prst="rect">
            <a:avLst/>
          </a:prstGeom>
          <a:noFill/>
          <a:ln w="12700">
            <a:noFill/>
            <a:miter lim="800000"/>
            <a:headEnd/>
            <a:tailEnd/>
          </a:ln>
          <a:effectLst/>
        </p:spPr>
        <p:txBody>
          <a:bodyPr lIns="19482" tIns="0" rIns="19482" bIns="0" anchor="b"/>
          <a:lstStyle/>
          <a:p>
            <a:pPr algn="r" defTabSz="779463"/>
            <a:r>
              <a:rPr lang="en-GB" sz="1000" i="1">
                <a:latin typeface="Times New Roman" pitchFamily="18" charset="0"/>
              </a:rPr>
              <a:t>18</a:t>
            </a:r>
          </a:p>
        </p:txBody>
      </p:sp>
      <p:sp>
        <p:nvSpPr>
          <p:cNvPr id="188420" name="Rectangle 1028"/>
          <p:cNvSpPr>
            <a:spLocks noChangeArrowheads="1"/>
          </p:cNvSpPr>
          <p:nvPr/>
        </p:nvSpPr>
        <p:spPr bwMode="auto">
          <a:xfrm>
            <a:off x="0" y="9461500"/>
            <a:ext cx="2947988" cy="465138"/>
          </a:xfrm>
          <a:prstGeom prst="rect">
            <a:avLst/>
          </a:prstGeom>
          <a:noFill/>
          <a:ln w="12700">
            <a:noFill/>
            <a:miter lim="800000"/>
            <a:headEnd/>
            <a:tailEnd/>
          </a:ln>
          <a:effectLst/>
        </p:spPr>
        <p:txBody>
          <a:bodyPr wrap="none" anchor="ctr"/>
          <a:lstStyle/>
          <a:p>
            <a:endParaRPr lang="en-GB"/>
          </a:p>
        </p:txBody>
      </p:sp>
      <p:sp>
        <p:nvSpPr>
          <p:cNvPr id="188421" name="Rectangle 1029"/>
          <p:cNvSpPr>
            <a:spLocks noChangeArrowheads="1"/>
          </p:cNvSpPr>
          <p:nvPr/>
        </p:nvSpPr>
        <p:spPr bwMode="auto">
          <a:xfrm>
            <a:off x="0" y="1"/>
            <a:ext cx="2947988" cy="466725"/>
          </a:xfrm>
          <a:prstGeom prst="rect">
            <a:avLst/>
          </a:prstGeom>
          <a:noFill/>
          <a:ln w="12700">
            <a:noFill/>
            <a:miter lim="800000"/>
            <a:headEnd/>
            <a:tailEnd/>
          </a:ln>
          <a:effectLst/>
        </p:spPr>
        <p:txBody>
          <a:bodyPr wrap="none" anchor="ctr"/>
          <a:lstStyle/>
          <a:p>
            <a:endParaRPr lang="en-GB"/>
          </a:p>
        </p:txBody>
      </p:sp>
      <p:sp>
        <p:nvSpPr>
          <p:cNvPr id="188422" name="Rectangle 1030"/>
          <p:cNvSpPr>
            <a:spLocks noGrp="1" noRot="1" noChangeAspect="1" noChangeArrowheads="1"/>
          </p:cNvSpPr>
          <p:nvPr>
            <p:ph type="sldImg"/>
          </p:nvPr>
        </p:nvSpPr>
        <p:spPr bwMode="auto">
          <a:xfrm>
            <a:off x="927100" y="750888"/>
            <a:ext cx="4946650" cy="3709987"/>
          </a:xfrm>
          <a:prstGeom prst="rect">
            <a:avLst/>
          </a:prstGeom>
          <a:noFill/>
          <a:ln w="12700" cap="flat">
            <a:solidFill>
              <a:schemeClr val="tx1"/>
            </a:solidFill>
            <a:miter lim="800000"/>
            <a:headEnd/>
            <a:tailEnd/>
          </a:ln>
        </p:spPr>
      </p:sp>
      <p:sp>
        <p:nvSpPr>
          <p:cNvPr id="188423" name="Rectangle 1031"/>
          <p:cNvSpPr>
            <a:spLocks noGrp="1" noChangeArrowheads="1"/>
          </p:cNvSpPr>
          <p:nvPr>
            <p:ph type="body" idx="1"/>
          </p:nvPr>
        </p:nvSpPr>
        <p:spPr bwMode="auto">
          <a:xfrm>
            <a:off x="906463" y="4730750"/>
            <a:ext cx="4984750" cy="4422775"/>
          </a:xfrm>
          <a:prstGeom prst="rect">
            <a:avLst/>
          </a:prstGeom>
          <a:noFill/>
          <a:ln w="12700">
            <a:miter lim="800000"/>
            <a:headEnd/>
            <a:tailEnd/>
          </a:ln>
        </p:spPr>
        <p:txBody>
          <a:bodyPr lIns="92537" tIns="45457" rIns="92537" bIns="45457"/>
          <a:lstStyle/>
          <a:p>
            <a:r>
              <a:rPr lang="en-US" dirty="0" smtClean="0"/>
              <a:t>This is a screen shot from</a:t>
            </a:r>
            <a:r>
              <a:rPr lang="en-US" baseline="0" dirty="0" smtClean="0"/>
              <a:t> CAST</a:t>
            </a:r>
            <a:endParaRPr lang="en-US" dirty="0"/>
          </a:p>
        </p:txBody>
      </p:sp>
    </p:spTree>
    <p:extLst>
      <p:ext uri="{BB962C8B-B14F-4D97-AF65-F5344CB8AC3E}">
        <p14:creationId xmlns:p14="http://schemas.microsoft.com/office/powerpoint/2010/main" xmlns="" val="41279633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 the group a few moments</a:t>
            </a:r>
            <a:r>
              <a:rPr lang="en-GB" baseline="0" dirty="0" smtClean="0"/>
              <a:t> to consider this and then go through the solution.</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80</a:t>
            </a:fld>
            <a:endParaRPr lang="en-GB"/>
          </a:p>
        </p:txBody>
      </p:sp>
    </p:spTree>
    <p:extLst>
      <p:ext uri="{BB962C8B-B14F-4D97-AF65-F5344CB8AC3E}">
        <p14:creationId xmlns:p14="http://schemas.microsoft.com/office/powerpoint/2010/main" xmlns="" val="114432153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Solution.</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81</a:t>
            </a:fld>
            <a:endParaRPr lang="en-GB"/>
          </a:p>
        </p:txBody>
      </p:sp>
    </p:spTree>
    <p:extLst>
      <p:ext uri="{BB962C8B-B14F-4D97-AF65-F5344CB8AC3E}">
        <p14:creationId xmlns:p14="http://schemas.microsoft.com/office/powerpoint/2010/main" xmlns="" val="26231528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section</a:t>
            </a:r>
            <a:r>
              <a:rPr lang="en-GB" baseline="0" dirty="0" smtClean="0"/>
              <a:t> covers correlation and regression.</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82</a:t>
            </a:fld>
            <a:endParaRPr lang="en-GB"/>
          </a:p>
        </p:txBody>
      </p:sp>
    </p:spTree>
    <p:extLst>
      <p:ext uri="{BB962C8B-B14F-4D97-AF65-F5344CB8AC3E}">
        <p14:creationId xmlns:p14="http://schemas.microsoft.com/office/powerpoint/2010/main" xmlns="" val="3636919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We’ve already looked at a chi-squared</a:t>
            </a:r>
            <a:r>
              <a:rPr lang="en-GB" baseline="0" dirty="0" smtClean="0"/>
              <a:t> test which looked for an association between survival and class on the Titanic.  The chi-squared test looks for an association between two categorical variables.  Another example is looking at whether boys are more likely to prefer maths and science subjects than girls.  You could ask students which subject was their favourite subject (nominal) and note whether they were male and female (binary).  You could then summarise the sample data using a stacked/ multiple bar chart and test for a relationship in the population using a chi-squared test.</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83</a:t>
            </a:fld>
            <a:endParaRPr lang="en-GB"/>
          </a:p>
        </p:txBody>
      </p:sp>
    </p:spTree>
    <p:extLst>
      <p:ext uri="{BB962C8B-B14F-4D97-AF65-F5344CB8AC3E}">
        <p14:creationId xmlns:p14="http://schemas.microsoft.com/office/powerpoint/2010/main" xmlns="" val="1112345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Categorical variables can be divided into two: </a:t>
            </a:r>
            <a:r>
              <a:rPr lang="en-GB" sz="1200" b="1" kern="1200" dirty="0" smtClean="0">
                <a:solidFill>
                  <a:schemeClr val="tx1"/>
                </a:solidFill>
                <a:latin typeface="+mn-lt"/>
                <a:ea typeface="+mn-ea"/>
                <a:cs typeface="+mn-cs"/>
              </a:rPr>
              <a:t>ordinal</a:t>
            </a:r>
            <a:r>
              <a:rPr lang="en-GB" sz="1200" kern="1200" dirty="0" smtClean="0">
                <a:solidFill>
                  <a:schemeClr val="tx1"/>
                </a:solidFill>
                <a:latin typeface="+mn-lt"/>
                <a:ea typeface="+mn-ea"/>
                <a:cs typeface="+mn-cs"/>
              </a:rPr>
              <a:t> and </a:t>
            </a:r>
            <a:r>
              <a:rPr lang="en-GB" sz="1200" b="1" kern="1200" dirty="0" smtClean="0">
                <a:solidFill>
                  <a:schemeClr val="tx1"/>
                </a:solidFill>
                <a:latin typeface="+mn-lt"/>
                <a:ea typeface="+mn-ea"/>
                <a:cs typeface="+mn-cs"/>
              </a:rPr>
              <a:t>nominal</a:t>
            </a:r>
            <a:r>
              <a:rPr lang="en-GB" sz="1200" b="0" kern="1200" dirty="0" smtClean="0">
                <a:solidFill>
                  <a:schemeClr val="tx1"/>
                </a:solidFill>
                <a:latin typeface="+mn-lt"/>
                <a:ea typeface="+mn-ea"/>
                <a:cs typeface="+mn-cs"/>
              </a:rPr>
              <a:t>. If the categories are meaningfully ordered, the variable is ordinal; if it doesn’t matter in which way the categories are ordered, then the variable is nominal.  For example, satisfaction levels (dissatisfied, satisfied and highly satisfied) and education level (secondary, sixth form, undergraduate and postgraduate) are ordinal variables; Student’s religion (Christian, Muslim, Hindu, </a:t>
            </a:r>
            <a:r>
              <a:rPr lang="en-GB" sz="1200" b="0" kern="1200" dirty="0" err="1" smtClean="0">
                <a:solidFill>
                  <a:schemeClr val="tx1"/>
                </a:solidFill>
                <a:latin typeface="+mn-lt"/>
                <a:ea typeface="+mn-ea"/>
                <a:cs typeface="+mn-cs"/>
              </a:rPr>
              <a:t>etc</a:t>
            </a:r>
            <a:r>
              <a:rPr lang="en-GB" sz="1200" b="0" kern="1200" dirty="0" smtClean="0">
                <a:solidFill>
                  <a:schemeClr val="tx1"/>
                </a:solidFill>
                <a:latin typeface="+mn-lt"/>
                <a:ea typeface="+mn-ea"/>
                <a:cs typeface="+mn-cs"/>
              </a:rPr>
              <a:t>) and favourite animal are nominal variables.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Scale variables appear as meaningful comparable numbers, such as blood pressure, height, weight, income, age, and probability of illness etc. Numerical variables can be further divided into two subtypes: </a:t>
            </a:r>
            <a:r>
              <a:rPr lang="en-GB" sz="1200" b="1" kern="1200" dirty="0" smtClean="0">
                <a:solidFill>
                  <a:schemeClr val="tx1"/>
                </a:solidFill>
                <a:latin typeface="+mn-lt"/>
                <a:ea typeface="+mn-ea"/>
                <a:cs typeface="+mn-cs"/>
              </a:rPr>
              <a:t>continuous</a:t>
            </a:r>
            <a:r>
              <a:rPr lang="en-GB" sz="1200" kern="1200" dirty="0" smtClean="0">
                <a:solidFill>
                  <a:schemeClr val="tx1"/>
                </a:solidFill>
                <a:latin typeface="+mn-lt"/>
                <a:ea typeface="+mn-ea"/>
                <a:cs typeface="+mn-cs"/>
              </a:rPr>
              <a:t> and </a:t>
            </a:r>
            <a:r>
              <a:rPr lang="en-GB" sz="1200" b="1" kern="1200" dirty="0" smtClean="0">
                <a:solidFill>
                  <a:schemeClr val="tx1"/>
                </a:solidFill>
                <a:latin typeface="+mn-lt"/>
                <a:ea typeface="+mn-ea"/>
                <a:cs typeface="+mn-cs"/>
              </a:rPr>
              <a:t>discrete</a:t>
            </a:r>
            <a:r>
              <a:rPr lang="en-GB" sz="1200" kern="1200" dirty="0" smtClean="0">
                <a:solidFill>
                  <a:schemeClr val="tx1"/>
                </a:solidFill>
                <a:latin typeface="+mn-lt"/>
                <a:ea typeface="+mn-ea"/>
                <a:cs typeface="+mn-cs"/>
              </a:rPr>
              <a:t>. The continuous variables can take any value within a range and are the most common, e.g. body weight, height, income, etc.</a:t>
            </a:r>
            <a:r>
              <a:rPr lang="en-GB" sz="1200" kern="1200" baseline="0" dirty="0" smtClean="0">
                <a:solidFill>
                  <a:schemeClr val="tx1"/>
                </a:solidFill>
                <a:latin typeface="+mn-lt"/>
                <a:ea typeface="+mn-ea"/>
                <a:cs typeface="+mn-cs"/>
              </a:rPr>
              <a:t>  D</a:t>
            </a:r>
            <a:r>
              <a:rPr lang="en-GB" sz="1200" kern="1200" dirty="0" smtClean="0">
                <a:solidFill>
                  <a:schemeClr val="tx1"/>
                </a:solidFill>
                <a:latin typeface="+mn-lt"/>
                <a:ea typeface="+mn-ea"/>
                <a:cs typeface="+mn-cs"/>
              </a:rPr>
              <a:t>iscrete variables can only take whole numbers, such as number of students in class, number of new patients every day, </a:t>
            </a:r>
            <a:r>
              <a:rPr lang="en-GB" sz="1200" kern="1200" dirty="0" err="1" smtClean="0">
                <a:solidFill>
                  <a:schemeClr val="tx1"/>
                </a:solidFill>
                <a:latin typeface="+mn-lt"/>
                <a:ea typeface="+mn-ea"/>
                <a:cs typeface="+mn-cs"/>
              </a:rPr>
              <a:t>etc</a:t>
            </a:r>
            <a:r>
              <a:rPr lang="en-GB" sz="1200" kern="1200" dirty="0" smtClean="0">
                <a:solidFill>
                  <a:schemeClr val="tx1"/>
                </a:solidFill>
                <a:latin typeface="+mn-lt"/>
                <a:ea typeface="+mn-ea"/>
                <a:cs typeface="+mn-cs"/>
              </a:rPr>
              <a:t> but are treated as continuous for statistical analysis if there are a large</a:t>
            </a:r>
            <a:r>
              <a:rPr lang="en-GB" sz="1200" kern="1200" baseline="0" dirty="0" smtClean="0">
                <a:solidFill>
                  <a:schemeClr val="tx1"/>
                </a:solidFill>
                <a:latin typeface="+mn-lt"/>
                <a:ea typeface="+mn-ea"/>
                <a:cs typeface="+mn-cs"/>
              </a:rPr>
              <a:t> range of numbers</a:t>
            </a:r>
            <a:r>
              <a:rPr lang="en-GB" sz="1200" kern="1200" dirty="0" smtClean="0">
                <a:solidFill>
                  <a:schemeClr val="tx1"/>
                </a:solidFill>
                <a:latin typeface="+mn-lt"/>
                <a:ea typeface="+mn-ea"/>
                <a:cs typeface="+mn-cs"/>
              </a:rPr>
              <a:t>.</a:t>
            </a:r>
          </a:p>
          <a:p>
            <a:endParaRPr lang="en-GB" sz="1200" kern="1200" dirty="0" smtClean="0">
              <a:solidFill>
                <a:schemeClr val="tx1"/>
              </a:solidFill>
              <a:latin typeface="+mn-lt"/>
              <a:ea typeface="+mn-ea"/>
              <a:cs typeface="+mn-cs"/>
            </a:endParaRPr>
          </a:p>
          <a:p>
            <a:r>
              <a:rPr lang="en-GB" b="0" dirty="0" smtClean="0"/>
              <a:t>One point to make</a:t>
            </a:r>
            <a:r>
              <a:rPr lang="en-GB" b="0" baseline="0" dirty="0" smtClean="0"/>
              <a:t> is that if ordinal data is scored as ranks such as 1, 2, 3 etc., and then this data is analysed as scale data, then a rather strong assumption is being made that the distances between the value of any pair of neighbouring ranks (e.g. 1 and 2 or 2 and 3 etc.) is the same, which is unlikely in practice to be true.  Students often find the difference between ordinal and discrete difficult especially when ordinal is categorised as numbers</a:t>
            </a:r>
          </a:p>
          <a:p>
            <a:endParaRPr lang="en-GB" b="0" baseline="0" dirty="0" smtClean="0"/>
          </a:p>
          <a:p>
            <a:r>
              <a:rPr lang="en-GB" b="0" baseline="0" dirty="0" smtClean="0"/>
              <a:t>The point is that whilst this might not be the most interesting place to start – students need to be aware of the data they have since this affects what analyses are/not suitable. </a:t>
            </a:r>
            <a:endParaRPr lang="en-GB" b="0" dirty="0"/>
          </a:p>
        </p:txBody>
      </p:sp>
      <p:sp>
        <p:nvSpPr>
          <p:cNvPr id="4" name="Slide Number Placeholder 3"/>
          <p:cNvSpPr>
            <a:spLocks noGrp="1"/>
          </p:cNvSpPr>
          <p:nvPr>
            <p:ph type="sldNum" sz="quarter" idx="10"/>
          </p:nvPr>
        </p:nvSpPr>
        <p:spPr/>
        <p:txBody>
          <a:bodyPr/>
          <a:lstStyle/>
          <a:p>
            <a:fld id="{43690404-CD23-4A74-9A66-F62F3ABD71A1}" type="slidenum">
              <a:rPr lang="en-GB" smtClean="0"/>
              <a:pPr/>
              <a:t>8</a:t>
            </a:fld>
            <a:endParaRPr lang="en-GB" dirty="0"/>
          </a:p>
        </p:txBody>
      </p:sp>
    </p:spTree>
    <p:extLst>
      <p:ext uri="{BB962C8B-B14F-4D97-AF65-F5344CB8AC3E}">
        <p14:creationId xmlns:p14="http://schemas.microsoft.com/office/powerpoint/2010/main" xmlns="" val="12290403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Image Placeholder 1"/>
          <p:cNvSpPr>
            <a:spLocks noGrp="1" noRot="1" noChangeAspect="1" noTextEdit="1"/>
          </p:cNvSpPr>
          <p:nvPr>
            <p:ph type="sldImg"/>
          </p:nvPr>
        </p:nvSpPr>
        <p:spPr>
          <a:ln/>
        </p:spPr>
      </p:sp>
      <p:sp>
        <p:nvSpPr>
          <p:cNvPr id="521219" name="Notes Placeholder 2"/>
          <p:cNvSpPr>
            <a:spLocks noGrp="1"/>
          </p:cNvSpPr>
          <p:nvPr>
            <p:ph type="body" idx="1"/>
          </p:nvPr>
        </p:nvSpPr>
        <p:spPr>
          <a:noFill/>
          <a:ln/>
        </p:spPr>
        <p:txBody>
          <a:bodyPr/>
          <a:lstStyle/>
          <a:p>
            <a:r>
              <a:rPr lang="en-GB" dirty="0" smtClean="0"/>
              <a:t>The scatter graph or scatterplot is one of the most common graphs in statistics. It is used to explore the relationship between two scale variables.</a:t>
            </a:r>
            <a:r>
              <a:rPr lang="en-GB" baseline="0" dirty="0" smtClean="0"/>
              <a:t>  Here we see the relationship between how far a person runs each week and their weight.  Each point represents a person.</a:t>
            </a:r>
            <a:endParaRPr lang="en-GB" dirty="0" smtClean="0"/>
          </a:p>
          <a:p>
            <a:r>
              <a:rPr lang="en-GB" dirty="0" smtClean="0"/>
              <a:t>Is there a linear or non-linear pattern?</a:t>
            </a:r>
          </a:p>
          <a:p>
            <a:r>
              <a:rPr lang="en-GB" dirty="0" smtClean="0"/>
              <a:t> Is the relationship positive or negative</a:t>
            </a:r>
            <a:r>
              <a:rPr lang="en-GB" baseline="0" dirty="0" smtClean="0"/>
              <a:t> (is there an uphill or downhill slope)?</a:t>
            </a:r>
            <a:r>
              <a:rPr lang="en-GB" dirty="0" smtClean="0"/>
              <a:t> </a:t>
            </a:r>
          </a:p>
          <a:p>
            <a:r>
              <a:rPr lang="en-GB" dirty="0" smtClean="0"/>
              <a:t>Is the relationship, strong (points close to the line) or weak (random scatter)? </a:t>
            </a:r>
          </a:p>
          <a:p>
            <a:r>
              <a:rPr lang="en-GB" dirty="0" smtClean="0"/>
              <a:t>A</a:t>
            </a:r>
            <a:r>
              <a:rPr lang="en-GB" baseline="0" dirty="0" smtClean="0"/>
              <a:t> scatterplot</a:t>
            </a:r>
            <a:r>
              <a:rPr lang="en-GB" dirty="0" smtClean="0"/>
              <a:t> will help answer these questions.  It will also help detect any outliers, which do not follow the general trend.  Here there is one outlier</a:t>
            </a:r>
            <a:r>
              <a:rPr lang="en-GB" baseline="0" dirty="0" smtClean="0"/>
              <a:t> (someone who weighs a lot but also runs a lot)</a:t>
            </a:r>
            <a:endParaRPr lang="en-GB" dirty="0" smtClean="0"/>
          </a:p>
          <a:p>
            <a:endParaRPr lang="en-GB" dirty="0" smtClean="0"/>
          </a:p>
        </p:txBody>
      </p:sp>
      <p:sp>
        <p:nvSpPr>
          <p:cNvPr id="521220" name="Slide Number Placeholder 3"/>
          <p:cNvSpPr>
            <a:spLocks noGrp="1"/>
          </p:cNvSpPr>
          <p:nvPr>
            <p:ph type="sldNum" sz="quarter" idx="5"/>
          </p:nvPr>
        </p:nvSpPr>
        <p:spPr>
          <a:noFill/>
        </p:spPr>
        <p:txBody>
          <a:bodyPr/>
          <a:lstStyle/>
          <a:p>
            <a:fld id="{D65A3950-2209-4A9E-A392-0CD8BAD69A12}" type="slidenum">
              <a:rPr lang="en-GB"/>
              <a:pPr/>
              <a:t>84</a:t>
            </a:fld>
            <a:endParaRPr lang="en-GB"/>
          </a:p>
        </p:txBody>
      </p:sp>
    </p:spTree>
    <p:extLst>
      <p:ext uri="{BB962C8B-B14F-4D97-AF65-F5344CB8AC3E}">
        <p14:creationId xmlns:p14="http://schemas.microsoft.com/office/powerpoint/2010/main" xmlns="" val="42828529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Correlation</a:t>
            </a:r>
            <a:r>
              <a:rPr lang="en-GB" baseline="0" dirty="0" smtClean="0"/>
              <a:t> quantifies this relationship.  Correlation coefficients range from -1 and +1 with 0 meaning there is no relationship at all (see middle graph).  The further away from 0 the coefficient is, the stronger the relationship.  A positive number means that as x increases, so does y and negative coefficients that y decreases as x increases. </a:t>
            </a:r>
          </a:p>
          <a:p>
            <a:r>
              <a:rPr lang="en-GB" baseline="0" dirty="0" smtClean="0"/>
              <a:t>Here are some examples.  The first shows strong positive correlation, the second no relationship and the 3</a:t>
            </a:r>
            <a:r>
              <a:rPr lang="en-GB" baseline="30000" dirty="0" smtClean="0"/>
              <a:t>rd</a:t>
            </a:r>
            <a:r>
              <a:rPr lang="en-GB" baseline="0" dirty="0" smtClean="0"/>
              <a:t> a strong negative relationship.</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85</a:t>
            </a:fld>
            <a:endParaRPr lang="en-GB"/>
          </a:p>
        </p:txBody>
      </p:sp>
    </p:spTree>
    <p:extLst>
      <p:ext uri="{BB962C8B-B14F-4D97-AF65-F5344CB8AC3E}">
        <p14:creationId xmlns:p14="http://schemas.microsoft.com/office/powerpoint/2010/main" xmlns="" val="41670200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often need to interpret the coefficient and like to have guidelines for deciding on the strength</a:t>
            </a:r>
            <a:r>
              <a:rPr lang="en-GB" baseline="0" dirty="0" smtClean="0"/>
              <a:t> of the relationship.  There are alternative guidelines available but we use Cohen’s to interpret as weak, moderate and strong relationships.</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86</a:t>
            </a:fld>
            <a:endParaRPr lang="en-GB"/>
          </a:p>
        </p:txBody>
      </p:sp>
    </p:spTree>
    <p:extLst>
      <p:ext uri="{BB962C8B-B14F-4D97-AF65-F5344CB8AC3E}">
        <p14:creationId xmlns:p14="http://schemas.microsoft.com/office/powerpoint/2010/main" xmlns="" val="21110978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paper was published stating</a:t>
            </a:r>
            <a:r>
              <a:rPr lang="en-GB" baseline="0" dirty="0" smtClean="0"/>
              <a:t> that there was a relationship between eating the chocolate consumption of a country and Nobel prize winners.  What else is related to chocolate??</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87</a:t>
            </a:fld>
            <a:endParaRPr lang="en-GB"/>
          </a:p>
        </p:txBody>
      </p:sp>
    </p:spTree>
    <p:extLst>
      <p:ext uri="{BB962C8B-B14F-4D97-AF65-F5344CB8AC3E}">
        <p14:creationId xmlns:p14="http://schemas.microsoft.com/office/powerpoint/2010/main" xmlns="" val="308352937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Apparently, the number of serial killers!  This was a reply to the paper making the first claim.</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88</a:t>
            </a:fld>
            <a:endParaRPr lang="en-GB"/>
          </a:p>
        </p:txBody>
      </p:sp>
    </p:spTree>
    <p:extLst>
      <p:ext uri="{BB962C8B-B14F-4D97-AF65-F5344CB8AC3E}">
        <p14:creationId xmlns:p14="http://schemas.microsoft.com/office/powerpoint/2010/main" xmlns="" val="42701844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tests for correlation coefficients</a:t>
            </a:r>
            <a:r>
              <a:rPr lang="en-GB" baseline="0" dirty="0" smtClean="0"/>
              <a:t> but students often misinterpret them.  They think that a significant result means that there is a strong relationship when the test really tests the hypothesis that r = 0.  A significant result just means that there is evidence to suggest that r is not 0.  Sample size plays a big part in determining what level of r is significant.  The larger the sample size, the lower the </a:t>
            </a:r>
            <a:r>
              <a:rPr lang="en-GB" baseline="0" dirty="0" err="1" smtClean="0"/>
              <a:t>coefficent</a:t>
            </a:r>
            <a:r>
              <a:rPr lang="en-GB" baseline="0" dirty="0" smtClean="0"/>
              <a:t> needs to be to be significant.  With a sample of 150, a correlation of 0.16 will be significant.</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89</a:t>
            </a:fld>
            <a:endParaRPr lang="en-GB"/>
          </a:p>
        </p:txBody>
      </p:sp>
    </p:spTree>
    <p:extLst>
      <p:ext uri="{BB962C8B-B14F-4D97-AF65-F5344CB8AC3E}">
        <p14:creationId xmlns:p14="http://schemas.microsoft.com/office/powerpoint/2010/main" xmlns="" val="19923615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Allow the students time to try these questions on their own.</a:t>
            </a:r>
          </a:p>
          <a:p>
            <a:r>
              <a:rPr lang="en-GB" dirty="0" smtClean="0"/>
              <a:t>Here are some more chocolate/ </a:t>
            </a:r>
            <a:r>
              <a:rPr lang="en-GB" dirty="0" err="1" smtClean="0"/>
              <a:t>nobel</a:t>
            </a:r>
            <a:r>
              <a:rPr lang="en-GB" dirty="0" smtClean="0"/>
              <a:t> prize winner related correlation coefficients to interpret.</a:t>
            </a:r>
            <a:r>
              <a:rPr lang="en-GB" baseline="0" dirty="0" smtClean="0"/>
              <a:t>  Use Cohen’s to interpret the coefficients. Which ones are meaningful?</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90</a:t>
            </a:fld>
            <a:endParaRPr lang="en-GB"/>
          </a:p>
        </p:txBody>
      </p:sp>
    </p:spTree>
    <p:extLst>
      <p:ext uri="{BB962C8B-B14F-4D97-AF65-F5344CB8AC3E}">
        <p14:creationId xmlns:p14="http://schemas.microsoft.com/office/powerpoint/2010/main" xmlns="" val="390031184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 through the answers after giving the students a few minutes to try the questions on their own</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91</a:t>
            </a:fld>
            <a:endParaRPr lang="en-GB"/>
          </a:p>
        </p:txBody>
      </p:sp>
    </p:spTree>
    <p:extLst>
      <p:ext uri="{BB962C8B-B14F-4D97-AF65-F5344CB8AC3E}">
        <p14:creationId xmlns:p14="http://schemas.microsoft.com/office/powerpoint/2010/main" xmlns="" val="366703564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looking into correlations, it’s possible that a relationship between two variables may actually be caused by something else related to both.  These are called confounding variables.  In the case of chocolate consumption and </a:t>
            </a:r>
            <a:r>
              <a:rPr lang="en-GB" dirty="0" err="1" smtClean="0"/>
              <a:t>nobel</a:t>
            </a:r>
            <a:r>
              <a:rPr lang="en-GB" dirty="0" smtClean="0"/>
              <a:t> prize winners, the GDP and average temperature of a country are related to both chocolate consumption and </a:t>
            </a:r>
            <a:r>
              <a:rPr lang="en-GB" dirty="0" err="1" smtClean="0"/>
              <a:t>nobel</a:t>
            </a:r>
            <a:r>
              <a:rPr lang="en-GB" dirty="0" smtClean="0"/>
              <a:t> prize winners and it’s this relationship</a:t>
            </a:r>
            <a:r>
              <a:rPr lang="en-GB" baseline="0" dirty="0" smtClean="0"/>
              <a:t> that is being measured with the correlation.</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92</a:t>
            </a:fld>
            <a:endParaRPr lang="en-GB"/>
          </a:p>
        </p:txBody>
      </p:sp>
    </p:spTree>
    <p:extLst>
      <p:ext uri="{BB962C8B-B14F-4D97-AF65-F5344CB8AC3E}">
        <p14:creationId xmlns:p14="http://schemas.microsoft.com/office/powerpoint/2010/main" xmlns="" val="11935381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dataset being used for the following slides is a sample</a:t>
            </a:r>
            <a:r>
              <a:rPr lang="en-GB" baseline="0" dirty="0" smtClean="0"/>
              <a:t> from a larger data set containing information on babies.  There are measurements of the baby at birth (such </a:t>
            </a:r>
            <a:r>
              <a:rPr lang="en-GB" baseline="0" smtClean="0"/>
              <a:t>as birth weight </a:t>
            </a:r>
            <a:r>
              <a:rPr lang="en-GB" baseline="0" dirty="0" smtClean="0"/>
              <a:t>and gestational age) and of their parents (height and weight of mother as well as whether or not they smoked).</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93</a:t>
            </a:fld>
            <a:endParaRPr lang="en-GB"/>
          </a:p>
        </p:txBody>
      </p:sp>
    </p:spTree>
    <p:extLst>
      <p:ext uri="{BB962C8B-B14F-4D97-AF65-F5344CB8AC3E}">
        <p14:creationId xmlns:p14="http://schemas.microsoft.com/office/powerpoint/2010/main" xmlns="" val="918286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a:t>
            </a:r>
            <a:r>
              <a:rPr lang="en-GB" baseline="0" dirty="0" smtClean="0"/>
              <a:t> the audience what data types these are giving them time to think before going through the answers as a group.</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9</a:t>
            </a:fld>
            <a:endParaRPr lang="en-GB"/>
          </a:p>
        </p:txBody>
      </p:sp>
    </p:spTree>
    <p:extLst>
      <p:ext uri="{BB962C8B-B14F-4D97-AF65-F5344CB8AC3E}">
        <p14:creationId xmlns:p14="http://schemas.microsoft.com/office/powerpoint/2010/main" xmlns="" val="108591895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 exercise.</a:t>
            </a:r>
          </a:p>
          <a:p>
            <a:r>
              <a:rPr lang="en-GB" dirty="0" smtClean="0"/>
              <a:t>Describe the relationship between gestational age and birth weight.  Put a line of best fit through the data so that roughly half the points are above and below the lines.</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94</a:t>
            </a:fld>
            <a:endParaRPr lang="en-GB"/>
          </a:p>
        </p:txBody>
      </p:sp>
    </p:spTree>
    <p:extLst>
      <p:ext uri="{BB962C8B-B14F-4D97-AF65-F5344CB8AC3E}">
        <p14:creationId xmlns:p14="http://schemas.microsoft.com/office/powerpoint/2010/main" xmlns="" val="292337105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Solution.  There</a:t>
            </a:r>
            <a:r>
              <a:rPr lang="en-GB" baseline="0" dirty="0" smtClean="0"/>
              <a:t> is a strong positive relationship between </a:t>
            </a:r>
            <a:r>
              <a:rPr lang="en-GB" baseline="0" dirty="0" err="1" smtClean="0"/>
              <a:t>birthweight</a:t>
            </a:r>
            <a:r>
              <a:rPr lang="en-GB" baseline="0" dirty="0" smtClean="0"/>
              <a:t> and gestational age.</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95</a:t>
            </a:fld>
            <a:endParaRPr lang="en-GB"/>
          </a:p>
        </p:txBody>
      </p:sp>
    </p:spTree>
    <p:extLst>
      <p:ext uri="{BB962C8B-B14F-4D97-AF65-F5344CB8AC3E}">
        <p14:creationId xmlns:p14="http://schemas.microsoft.com/office/powerpoint/2010/main" xmlns="" val="283031547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Regression produces an equation for the line</a:t>
            </a:r>
            <a:r>
              <a:rPr lang="en-GB" baseline="0" dirty="0" smtClean="0"/>
              <a:t> of best fit.  The equation can be used to predict values for the dependent variable given the independent variable.  More commonly students use regression to look for significant relationships.  The computer classifies the line of best fit which minimises the sum of the squared residuals but what are the residuals?</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96</a:t>
            </a:fld>
            <a:endParaRPr lang="en-GB"/>
          </a:p>
        </p:txBody>
      </p:sp>
    </p:spTree>
    <p:extLst>
      <p:ext uri="{BB962C8B-B14F-4D97-AF65-F5344CB8AC3E}">
        <p14:creationId xmlns:p14="http://schemas.microsoft.com/office/powerpoint/2010/main" xmlns="" val="243256688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Residuals</a:t>
            </a:r>
            <a:r>
              <a:rPr lang="en-GB" baseline="0" dirty="0" smtClean="0"/>
              <a:t> are the differences between the observed dependent variables and the predicted value from the regression equation.  These residuals are squared and added together. </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97</a:t>
            </a:fld>
            <a:endParaRPr lang="en-GB"/>
          </a:p>
        </p:txBody>
      </p:sp>
    </p:spTree>
    <p:extLst>
      <p:ext uri="{BB962C8B-B14F-4D97-AF65-F5344CB8AC3E}">
        <p14:creationId xmlns:p14="http://schemas.microsoft.com/office/powerpoint/2010/main" xmlns="" val="202392165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Regression produces</a:t>
            </a:r>
            <a:r>
              <a:rPr lang="en-GB" baseline="0" dirty="0" smtClean="0"/>
              <a:t> a line of this form where alpha is the intercept and beta is the slope.  Students may struggle with this if they have not studied maths so it’s important to give numerical examples.  They may not be interested in this either as they are just using regression to find significant relationships.</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98</a:t>
            </a:fld>
            <a:endParaRPr lang="en-GB"/>
          </a:p>
        </p:txBody>
      </p:sp>
    </p:spTree>
    <p:extLst>
      <p:ext uri="{BB962C8B-B14F-4D97-AF65-F5344CB8AC3E}">
        <p14:creationId xmlns:p14="http://schemas.microsoft.com/office/powerpoint/2010/main" xmlns="" val="117360098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hypothesis test in regression involves testing that the slope is 0.  This means that every baby would be classified as the same weight irrelevant of what gestational age they are.  </a:t>
            </a:r>
          </a:p>
          <a:p>
            <a:r>
              <a:rPr lang="en-GB" dirty="0" smtClean="0"/>
              <a:t>How good do you think a model with a slope of 0 would fit this data?  Would you reject the null straight away?</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99</a:t>
            </a:fld>
            <a:endParaRPr lang="en-GB"/>
          </a:p>
        </p:txBody>
      </p:sp>
    </p:spTree>
    <p:extLst>
      <p:ext uri="{BB962C8B-B14F-4D97-AF65-F5344CB8AC3E}">
        <p14:creationId xmlns:p14="http://schemas.microsoft.com/office/powerpoint/2010/main" xmlns="" val="61888021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key table from the regression</a:t>
            </a:r>
            <a:r>
              <a:rPr lang="en-GB" baseline="0" dirty="0" smtClean="0"/>
              <a:t> output in SPSS contains the slope and intercept of the regression line as well as the hypothesis tests.  The coefficients of the line are in the column headed B (</a:t>
            </a:r>
            <a:r>
              <a:rPr lang="en-GB" baseline="0" dirty="0" err="1" smtClean="0"/>
              <a:t>Unstandardised</a:t>
            </a:r>
            <a:r>
              <a:rPr lang="en-GB" baseline="0" dirty="0" smtClean="0"/>
              <a:t> Coefficients) so the estimated regression equation is y =-6.66 + 0.36x and the slope is significant.  (p &lt; 0.001).  If students are not interested in predicting using the equation, they just need to report the p-value and interpret the coefficient for the slope e.g. weight increases by 0.36 lbs for each extra week gestation.   Note: 2 </a:t>
            </a:r>
            <a:r>
              <a:rPr lang="en-GB" baseline="0" dirty="0" err="1" smtClean="0"/>
              <a:t>dp</a:t>
            </a:r>
            <a:r>
              <a:rPr lang="en-GB" baseline="0" dirty="0" smtClean="0"/>
              <a:t> is enough when reporting</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100</a:t>
            </a:fld>
            <a:endParaRPr lang="en-GB"/>
          </a:p>
        </p:txBody>
      </p:sp>
    </p:spTree>
    <p:extLst>
      <p:ext uri="{BB962C8B-B14F-4D97-AF65-F5344CB8AC3E}">
        <p14:creationId xmlns:p14="http://schemas.microsoft.com/office/powerpoint/2010/main" xmlns="" val="34017164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Another important value contained in the output is R squared.  This is a measure of how well the model fits the data and therefore how reliable predictions</a:t>
            </a:r>
            <a:r>
              <a:rPr lang="en-GB" baseline="0" dirty="0" smtClean="0"/>
              <a:t> are.  For simple linear regression, R squared is just the correlation coefficient squared.  It therefore takes values between 0 and 1.  Turning it into a percentage makes it easier to explain.  Here 50% of the variation in </a:t>
            </a:r>
            <a:r>
              <a:rPr lang="en-GB" baseline="0" dirty="0" err="1" smtClean="0"/>
              <a:t>birthweight</a:t>
            </a:r>
            <a:r>
              <a:rPr lang="en-GB" baseline="0" dirty="0" smtClean="0"/>
              <a:t> is explained by the model including gestational age.  This is quite good for a model containing only one independent variable.  What constitutes ‘good’ varies by discipline.  </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101</a:t>
            </a:fld>
            <a:endParaRPr lang="en-GB"/>
          </a:p>
        </p:txBody>
      </p:sp>
    </p:spTree>
    <p:extLst>
      <p:ext uri="{BB962C8B-B14F-4D97-AF65-F5344CB8AC3E}">
        <p14:creationId xmlns:p14="http://schemas.microsoft.com/office/powerpoint/2010/main" xmlns="" val="29356428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several assumptions for regression.  The first is that the relationship between continuous</a:t>
            </a:r>
            <a:r>
              <a:rPr lang="en-GB" baseline="0" dirty="0" smtClean="0"/>
              <a:t> dependent and independent variables is linear which is confirmed using a scatterplot.  </a:t>
            </a:r>
            <a:r>
              <a:rPr lang="en-GB" dirty="0" smtClean="0"/>
              <a:t>The second two are available on request from SPSS through the ‘Plots’ section of the regression.  The first assesses whether</a:t>
            </a:r>
            <a:r>
              <a:rPr lang="en-GB" baseline="0" dirty="0" smtClean="0"/>
              <a:t> the spread of residuals varies depending on the predicted values and the second whether the residuals are normally distributed.  </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102</a:t>
            </a:fld>
            <a:endParaRPr lang="en-GB"/>
          </a:p>
        </p:txBody>
      </p:sp>
    </p:spTree>
    <p:extLst>
      <p:ext uri="{BB962C8B-B14F-4D97-AF65-F5344CB8AC3E}">
        <p14:creationId xmlns:p14="http://schemas.microsoft.com/office/powerpoint/2010/main" xmlns="" val="429373873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Here’s the histogram of residuals</a:t>
            </a:r>
            <a:r>
              <a:rPr lang="en-GB" baseline="0" dirty="0" smtClean="0"/>
              <a:t> for the </a:t>
            </a:r>
            <a:r>
              <a:rPr lang="en-GB" baseline="0" dirty="0" err="1" smtClean="0"/>
              <a:t>birthweight</a:t>
            </a:r>
            <a:r>
              <a:rPr lang="en-GB" baseline="0" dirty="0" smtClean="0"/>
              <a:t> and gestational age model.  The residuals only have to be approximately normally distributed so only histograms showing serious skew are a problem.  Students don’t need to include the plots for checking normality in their main report.  They just need to say that the checks were carried out.</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103</a:t>
            </a:fld>
            <a:endParaRPr lang="en-GB"/>
          </a:p>
        </p:txBody>
      </p:sp>
    </p:spTree>
    <p:extLst>
      <p:ext uri="{BB962C8B-B14F-4D97-AF65-F5344CB8AC3E}">
        <p14:creationId xmlns:p14="http://schemas.microsoft.com/office/powerpoint/2010/main" xmlns="" val="157863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eaLnBrk="1" latinLnBrk="0" hangingPunct="1"/>
            <a:fld id="{544213AF-26F6-41FA-8D85-E2C5388D6E58}" type="datetimeFigureOut">
              <a:rPr lang="en-US" smtClean="0"/>
              <a:pPr eaLnBrk="1" latinLnBrk="0" hangingPunct="1"/>
              <a:t>4/22/2015</a:t>
            </a:fld>
            <a:endParaRPr lang="en-US" dirty="0">
              <a:solidFill>
                <a:srgbClr val="FFFFFF"/>
              </a:solidFill>
            </a:endParaRPr>
          </a:p>
        </p:txBody>
      </p:sp>
      <p:sp>
        <p:nvSpPr>
          <p:cNvPr id="19" name="Footer Placeholder 18"/>
          <p:cNvSpPr>
            <a:spLocks noGrp="1"/>
          </p:cNvSpPr>
          <p:nvPr>
            <p:ph type="ftr" sz="quarter" idx="11"/>
          </p:nvPr>
        </p:nvSpPr>
        <p:spPr>
          <a:xfrm>
            <a:off x="-152400" y="6477000"/>
            <a:ext cx="1637304" cy="320675"/>
          </a:xfrm>
        </p:spPr>
        <p:txBody>
          <a:bodyPr/>
          <a:lstStyle>
            <a:lvl1pPr>
              <a:defRPr>
                <a:solidFill>
                  <a:schemeClr val="tx1"/>
                </a:solidFill>
              </a:defRPr>
            </a:lvl1pPr>
            <a:extLst/>
          </a:lstStyle>
          <a:p>
            <a:r>
              <a:rPr lang="en-GB" dirty="0" smtClean="0"/>
              <a:t>www.statstutor.ac.uk</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r>
              <a:rPr lang="en-GB" smtClean="0"/>
              <a:t>Reviewer: Jean Russell</a:t>
            </a:r>
          </a:p>
          <a:p>
            <a:r>
              <a:rPr lang="en-GB" smtClean="0"/>
              <a:t>University of Sheffield</a:t>
            </a:r>
            <a:endParaRPr lang="en-US" dirty="0" smtClean="0"/>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6188075"/>
            <a:ext cx="10541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4/22/2015</a:t>
            </a:fld>
            <a:endParaRPr lang="en-US"/>
          </a:p>
        </p:txBody>
      </p:sp>
      <p:sp>
        <p:nvSpPr>
          <p:cNvPr id="5" name="Footer Placeholder 4"/>
          <p:cNvSpPr>
            <a:spLocks noGrp="1"/>
          </p:cNvSpPr>
          <p:nvPr>
            <p:ph type="ftr" sz="quarter" idx="11"/>
          </p:nvPr>
        </p:nvSpPr>
        <p:spPr>
          <a:xfrm>
            <a:off x="-252045" y="6400800"/>
            <a:ext cx="1699845" cy="381000"/>
          </a:xfrm>
        </p:spPr>
        <p:txBody>
          <a:bodyPr/>
          <a:lstStyle>
            <a:extLst/>
          </a:lstStyle>
          <a:p>
            <a:r>
              <a:rPr lang="en-GB" dirty="0" smtClean="0"/>
              <a:t>www.statstutor.ac.uk</a:t>
            </a:r>
            <a:endParaRPr lang="en-US" dirty="0"/>
          </a:p>
        </p:txBody>
      </p:sp>
      <p:sp>
        <p:nvSpPr>
          <p:cNvPr id="6" name="Slide Number Placeholder 5"/>
          <p:cNvSpPr>
            <a:spLocks noGrp="1"/>
          </p:cNvSpPr>
          <p:nvPr>
            <p:ph type="sldNum" sz="quarter" idx="12"/>
          </p:nvPr>
        </p:nvSpPr>
        <p:spPr/>
        <p:txBody>
          <a:bodyPr/>
          <a:lstStyle>
            <a:extLst/>
          </a:lstStyle>
          <a:p>
            <a:r>
              <a:rPr lang="en-GB" smtClean="0"/>
              <a:t>Reviewer: Jean Russell</a:t>
            </a:r>
          </a:p>
          <a:p>
            <a:r>
              <a:rPr lang="en-GB" smtClean="0"/>
              <a:t>University of Sheffield</a:t>
            </a:r>
            <a:endParaRPr lang="en-US" dirty="0" smtClean="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4/22/2015</a:t>
            </a:fld>
            <a:endParaRPr lang="en-US"/>
          </a:p>
        </p:txBody>
      </p:sp>
      <p:sp>
        <p:nvSpPr>
          <p:cNvPr id="3" name="Footer Placeholder 2"/>
          <p:cNvSpPr>
            <a:spLocks noGrp="1"/>
          </p:cNvSpPr>
          <p:nvPr>
            <p:ph type="ftr" sz="quarter" idx="11"/>
          </p:nvPr>
        </p:nvSpPr>
        <p:spPr>
          <a:xfrm>
            <a:off x="-914400" y="6477000"/>
            <a:ext cx="2350681" cy="365125"/>
          </a:xfrm>
        </p:spPr>
        <p:txBody>
          <a:bodyPr/>
          <a:lstStyle>
            <a:extLst/>
          </a:lstStyle>
          <a:p>
            <a:r>
              <a:rPr lang="en-GB" smtClean="0"/>
              <a:t>www.statstutor.ac.uk</a:t>
            </a:r>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1"/>
          </p:nvPr>
        </p:nvSpPr>
        <p:spPr>
          <a:xfrm>
            <a:off x="-914400" y="6400800"/>
            <a:ext cx="2350681" cy="365125"/>
          </a:xfrm>
        </p:spPr>
        <p:txBody>
          <a:bodyPr/>
          <a:lstStyle>
            <a:lvl1pPr>
              <a:defRPr/>
            </a:lvl1pPr>
          </a:lstStyle>
          <a:p>
            <a:r>
              <a:rPr lang="en-GB" smtClean="0"/>
              <a:t>www.statstutor.ac.uk</a:t>
            </a:r>
            <a:endParaRPr lang="en-US"/>
          </a:p>
        </p:txBody>
      </p:sp>
      <p:sp>
        <p:nvSpPr>
          <p:cNvPr id="6" name="Rectangle 6"/>
          <p:cNvSpPr>
            <a:spLocks noGrp="1" noChangeArrowheads="1"/>
          </p:cNvSpPr>
          <p:nvPr>
            <p:ph type="sldNum" sz="quarter" idx="12"/>
          </p:nvPr>
        </p:nvSpPr>
        <p:spPr/>
        <p:txBody>
          <a:bodyPr/>
          <a:lstStyle>
            <a:lvl1pPr>
              <a:defRPr/>
            </a:lvl1pPr>
          </a:lstStyle>
          <a:p>
            <a:fld id="{09588AC9-391A-4EFD-9B90-886C6E5CF6D3}" type="slidenum">
              <a:rPr lang="en-US"/>
              <a:pPr/>
              <a:t>‹#›</a:t>
            </a:fld>
            <a:endParaRPr lang="en-US"/>
          </a:p>
        </p:txBody>
      </p:sp>
    </p:spTree>
    <p:extLst>
      <p:ext uri="{BB962C8B-B14F-4D97-AF65-F5344CB8AC3E}">
        <p14:creationId xmlns:p14="http://schemas.microsoft.com/office/powerpoint/2010/main" xmlns="" val="237875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00"/>
            <a:ext cx="8229600" cy="4525963"/>
          </a:xfrm>
        </p:spPr>
        <p:txBody>
          <a:bodyPr>
            <a:normAutofit/>
          </a:bodyPr>
          <a:lstStyle/>
          <a:p>
            <a:pPr lvl="0"/>
            <a:endParaRPr lang="en-GB" noProof="0" smtClean="0"/>
          </a:p>
        </p:txBody>
      </p:sp>
      <p:sp>
        <p:nvSpPr>
          <p:cNvPr id="5" name="Rectangle 5"/>
          <p:cNvSpPr>
            <a:spLocks noGrp="1" noChangeArrowheads="1"/>
          </p:cNvSpPr>
          <p:nvPr>
            <p:ph type="ftr" sz="quarter" idx="11"/>
          </p:nvPr>
        </p:nvSpPr>
        <p:spPr>
          <a:xfrm>
            <a:off x="-914400" y="6400800"/>
            <a:ext cx="2350681" cy="365125"/>
          </a:xfrm>
        </p:spPr>
        <p:txBody>
          <a:bodyPr/>
          <a:lstStyle>
            <a:lvl1pPr>
              <a:defRPr/>
            </a:lvl1pPr>
          </a:lstStyle>
          <a:p>
            <a:pPr>
              <a:defRPr/>
            </a:pPr>
            <a:r>
              <a:rPr lang="en-GB" smtClean="0">
                <a:solidFill>
                  <a:prstClr val="black"/>
                </a:solidFill>
              </a:rPr>
              <a:t>www.statstutor.ac.uk</a:t>
            </a:r>
            <a:endParaRPr lang="en-US">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FA8095B-80B0-4657-B1AF-BF6934029BA5}"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xmlns="" val="3528618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8229600" cy="762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09600" y="2362200"/>
            <a:ext cx="8229600" cy="3733800"/>
          </a:xfrm>
        </p:spPr>
        <p:txBody>
          <a:bodyPr/>
          <a:lstStyle/>
          <a:p>
            <a:endParaRPr lang="en-GB"/>
          </a:p>
        </p:txBody>
      </p:sp>
      <p:sp>
        <p:nvSpPr>
          <p:cNvPr id="4" name="Date Placeholder 3"/>
          <p:cNvSpPr>
            <a:spLocks noGrp="1"/>
          </p:cNvSpPr>
          <p:nvPr>
            <p:ph type="dt" sz="half" idx="10"/>
          </p:nvPr>
        </p:nvSpPr>
        <p:spPr>
          <a:xfrm>
            <a:off x="685800" y="6553200"/>
            <a:ext cx="914400" cy="304800"/>
          </a:xfrm>
        </p:spPr>
        <p:txBody>
          <a:bodyPr/>
          <a:lstStyle>
            <a:lvl1pPr>
              <a:defRPr/>
            </a:lvl1pPr>
          </a:lstStyle>
          <a:p>
            <a:endParaRPr lang="en-GB"/>
          </a:p>
        </p:txBody>
      </p:sp>
      <p:sp>
        <p:nvSpPr>
          <p:cNvPr id="5" name="Footer Placeholder 4"/>
          <p:cNvSpPr>
            <a:spLocks noGrp="1"/>
          </p:cNvSpPr>
          <p:nvPr>
            <p:ph type="ftr" sz="quarter" idx="11"/>
          </p:nvPr>
        </p:nvSpPr>
        <p:spPr>
          <a:xfrm>
            <a:off x="1371600" y="6553200"/>
            <a:ext cx="5181600" cy="304800"/>
          </a:xfrm>
        </p:spPr>
        <p:txBody>
          <a:bodyPr/>
          <a:lstStyle>
            <a:lvl1pPr>
              <a:defRPr/>
            </a:lvl1pPr>
          </a:lstStyle>
          <a:p>
            <a:endParaRPr lang="en-GB"/>
          </a:p>
        </p:txBody>
      </p:sp>
      <p:sp>
        <p:nvSpPr>
          <p:cNvPr id="6" name="Slide Number Placeholder 5"/>
          <p:cNvSpPr>
            <a:spLocks noGrp="1"/>
          </p:cNvSpPr>
          <p:nvPr>
            <p:ph type="sldNum" sz="quarter" idx="12"/>
          </p:nvPr>
        </p:nvSpPr>
        <p:spPr>
          <a:xfrm>
            <a:off x="7010400" y="152400"/>
            <a:ext cx="1905000" cy="457200"/>
          </a:xfrm>
        </p:spPr>
        <p:txBody>
          <a:bodyPr/>
          <a:lstStyle>
            <a:lvl1pPr>
              <a:defRPr/>
            </a:lvl1pPr>
          </a:lstStyle>
          <a:p>
            <a:fld id="{71C1E68C-B3BC-44DE-8EEB-B5E67EB99E78}" type="slidenum">
              <a:rPr lang="en-GB"/>
              <a:pPr/>
              <a:t>‹#›</a:t>
            </a:fld>
            <a:endParaRPr lang="en-GB"/>
          </a:p>
        </p:txBody>
      </p:sp>
    </p:spTree>
    <p:extLst>
      <p:ext uri="{BB962C8B-B14F-4D97-AF65-F5344CB8AC3E}">
        <p14:creationId xmlns:p14="http://schemas.microsoft.com/office/powerpoint/2010/main" xmlns="" val="4271470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981200"/>
            <a:ext cx="3810000" cy="4114800"/>
          </a:xfrm>
        </p:spPr>
        <p:txBody>
          <a:bodyPr>
            <a:normAutofit/>
          </a:bodyPr>
          <a:lstStyle/>
          <a:p>
            <a:pPr lvl="0"/>
            <a:endParaRPr lang="en-GB" noProof="0" smtClean="0"/>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70C49BA-E751-4CA3-94C3-D8AB21243AE0}" type="slidenum">
              <a:rPr lang="en-US"/>
              <a:pPr>
                <a:defRPr/>
              </a:pPr>
              <a:t>‹#›</a:t>
            </a:fld>
            <a:endParaRPr lang="en-US"/>
          </a:p>
        </p:txBody>
      </p:sp>
    </p:spTree>
    <p:extLst>
      <p:ext uri="{BB962C8B-B14F-4D97-AF65-F5344CB8AC3E}">
        <p14:creationId xmlns:p14="http://schemas.microsoft.com/office/powerpoint/2010/main" xmlns="" val="3190507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9"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4/22/2015</a:t>
            </a:fld>
            <a:endParaRPr lang="en-US" sz="1000" dirty="0">
              <a:solidFill>
                <a:schemeClr val="tx1"/>
              </a:solidFill>
            </a:endParaRPr>
          </a:p>
        </p:txBody>
      </p:sp>
      <p:sp>
        <p:nvSpPr>
          <p:cNvPr id="22" name="Footer Placeholder 21"/>
          <p:cNvSpPr>
            <a:spLocks noGrp="1"/>
          </p:cNvSpPr>
          <p:nvPr>
            <p:ph type="ftr" sz="quarter" idx="3"/>
          </p:nvPr>
        </p:nvSpPr>
        <p:spPr>
          <a:xfrm>
            <a:off x="-914400" y="6400800"/>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GB" dirty="0" smtClean="0"/>
              <a:t>www.statstutor.ac.uk</a:t>
            </a: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r>
              <a:rPr lang="en-GB" smtClean="0"/>
              <a:t>Reviewer: Jean Russell</a:t>
            </a:r>
          </a:p>
          <a:p>
            <a:r>
              <a:rPr lang="en-GB" smtClean="0"/>
              <a:t>University of Sheffield</a:t>
            </a:r>
            <a:endParaRPr lang="en-US" dirty="0"/>
          </a:p>
        </p:txBody>
      </p:sp>
      <p:pic>
        <p:nvPicPr>
          <p:cNvPr id="11" name="Picture 2"/>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71450" y="6172200"/>
            <a:ext cx="10541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70" r:id="rId3"/>
    <p:sldLayoutId id="2147483675" r:id="rId4"/>
    <p:sldLayoutId id="2147483676" r:id="rId5"/>
    <p:sldLayoutId id="2147483678" r:id="rId6"/>
    <p:sldLayoutId id="2147483679" r:id="rId7"/>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16.bin"/><Relationship Id="rId4" Type="http://schemas.openxmlformats.org/officeDocument/2006/relationships/image" Target="../media/image84.png"/></Relationships>
</file>

<file path=ppt/slides/_rels/slide10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3.xml"/><Relationship Id="rId1" Type="http://schemas.openxmlformats.org/officeDocument/2006/relationships/vmlDrawing" Target="../drawings/vmlDrawing12.vml"/><Relationship Id="rId4" Type="http://schemas.openxmlformats.org/officeDocument/2006/relationships/oleObject" Target="../embeddings/oleObject17.bin"/></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2.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13.pn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36.xml"/><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60.png"/></Relationships>
</file>

<file path=ppt/slides/_rels/slide14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37.xml"/><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60.png"/></Relationships>
</file>

<file path=ppt/slides/_rels/slide145.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hyperlink" Target="http://www.statstutor.ac.uk/" TargetMode="External"/><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52.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1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3.xml"/><Relationship Id="rId1" Type="http://schemas.openxmlformats.org/officeDocument/2006/relationships/vmlDrawing" Target="../drawings/vmlDrawing13.vml"/><Relationship Id="rId4" Type="http://schemas.openxmlformats.org/officeDocument/2006/relationships/oleObject" Target="../embeddings/oleObject18.bin"/></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168.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3.xml"/><Relationship Id="rId1" Type="http://schemas.openxmlformats.org/officeDocument/2006/relationships/vmlDrawing" Target="../drawings/vmlDrawing15.vml"/><Relationship Id="rId5" Type="http://schemas.openxmlformats.org/officeDocument/2006/relationships/oleObject" Target="../embeddings/oleObject21.bin"/><Relationship Id="rId4" Type="http://schemas.openxmlformats.org/officeDocument/2006/relationships/image" Target="../media/image110.emf"/></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78.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7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www.statstutor.ac.uk/"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oleObject" Target="../embeddings/oleObject6.bin"/><Relationship Id="rId2" Type="http://schemas.openxmlformats.org/officeDocument/2006/relationships/tags" Target="../tags/tag1.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5.jpe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32.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49.png"/><Relationship Id="rId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56.emf"/><Relationship Id="rId5" Type="http://schemas.openxmlformats.org/officeDocument/2006/relationships/customXml" Target="../ink/ink1.xml"/><Relationship Id="rId4" Type="http://schemas.openxmlformats.org/officeDocument/2006/relationships/image" Target="../media/image49.png"/></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58.emf"/><Relationship Id="rId4" Type="http://schemas.openxmlformats.org/officeDocument/2006/relationships/customXml" Target="../ink/ink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72.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4.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5.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8.jpeg"/><Relationship Id="rId5" Type="http://schemas.openxmlformats.org/officeDocument/2006/relationships/diagramQuickStyle" Target="../diagrams/quickStyle2.xml"/><Relationship Id="rId10" Type="http://schemas.openxmlformats.org/officeDocument/2006/relationships/image" Target="../media/image7.gif"/><Relationship Id="rId4" Type="http://schemas.openxmlformats.org/officeDocument/2006/relationships/diagramLayout" Target="../diagrams/layout2.xml"/><Relationship Id="rId9" Type="http://schemas.openxmlformats.org/officeDocument/2006/relationships/image" Target="../media/image6.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nejm.org/doi/full/10.1056/NEJMon1211064" TargetMode="External"/><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openxmlformats.org/officeDocument/2006/relationships/image" Target="../media/image70.gif"/></Relationships>
</file>

<file path=ppt/slides/_rels/slide88.xml.rels><?xml version="1.0" encoding="UTF-8" standalone="yes"?>
<Relationships xmlns="http://schemas.openxmlformats.org/package/2006/relationships"><Relationship Id="rId3" Type="http://schemas.openxmlformats.org/officeDocument/2006/relationships/hyperlink" Target="http://www.nejm.org/doi/full/10.1056/NEJMon1211064" TargetMode="External"/><Relationship Id="rId2" Type="http://schemas.openxmlformats.org/officeDocument/2006/relationships/notesSlide" Target="../notesSlides/notesSlide84.xml"/><Relationship Id="rId1" Type="http://schemas.openxmlformats.org/officeDocument/2006/relationships/slideLayout" Target="../slideLayouts/slideLayout3.xml"/><Relationship Id="rId4" Type="http://schemas.openxmlformats.org/officeDocument/2006/relationships/image" Target="../media/image71.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www.nejm.org/doi/full/10.1056/NEJMon1211064" TargetMode="External"/><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2.bin"/><Relationship Id="rId4" Type="http://schemas.openxmlformats.org/officeDocument/2006/relationships/image" Target="../media/image76.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3.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80.png"/><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Introductory</a:t>
            </a:r>
            <a:r>
              <a:rPr lang="en-GB" b="1" dirty="0" smtClean="0"/>
              <a:t> Statistics and Hypothesis Testing</a:t>
            </a:r>
            <a:endParaRPr lang="en-GB" dirty="0"/>
          </a:p>
        </p:txBody>
      </p:sp>
      <p:sp>
        <p:nvSpPr>
          <p:cNvPr id="3" name="Subtitle 2"/>
          <p:cNvSpPr>
            <a:spLocks noGrp="1"/>
          </p:cNvSpPr>
          <p:nvPr>
            <p:ph type="subTitle" idx="1"/>
          </p:nvPr>
        </p:nvSpPr>
        <p:spPr/>
        <p:txBody>
          <a:bodyPr>
            <a:normAutofit/>
          </a:bodyPr>
          <a:lstStyle/>
          <a:p>
            <a:r>
              <a:rPr lang="en-GB" sz="2000" dirty="0" smtClean="0"/>
              <a:t>Stcp-marshallowen-5a</a:t>
            </a:r>
            <a:endParaRPr lang="en-GB" sz="2000" dirty="0"/>
          </a:p>
        </p:txBody>
      </p:sp>
      <p:sp>
        <p:nvSpPr>
          <p:cNvPr id="6" name="Footer Placeholder 5"/>
          <p:cNvSpPr>
            <a:spLocks noGrp="1"/>
          </p:cNvSpPr>
          <p:nvPr>
            <p:ph type="ftr" sz="quarter" idx="11"/>
          </p:nvPr>
        </p:nvSpPr>
        <p:spPr/>
        <p:txBody>
          <a:bodyPr/>
          <a:lstStyle/>
          <a:p>
            <a:r>
              <a:rPr lang="en-GB" dirty="0" smtClean="0"/>
              <a:t>www.statstutor.ac.uk</a:t>
            </a:r>
            <a:endParaRPr lang="en-US" dirty="0"/>
          </a:p>
        </p:txBody>
      </p:sp>
      <p:sp>
        <p:nvSpPr>
          <p:cNvPr id="11" name="TextBox 10"/>
          <p:cNvSpPr txBox="1"/>
          <p:nvPr/>
        </p:nvSpPr>
        <p:spPr>
          <a:xfrm>
            <a:off x="1981200" y="6141545"/>
            <a:ext cx="4343400" cy="461665"/>
          </a:xfrm>
          <a:prstGeom prst="rect">
            <a:avLst/>
          </a:prstGeom>
          <a:noFill/>
        </p:spPr>
        <p:txBody>
          <a:bodyPr wrap="square" rtlCol="0">
            <a:spAutoFit/>
          </a:bodyPr>
          <a:lstStyle/>
          <a:p>
            <a:pPr algn="ctr"/>
            <a:r>
              <a:rPr lang="en-GB" sz="1200" dirty="0"/>
              <a:t>Ellen Marshall / Alun Owen </a:t>
            </a:r>
            <a:endParaRPr lang="en-GB" sz="1200" dirty="0" smtClean="0"/>
          </a:p>
          <a:p>
            <a:pPr algn="ctr"/>
            <a:r>
              <a:rPr lang="en-GB" sz="1200" dirty="0" smtClean="0"/>
              <a:t>University </a:t>
            </a:r>
            <a:r>
              <a:rPr lang="en-GB" sz="1200" dirty="0"/>
              <a:t>of Sheffield / University of Worcester </a:t>
            </a:r>
            <a:endParaRPr lang="en-US" sz="1200" dirty="0"/>
          </a:p>
        </p:txBody>
      </p:sp>
      <p:sp>
        <p:nvSpPr>
          <p:cNvPr id="12" name="TextBox 11"/>
          <p:cNvSpPr txBox="1"/>
          <p:nvPr/>
        </p:nvSpPr>
        <p:spPr>
          <a:xfrm>
            <a:off x="6329794" y="6141544"/>
            <a:ext cx="2661805" cy="461665"/>
          </a:xfrm>
          <a:prstGeom prst="rect">
            <a:avLst/>
          </a:prstGeom>
          <a:noFill/>
        </p:spPr>
        <p:txBody>
          <a:bodyPr wrap="square" rtlCol="0">
            <a:spAutoFit/>
          </a:bodyPr>
          <a:lstStyle/>
          <a:p>
            <a:pPr algn="r"/>
            <a:r>
              <a:rPr lang="en-GB" sz="1200" dirty="0" smtClean="0"/>
              <a:t>Reviewer: Ruth Fairclough</a:t>
            </a:r>
          </a:p>
          <a:p>
            <a:pPr algn="r"/>
            <a:r>
              <a:rPr lang="en-GB" sz="1200" dirty="0" smtClean="0"/>
              <a:t>University of Wolverhampton</a:t>
            </a:r>
            <a:endParaRPr lang="en-GB" sz="12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86624" y="358541"/>
            <a:ext cx="2147427" cy="834590"/>
          </a:xfrm>
          <a:prstGeom prst="rect">
            <a:avLst/>
          </a:prstGeom>
        </p:spPr>
      </p:pic>
      <p:sp>
        <p:nvSpPr>
          <p:cNvPr id="14" name="TextBox 13"/>
          <p:cNvSpPr txBox="1"/>
          <p:nvPr/>
        </p:nvSpPr>
        <p:spPr>
          <a:xfrm>
            <a:off x="755576" y="1052736"/>
            <a:ext cx="7878475" cy="800219"/>
          </a:xfrm>
          <a:prstGeom prst="rect">
            <a:avLst/>
          </a:prstGeom>
          <a:noFill/>
        </p:spPr>
        <p:txBody>
          <a:bodyPr wrap="square" rtlCol="0">
            <a:spAutoFit/>
          </a:bodyPr>
          <a:lstStyle/>
          <a:p>
            <a:pPr algn="r"/>
            <a:r>
              <a:rPr lang="en-GB" dirty="0">
                <a:latin typeface="Gill Sans MT" panose="020B0502020104020203" pitchFamily="34" charset="0"/>
              </a:rPr>
              <a:t>community project</a:t>
            </a:r>
          </a:p>
          <a:p>
            <a:pPr algn="r"/>
            <a:r>
              <a:rPr lang="en-GB" sz="1600" dirty="0">
                <a:latin typeface="Gill Sans MT" panose="020B0502020104020203" pitchFamily="34" charset="0"/>
              </a:rPr>
              <a:t>encouraging academics to share statistics support resources</a:t>
            </a:r>
          </a:p>
          <a:p>
            <a:pPr algn="r"/>
            <a:r>
              <a:rPr lang="en-GB" sz="1200" dirty="0">
                <a:latin typeface="Gill Sans MT" panose="020B0502020104020203" pitchFamily="34" charset="0"/>
              </a:rPr>
              <a:t>All </a:t>
            </a:r>
            <a:r>
              <a:rPr lang="en-GB" sz="1200" dirty="0" err="1">
                <a:latin typeface="Gill Sans MT" panose="020B0502020104020203" pitchFamily="34" charset="0"/>
              </a:rPr>
              <a:t>stcp</a:t>
            </a:r>
            <a:r>
              <a:rPr lang="en-GB" sz="1200" dirty="0">
                <a:latin typeface="Gill Sans MT" panose="020B0502020104020203" pitchFamily="34" charset="0"/>
              </a:rPr>
              <a:t> resources are released under a Creative Commons </a:t>
            </a:r>
            <a:r>
              <a:rPr lang="en-GB" sz="1200" dirty="0" smtClean="0">
                <a:latin typeface="Gill Sans MT" panose="020B0502020104020203" pitchFamily="34" charset="0"/>
              </a:rPr>
              <a:t>licence</a:t>
            </a:r>
            <a:endParaRPr lang="en-GB" sz="1200" dirty="0">
              <a:latin typeface="Gill Sans MT" panose="020B0502020104020203" pitchFamily="34" charset="0"/>
            </a:endParaRPr>
          </a:p>
        </p:txBody>
      </p:sp>
    </p:spTree>
    <p:extLst>
      <p:ext uri="{BB962C8B-B14F-4D97-AF65-F5344CB8AC3E}">
        <p14:creationId xmlns:p14="http://schemas.microsoft.com/office/powerpoint/2010/main" xmlns="" val="346316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524000"/>
            <a:ext cx="8807896" cy="4754564"/>
          </a:xfrm>
        </p:spPr>
        <p:txBody>
          <a:bodyPr>
            <a:normAutofit/>
          </a:bodyPr>
          <a:lstStyle/>
          <a:p>
            <a:pPr>
              <a:buFont typeface="Wingdings" panose="05000000000000000000" pitchFamily="2" charset="2"/>
              <a:buChar char="Ø"/>
            </a:pPr>
            <a:r>
              <a:rPr lang="en-GB" sz="2400" dirty="0" smtClean="0"/>
              <a:t>Q1: What </a:t>
            </a:r>
            <a:r>
              <a:rPr lang="en-GB" sz="2400" dirty="0"/>
              <a:t>is your favourite subject?</a:t>
            </a:r>
          </a:p>
          <a:p>
            <a:endParaRPr lang="en-GB" sz="2400" dirty="0" smtClean="0"/>
          </a:p>
          <a:p>
            <a:pPr marL="109728" indent="0">
              <a:buNone/>
            </a:pPr>
            <a:endParaRPr lang="en-GB" sz="2400" dirty="0" smtClean="0"/>
          </a:p>
          <a:p>
            <a:r>
              <a:rPr lang="en-GB" sz="2400" dirty="0" smtClean="0"/>
              <a:t>Q2: Gender:</a:t>
            </a:r>
          </a:p>
          <a:p>
            <a:pPr marL="109728" indent="0">
              <a:buNone/>
            </a:pPr>
            <a:endParaRPr lang="en-GB" sz="2400" dirty="0" smtClean="0"/>
          </a:p>
          <a:p>
            <a:r>
              <a:rPr lang="en-GB" sz="2400" dirty="0" smtClean="0"/>
              <a:t>Q3: I consider myself to be good at mathematics:</a:t>
            </a:r>
          </a:p>
          <a:p>
            <a:endParaRPr lang="en-GB" sz="2400" dirty="0"/>
          </a:p>
          <a:p>
            <a:pPr marL="109728" indent="0">
              <a:buNone/>
            </a:pPr>
            <a:endParaRPr lang="en-GB" sz="2400" dirty="0" smtClean="0"/>
          </a:p>
          <a:p>
            <a:pPr>
              <a:buFont typeface="Wingdings" panose="05000000000000000000" pitchFamily="2" charset="2"/>
              <a:buChar char="Ø"/>
            </a:pPr>
            <a:endParaRPr lang="en-GB" sz="2400" dirty="0" smtClean="0"/>
          </a:p>
          <a:p>
            <a:pPr>
              <a:buFont typeface="Wingdings" panose="05000000000000000000" pitchFamily="2" charset="2"/>
              <a:buChar char="Ø"/>
            </a:pPr>
            <a:r>
              <a:rPr lang="en-GB" sz="2400" dirty="0" smtClean="0"/>
              <a:t>Q4: Score in a recent mock GCSE maths exam:</a:t>
            </a:r>
          </a:p>
          <a:p>
            <a:endParaRPr lang="en-GB" sz="2400" dirty="0" smtClean="0"/>
          </a:p>
          <a:p>
            <a:endParaRPr lang="en-GB" sz="2400" dirty="0"/>
          </a:p>
          <a:p>
            <a:endParaRPr lang="en-GB" sz="2400" dirty="0"/>
          </a:p>
          <a:p>
            <a:endParaRPr lang="en-GB" sz="2400" dirty="0" smtClean="0"/>
          </a:p>
          <a:p>
            <a:endParaRPr lang="en-GB" sz="2400" dirty="0" smtClean="0"/>
          </a:p>
          <a:p>
            <a:pPr marL="0" indent="0">
              <a:buNone/>
            </a:pPr>
            <a:endParaRPr lang="en-GB" sz="2400" i="1" dirty="0" smtClean="0"/>
          </a:p>
          <a:p>
            <a:pPr marL="0" indent="0">
              <a:buNone/>
            </a:pPr>
            <a:endParaRPr lang="en-GB" sz="2400" i="1" dirty="0"/>
          </a:p>
          <a:p>
            <a:endParaRPr lang="en-GB" sz="2400" dirty="0" smtClean="0"/>
          </a:p>
          <a:p>
            <a:endParaRPr lang="en-GB" sz="2400" dirty="0"/>
          </a:p>
        </p:txBody>
      </p:sp>
      <p:sp>
        <p:nvSpPr>
          <p:cNvPr id="2" name="Title 1"/>
          <p:cNvSpPr>
            <a:spLocks noGrp="1"/>
          </p:cNvSpPr>
          <p:nvPr>
            <p:ph type="title"/>
          </p:nvPr>
        </p:nvSpPr>
        <p:spPr>
          <a:xfrm>
            <a:off x="457200" y="274638"/>
            <a:ext cx="8229600" cy="792162"/>
          </a:xfrm>
        </p:spPr>
        <p:txBody>
          <a:bodyPr>
            <a:noAutofit/>
          </a:bodyPr>
          <a:lstStyle/>
          <a:p>
            <a:r>
              <a:rPr lang="en-GB" sz="3200" dirty="0" smtClean="0"/>
              <a:t>Questionnaire for GCSE Maths Pupils</a:t>
            </a:r>
            <a:endParaRPr lang="en-GB" sz="3200" dirty="0"/>
          </a:p>
        </p:txBody>
      </p:sp>
      <p:graphicFrame>
        <p:nvGraphicFramePr>
          <p:cNvPr id="4" name="Table 3"/>
          <p:cNvGraphicFramePr>
            <a:graphicFrameLocks noGrp="1"/>
          </p:cNvGraphicFramePr>
          <p:nvPr>
            <p:extLst>
              <p:ext uri="{D42A27DB-BD31-4B8C-83A1-F6EECF244321}">
                <p14:modId xmlns:p14="http://schemas.microsoft.com/office/powerpoint/2010/main" xmlns="" val="851413540"/>
              </p:ext>
            </p:extLst>
          </p:nvPr>
        </p:nvGraphicFramePr>
        <p:xfrm>
          <a:off x="838200" y="4267200"/>
          <a:ext cx="6096000" cy="64008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pPr algn="ctr"/>
                      <a:r>
                        <a:rPr lang="en-GB" dirty="0" smtClean="0">
                          <a:solidFill>
                            <a:srgbClr val="002060"/>
                          </a:solidFill>
                        </a:rPr>
                        <a:t>Strongly Disagree</a:t>
                      </a:r>
                      <a:endParaRPr lang="en-GB" dirty="0">
                        <a:solidFill>
                          <a:srgbClr val="002060"/>
                        </a:solidFill>
                      </a:endParaRPr>
                    </a:p>
                  </a:txBody>
                  <a:tcPr>
                    <a:solidFill>
                      <a:schemeClr val="accent2">
                        <a:lumMod val="40000"/>
                        <a:lumOff val="60000"/>
                      </a:schemeClr>
                    </a:solidFill>
                  </a:tcPr>
                </a:tc>
                <a:tc>
                  <a:txBody>
                    <a:bodyPr/>
                    <a:lstStyle/>
                    <a:p>
                      <a:pPr algn="ctr"/>
                      <a:r>
                        <a:rPr lang="en-GB" dirty="0" smtClean="0">
                          <a:solidFill>
                            <a:srgbClr val="002060"/>
                          </a:solidFill>
                        </a:rPr>
                        <a:t>Disagree</a:t>
                      </a:r>
                      <a:endParaRPr lang="en-GB" dirty="0">
                        <a:solidFill>
                          <a:srgbClr val="002060"/>
                        </a:solidFill>
                      </a:endParaRPr>
                    </a:p>
                  </a:txBody>
                  <a:tcPr>
                    <a:solidFill>
                      <a:schemeClr val="accent2">
                        <a:lumMod val="20000"/>
                        <a:lumOff val="80000"/>
                      </a:schemeClr>
                    </a:solidFill>
                  </a:tcPr>
                </a:tc>
                <a:tc>
                  <a:txBody>
                    <a:bodyPr/>
                    <a:lstStyle/>
                    <a:p>
                      <a:pPr algn="ctr"/>
                      <a:r>
                        <a:rPr lang="en-GB" dirty="0" smtClean="0">
                          <a:solidFill>
                            <a:srgbClr val="002060"/>
                          </a:solidFill>
                        </a:rPr>
                        <a:t>Not Sure</a:t>
                      </a:r>
                      <a:endParaRPr lang="en-GB" dirty="0">
                        <a:solidFill>
                          <a:srgbClr val="002060"/>
                        </a:solidFill>
                      </a:endParaRPr>
                    </a:p>
                  </a:txBody>
                  <a:tcPr>
                    <a:solidFill>
                      <a:srgbClr val="C4E59F"/>
                    </a:solidFill>
                  </a:tcPr>
                </a:tc>
                <a:tc>
                  <a:txBody>
                    <a:bodyPr/>
                    <a:lstStyle/>
                    <a:p>
                      <a:pPr algn="ctr"/>
                      <a:r>
                        <a:rPr lang="en-GB" dirty="0" smtClean="0">
                          <a:solidFill>
                            <a:srgbClr val="002060"/>
                          </a:solidFill>
                        </a:rPr>
                        <a:t>Agree</a:t>
                      </a:r>
                      <a:endParaRPr lang="en-GB" dirty="0">
                        <a:solidFill>
                          <a:srgbClr val="002060"/>
                        </a:solidFill>
                      </a:endParaRPr>
                    </a:p>
                  </a:txBody>
                  <a:tcPr>
                    <a:solidFill>
                      <a:schemeClr val="accent1">
                        <a:lumMod val="40000"/>
                        <a:lumOff val="60000"/>
                      </a:schemeClr>
                    </a:solidFill>
                  </a:tcPr>
                </a:tc>
                <a:tc>
                  <a:txBody>
                    <a:bodyPr/>
                    <a:lstStyle/>
                    <a:p>
                      <a:pPr algn="ctr"/>
                      <a:r>
                        <a:rPr lang="en-GB" dirty="0" smtClean="0">
                          <a:solidFill>
                            <a:srgbClr val="002060"/>
                          </a:solidFill>
                        </a:rPr>
                        <a:t>Strongly Agree</a:t>
                      </a:r>
                      <a:endParaRPr lang="en-GB" dirty="0">
                        <a:solidFill>
                          <a:srgbClr val="002060"/>
                        </a:solidFill>
                      </a:endParaRP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3185437288"/>
              </p:ext>
            </p:extLst>
          </p:nvPr>
        </p:nvGraphicFramePr>
        <p:xfrm>
          <a:off x="2819400" y="2971800"/>
          <a:ext cx="2304256" cy="370840"/>
        </p:xfrm>
        <a:graphic>
          <a:graphicData uri="http://schemas.openxmlformats.org/drawingml/2006/table">
            <a:tbl>
              <a:tblPr firstRow="1" bandRow="1">
                <a:tableStyleId>{5C22544A-7EE6-4342-B048-85BDC9FD1C3A}</a:tableStyleId>
              </a:tblPr>
              <a:tblGrid>
                <a:gridCol w="1040253"/>
                <a:gridCol w="1264003"/>
              </a:tblGrid>
              <a:tr h="370840">
                <a:tc>
                  <a:txBody>
                    <a:bodyPr/>
                    <a:lstStyle/>
                    <a:p>
                      <a:pPr algn="ctr"/>
                      <a:r>
                        <a:rPr lang="en-GB" dirty="0" smtClean="0">
                          <a:solidFill>
                            <a:srgbClr val="002060"/>
                          </a:solidFill>
                        </a:rPr>
                        <a:t>Male</a:t>
                      </a:r>
                      <a:endParaRPr lang="en-GB" dirty="0">
                        <a:solidFill>
                          <a:srgbClr val="002060"/>
                        </a:solidFill>
                      </a:endParaRPr>
                    </a:p>
                  </a:txBody>
                  <a:tcPr/>
                </a:tc>
                <a:tc>
                  <a:txBody>
                    <a:bodyPr/>
                    <a:lstStyle/>
                    <a:p>
                      <a:pPr algn="ctr"/>
                      <a:r>
                        <a:rPr lang="en-GB" dirty="0" smtClean="0">
                          <a:solidFill>
                            <a:srgbClr val="002060"/>
                          </a:solidFill>
                        </a:rPr>
                        <a:t>Female</a:t>
                      </a:r>
                      <a:endParaRPr lang="en-GB" dirty="0">
                        <a:solidFill>
                          <a:srgbClr val="002060"/>
                        </a:solidFill>
                      </a:endParaRPr>
                    </a:p>
                  </a:txBody>
                  <a:tcPr>
                    <a:solidFill>
                      <a:schemeClr val="accent2">
                        <a:lumMod val="20000"/>
                        <a:lumOff val="8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1494869677"/>
              </p:ext>
            </p:extLst>
          </p:nvPr>
        </p:nvGraphicFramePr>
        <p:xfrm>
          <a:off x="2365829" y="5791200"/>
          <a:ext cx="4419600" cy="370840"/>
        </p:xfrm>
        <a:graphic>
          <a:graphicData uri="http://schemas.openxmlformats.org/drawingml/2006/table">
            <a:tbl>
              <a:tblPr firstRow="1" bandRow="1">
                <a:tableStyleId>{5C22544A-7EE6-4342-B048-85BDC9FD1C3A}</a:tableStyleId>
              </a:tblPr>
              <a:tblGrid>
                <a:gridCol w="4419600"/>
              </a:tblGrid>
              <a:tr h="370840">
                <a:tc>
                  <a:txBody>
                    <a:bodyPr/>
                    <a:lstStyle/>
                    <a:p>
                      <a:pPr algn="ctr"/>
                      <a:r>
                        <a:rPr lang="en-GB" dirty="0" smtClean="0">
                          <a:solidFill>
                            <a:srgbClr val="002060"/>
                          </a:solidFill>
                        </a:rPr>
                        <a:t>Score between 0%</a:t>
                      </a:r>
                      <a:r>
                        <a:rPr lang="en-GB" baseline="0" dirty="0" smtClean="0">
                          <a:solidFill>
                            <a:srgbClr val="002060"/>
                          </a:solidFill>
                        </a:rPr>
                        <a:t> and </a:t>
                      </a:r>
                      <a:r>
                        <a:rPr lang="en-GB" dirty="0" smtClean="0">
                          <a:solidFill>
                            <a:srgbClr val="002060"/>
                          </a:solidFill>
                        </a:rPr>
                        <a:t>100%</a:t>
                      </a:r>
                      <a:endParaRPr lang="en-GB" dirty="0">
                        <a:solidFill>
                          <a:srgbClr val="002060"/>
                        </a:solidFill>
                      </a:endParaRPr>
                    </a:p>
                  </a:txBody>
                  <a:tcPr>
                    <a:solidFill>
                      <a:schemeClr val="accent1">
                        <a:lumMod val="40000"/>
                        <a:lumOff val="60000"/>
                      </a:schemeClr>
                    </a:solidFill>
                  </a:tcPr>
                </a:tc>
              </a:tr>
            </a:tbl>
          </a:graphicData>
        </a:graphic>
      </p:graphicFrame>
      <p:sp>
        <p:nvSpPr>
          <p:cNvPr id="9" name="TextBox 8"/>
          <p:cNvSpPr txBox="1"/>
          <p:nvPr/>
        </p:nvSpPr>
        <p:spPr>
          <a:xfrm>
            <a:off x="384629" y="873205"/>
            <a:ext cx="8382000" cy="523220"/>
          </a:xfrm>
          <a:prstGeom prst="rect">
            <a:avLst/>
          </a:prstGeom>
          <a:noFill/>
        </p:spPr>
        <p:txBody>
          <a:bodyPr wrap="square" rtlCol="0">
            <a:spAutoFit/>
          </a:bodyPr>
          <a:lstStyle/>
          <a:p>
            <a:r>
              <a:rPr lang="en-GB" sz="2800" b="1" dirty="0" smtClean="0">
                <a:solidFill>
                  <a:srgbClr val="00B050"/>
                </a:solidFill>
              </a:rPr>
              <a:t>What data types relate to following questions?</a:t>
            </a:r>
            <a:endParaRPr lang="en-GB" sz="2800" b="1" dirty="0">
              <a:solidFill>
                <a:srgbClr val="00B05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xmlns="" val="837909747"/>
              </p:ext>
            </p:extLst>
          </p:nvPr>
        </p:nvGraphicFramePr>
        <p:xfrm>
          <a:off x="1219200" y="2133600"/>
          <a:ext cx="6096000" cy="37084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pPr algn="ctr"/>
                      <a:r>
                        <a:rPr lang="en-GB" dirty="0" smtClean="0">
                          <a:solidFill>
                            <a:srgbClr val="002060"/>
                          </a:solidFill>
                        </a:rPr>
                        <a:t>Maths</a:t>
                      </a:r>
                      <a:endParaRPr lang="en-GB" dirty="0">
                        <a:solidFill>
                          <a:srgbClr val="002060"/>
                        </a:solidFill>
                      </a:endParaRPr>
                    </a:p>
                  </a:txBody>
                  <a:tcPr>
                    <a:solidFill>
                      <a:schemeClr val="accent2">
                        <a:lumMod val="40000"/>
                        <a:lumOff val="60000"/>
                      </a:schemeClr>
                    </a:solidFill>
                  </a:tcPr>
                </a:tc>
                <a:tc>
                  <a:txBody>
                    <a:bodyPr/>
                    <a:lstStyle/>
                    <a:p>
                      <a:pPr algn="ctr"/>
                      <a:r>
                        <a:rPr lang="en-GB" dirty="0" smtClean="0">
                          <a:solidFill>
                            <a:srgbClr val="002060"/>
                          </a:solidFill>
                        </a:rPr>
                        <a:t>English</a:t>
                      </a:r>
                      <a:endParaRPr lang="en-GB" dirty="0">
                        <a:solidFill>
                          <a:srgbClr val="002060"/>
                        </a:solidFill>
                      </a:endParaRPr>
                    </a:p>
                  </a:txBody>
                  <a:tcPr>
                    <a:solidFill>
                      <a:schemeClr val="accent2">
                        <a:lumMod val="20000"/>
                        <a:lumOff val="80000"/>
                      </a:schemeClr>
                    </a:solidFill>
                  </a:tcPr>
                </a:tc>
                <a:tc>
                  <a:txBody>
                    <a:bodyPr/>
                    <a:lstStyle/>
                    <a:p>
                      <a:pPr algn="ctr"/>
                      <a:r>
                        <a:rPr lang="en-GB" dirty="0" smtClean="0">
                          <a:solidFill>
                            <a:srgbClr val="002060"/>
                          </a:solidFill>
                        </a:rPr>
                        <a:t>Science</a:t>
                      </a:r>
                      <a:endParaRPr lang="en-GB" dirty="0">
                        <a:solidFill>
                          <a:srgbClr val="002060"/>
                        </a:solidFill>
                      </a:endParaRPr>
                    </a:p>
                  </a:txBody>
                  <a:tcPr>
                    <a:solidFill>
                      <a:srgbClr val="C4E59F"/>
                    </a:solidFill>
                  </a:tcPr>
                </a:tc>
                <a:tc>
                  <a:txBody>
                    <a:bodyPr/>
                    <a:lstStyle/>
                    <a:p>
                      <a:pPr algn="ctr"/>
                      <a:r>
                        <a:rPr lang="en-GB" dirty="0" smtClean="0">
                          <a:solidFill>
                            <a:srgbClr val="002060"/>
                          </a:solidFill>
                        </a:rPr>
                        <a:t>Art</a:t>
                      </a:r>
                      <a:endParaRPr lang="en-GB" dirty="0">
                        <a:solidFill>
                          <a:srgbClr val="002060"/>
                        </a:solidFill>
                      </a:endParaRPr>
                    </a:p>
                  </a:txBody>
                  <a:tcPr>
                    <a:solidFill>
                      <a:schemeClr val="accent1">
                        <a:lumMod val="40000"/>
                        <a:lumOff val="60000"/>
                      </a:schemeClr>
                    </a:solidFill>
                  </a:tcPr>
                </a:tc>
                <a:tc>
                  <a:txBody>
                    <a:bodyPr/>
                    <a:lstStyle/>
                    <a:p>
                      <a:pPr algn="ctr"/>
                      <a:r>
                        <a:rPr lang="en-GB" dirty="0" smtClean="0">
                          <a:solidFill>
                            <a:srgbClr val="002060"/>
                          </a:solidFill>
                        </a:rPr>
                        <a:t>French</a:t>
                      </a:r>
                      <a:endParaRPr lang="en-GB" dirty="0">
                        <a:solidFill>
                          <a:srgbClr val="002060"/>
                        </a:solidFill>
                      </a:endParaRPr>
                    </a:p>
                  </a:txBody>
                  <a:tcPr/>
                </a:tc>
              </a:tr>
            </a:tbl>
          </a:graphicData>
        </a:graphic>
      </p:graphicFrame>
      <p:sp>
        <p:nvSpPr>
          <p:cNvPr id="10" name="Footer Placeholder 2"/>
          <p:cNvSpPr>
            <a:spLocks noGrp="1"/>
          </p:cNvSpPr>
          <p:nvPr>
            <p:ph type="ftr" sz="quarter" idx="11"/>
          </p:nvPr>
        </p:nvSpPr>
        <p:spPr>
          <a:xfrm>
            <a:off x="-902881" y="6400800"/>
            <a:ext cx="2350681" cy="365125"/>
          </a:xfrm>
        </p:spPr>
        <p:txBody>
          <a:bodyPr/>
          <a:lstStyle/>
          <a:p>
            <a:r>
              <a:rPr lang="en-GB" dirty="0" smtClean="0"/>
              <a:t>www.statstutor.ac.uk</a:t>
            </a:r>
            <a:endParaRPr lang="en-US" dirty="0"/>
          </a:p>
        </p:txBody>
      </p:sp>
      <p:sp>
        <p:nvSpPr>
          <p:cNvPr id="11" name="Rectangle 10"/>
          <p:cNvSpPr/>
          <p:nvPr/>
        </p:nvSpPr>
        <p:spPr>
          <a:xfrm>
            <a:off x="6553199" y="1545771"/>
            <a:ext cx="2061029" cy="43542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solidFill>
              </a:rPr>
              <a:t>Nominal</a:t>
            </a:r>
            <a:endParaRPr lang="en-GB" dirty="0">
              <a:solidFill>
                <a:schemeClr val="accent2"/>
              </a:solidFill>
            </a:endParaRPr>
          </a:p>
        </p:txBody>
      </p:sp>
      <p:sp>
        <p:nvSpPr>
          <p:cNvPr id="12" name="Rectangle 11"/>
          <p:cNvSpPr/>
          <p:nvPr/>
        </p:nvSpPr>
        <p:spPr>
          <a:xfrm>
            <a:off x="5715000" y="2917371"/>
            <a:ext cx="2540000" cy="43542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solidFill>
              </a:rPr>
              <a:t>Binary/ Nominal</a:t>
            </a:r>
            <a:endParaRPr lang="en-GB" dirty="0">
              <a:solidFill>
                <a:schemeClr val="accent2"/>
              </a:solidFill>
            </a:endParaRPr>
          </a:p>
        </p:txBody>
      </p:sp>
      <p:sp>
        <p:nvSpPr>
          <p:cNvPr id="14" name="Rectangle 13"/>
          <p:cNvSpPr/>
          <p:nvPr/>
        </p:nvSpPr>
        <p:spPr>
          <a:xfrm>
            <a:off x="7010400" y="4365171"/>
            <a:ext cx="2006600" cy="43542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solidFill>
              </a:rPr>
              <a:t>Ordinal</a:t>
            </a:r>
            <a:endParaRPr lang="en-GB" dirty="0">
              <a:solidFill>
                <a:schemeClr val="accent2"/>
              </a:solidFill>
            </a:endParaRPr>
          </a:p>
        </p:txBody>
      </p:sp>
      <p:sp>
        <p:nvSpPr>
          <p:cNvPr id="15" name="Rectangle 14"/>
          <p:cNvSpPr/>
          <p:nvPr/>
        </p:nvSpPr>
        <p:spPr>
          <a:xfrm>
            <a:off x="6983760" y="5736771"/>
            <a:ext cx="2006600" cy="435429"/>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B050"/>
                </a:solidFill>
              </a:rPr>
              <a:t>Scale</a:t>
            </a:r>
            <a:endParaRPr lang="en-GB" dirty="0">
              <a:solidFill>
                <a:srgbClr val="00B050"/>
              </a:solidFill>
            </a:endParaRPr>
          </a:p>
        </p:txBody>
      </p:sp>
    </p:spTree>
    <p:extLst>
      <p:ext uri="{BB962C8B-B14F-4D97-AF65-F5344CB8AC3E}">
        <p14:creationId xmlns:p14="http://schemas.microsoft.com/office/powerpoint/2010/main" xmlns="" val="139426104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Output from SPSS</a:t>
            </a:r>
            <a:endParaRPr lang="en-GB" dirty="0"/>
          </a:p>
        </p:txBody>
      </p:sp>
      <p:sp>
        <p:nvSpPr>
          <p:cNvPr id="3" name="Content Placeholder 2"/>
          <p:cNvSpPr>
            <a:spLocks noGrp="1"/>
          </p:cNvSpPr>
          <p:nvPr>
            <p:ph idx="1"/>
          </p:nvPr>
        </p:nvSpPr>
        <p:spPr>
          <a:xfrm>
            <a:off x="457200" y="1481328"/>
            <a:ext cx="8229600" cy="4827992"/>
          </a:xfrm>
        </p:spPr>
        <p:txBody>
          <a:bodyPr>
            <a:normAutofit fontScale="92500" lnSpcReduction="10000"/>
          </a:bodyPr>
          <a:lstStyle/>
          <a:p>
            <a:r>
              <a:rPr lang="en-GB" dirty="0" smtClean="0"/>
              <a:t>Key regression table:</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As p &lt; 0.05, gestational age is a significant predictor of birth weight.  Weight increases by 0.36 lbs for each week of gestation.  </a:t>
            </a:r>
            <a:endParaRPr lang="en-GB"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2060848"/>
            <a:ext cx="8380586" cy="2088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191272" y="2924944"/>
            <a:ext cx="1152128"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lumMod val="50000"/>
                </a:schemeClr>
              </a:solidFill>
            </a:endParaRPr>
          </a:p>
        </p:txBody>
      </p:sp>
      <p:sp>
        <p:nvSpPr>
          <p:cNvPr id="6" name="Rectangle 5"/>
          <p:cNvSpPr/>
          <p:nvPr/>
        </p:nvSpPr>
        <p:spPr>
          <a:xfrm>
            <a:off x="7736750" y="3518912"/>
            <a:ext cx="950050" cy="2701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lumMod val="50000"/>
                </a:schemeClr>
              </a:solidFill>
            </a:endParaRPr>
          </a:p>
        </p:txBody>
      </p:sp>
      <p:sp>
        <p:nvSpPr>
          <p:cNvPr id="5" name="Up Arrow Callout 4"/>
          <p:cNvSpPr/>
          <p:nvPr/>
        </p:nvSpPr>
        <p:spPr>
          <a:xfrm>
            <a:off x="2819400" y="3760832"/>
            <a:ext cx="2450740" cy="936104"/>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5">
                    <a:lumMod val="50000"/>
                  </a:schemeClr>
                </a:solidFill>
              </a:rPr>
              <a:t>Y = -6.66 + 0.36x</a:t>
            </a:r>
            <a:endParaRPr lang="en-GB" dirty="0">
              <a:solidFill>
                <a:schemeClr val="accent5">
                  <a:lumMod val="50000"/>
                </a:schemeClr>
              </a:solidFill>
            </a:endParaRPr>
          </a:p>
        </p:txBody>
      </p:sp>
      <p:sp>
        <p:nvSpPr>
          <p:cNvPr id="8" name="Up Arrow Callout 7"/>
          <p:cNvSpPr/>
          <p:nvPr/>
        </p:nvSpPr>
        <p:spPr>
          <a:xfrm>
            <a:off x="6763544" y="3789040"/>
            <a:ext cx="2304256" cy="936104"/>
          </a:xfrm>
          <a:prstGeom prst="upArrowCallout">
            <a:avLst>
              <a:gd name="adj1" fmla="val 25000"/>
              <a:gd name="adj2" fmla="val 25000"/>
              <a:gd name="adj3" fmla="val 25000"/>
              <a:gd name="adj4" fmla="val 63293"/>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5">
                    <a:lumMod val="50000"/>
                  </a:schemeClr>
                </a:solidFill>
              </a:rPr>
              <a:t>P – value &lt; 0.001</a:t>
            </a:r>
            <a:endParaRPr lang="en-GB" dirty="0">
              <a:solidFill>
                <a:schemeClr val="accent5">
                  <a:lumMod val="50000"/>
                </a:schemeClr>
              </a:solidFill>
            </a:endParaRPr>
          </a:p>
        </p:txBody>
      </p:sp>
      <p:sp>
        <p:nvSpPr>
          <p:cNvPr id="10"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00850497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8232" y="1279301"/>
            <a:ext cx="8229600" cy="4525963"/>
          </a:xfrm>
        </p:spPr>
        <p:txBody>
          <a:bodyPr>
            <a:normAutofit/>
          </a:bodyPr>
          <a:lstStyle/>
          <a:p>
            <a:pPr marL="109728" indent="0">
              <a:buNone/>
            </a:pPr>
            <a:r>
              <a:rPr lang="en-GB" sz="2400" dirty="0" smtClean="0"/>
              <a:t>How much of the variation in birth weight is explained by the model including Gestational age?</a:t>
            </a:r>
            <a:endParaRPr lang="en-GB" sz="2400" dirty="0"/>
          </a:p>
        </p:txBody>
      </p:sp>
      <p:sp>
        <p:nvSpPr>
          <p:cNvPr id="3" name="Title 2"/>
          <p:cNvSpPr>
            <a:spLocks noGrp="1"/>
          </p:cNvSpPr>
          <p:nvPr>
            <p:ph type="title"/>
          </p:nvPr>
        </p:nvSpPr>
        <p:spPr/>
        <p:txBody>
          <a:bodyPr>
            <a:normAutofit fontScale="90000"/>
          </a:bodyPr>
          <a:lstStyle/>
          <a:p>
            <a:r>
              <a:rPr lang="en-GB" dirty="0" smtClean="0"/>
              <a:t>How reliable are predictions? – R</a:t>
            </a:r>
            <a:r>
              <a:rPr lang="en-GB" baseline="30000" dirty="0" smtClean="0"/>
              <a:t>2</a:t>
            </a:r>
            <a:endParaRPr lang="en-GB" dirty="0"/>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5" y="2180105"/>
            <a:ext cx="6670814" cy="18716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Up Arrow Callout 5"/>
          <p:cNvSpPr/>
          <p:nvPr/>
        </p:nvSpPr>
        <p:spPr>
          <a:xfrm>
            <a:off x="1331640" y="3429000"/>
            <a:ext cx="5688632" cy="1577754"/>
          </a:xfrm>
          <a:prstGeom prst="upArrowCallout">
            <a:avLst>
              <a:gd name="adj1" fmla="val 11251"/>
              <a:gd name="adj2" fmla="val 10268"/>
              <a:gd name="adj3" fmla="val 25000"/>
              <a:gd name="adj4" fmla="val 6564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5">
                    <a:lumMod val="50000"/>
                  </a:schemeClr>
                </a:solidFill>
              </a:rPr>
              <a:t>Proportion of the variation in birth weight explained by the model R</a:t>
            </a:r>
            <a:r>
              <a:rPr lang="en-GB" baseline="30000" dirty="0" smtClean="0">
                <a:solidFill>
                  <a:schemeClr val="accent5">
                    <a:lumMod val="50000"/>
                  </a:schemeClr>
                </a:solidFill>
              </a:rPr>
              <a:t>2</a:t>
            </a:r>
            <a:r>
              <a:rPr lang="en-GB" dirty="0" smtClean="0">
                <a:solidFill>
                  <a:schemeClr val="accent5">
                    <a:lumMod val="50000"/>
                  </a:schemeClr>
                </a:solidFill>
              </a:rPr>
              <a:t> = 0.499 = 50%</a:t>
            </a:r>
          </a:p>
          <a:p>
            <a:pPr algn="ctr"/>
            <a:r>
              <a:rPr lang="en-GB" dirty="0" smtClean="0">
                <a:solidFill>
                  <a:schemeClr val="accent5">
                    <a:lumMod val="50000"/>
                  </a:schemeClr>
                </a:solidFill>
              </a:rPr>
              <a:t>Predictions using the model are fairly reliable.</a:t>
            </a:r>
            <a:endParaRPr lang="en-GB" dirty="0">
              <a:solidFill>
                <a:schemeClr val="accent5">
                  <a:lumMod val="50000"/>
                </a:schemeClr>
              </a:solidFill>
            </a:endParaRPr>
          </a:p>
        </p:txBody>
      </p:sp>
      <p:sp>
        <p:nvSpPr>
          <p:cNvPr id="4" name="TextBox 3"/>
          <p:cNvSpPr txBox="1"/>
          <p:nvPr/>
        </p:nvSpPr>
        <p:spPr>
          <a:xfrm>
            <a:off x="395536" y="5229200"/>
            <a:ext cx="8568952" cy="830997"/>
          </a:xfrm>
          <a:prstGeom prst="rect">
            <a:avLst/>
          </a:prstGeom>
          <a:noFill/>
        </p:spPr>
        <p:txBody>
          <a:bodyPr wrap="square" rtlCol="0">
            <a:spAutoFit/>
          </a:bodyPr>
          <a:lstStyle/>
          <a:p>
            <a:r>
              <a:rPr lang="en-GB" sz="2400" dirty="0" smtClean="0"/>
              <a:t>Which variables may help improve the fit of the model?</a:t>
            </a:r>
          </a:p>
          <a:p>
            <a:r>
              <a:rPr lang="en-GB" sz="2400" dirty="0" smtClean="0"/>
              <a:t>Compare models using Adjusted R</a:t>
            </a:r>
            <a:r>
              <a:rPr lang="en-GB" sz="2400" baseline="30000" dirty="0" smtClean="0"/>
              <a:t>2</a:t>
            </a:r>
            <a:endParaRPr lang="en-GB" sz="2400" baseline="30000" dirty="0"/>
          </a:p>
        </p:txBody>
      </p:sp>
      <p:sp>
        <p:nvSpPr>
          <p:cNvPr id="8"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83742006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722" y="109537"/>
            <a:ext cx="6838950" cy="1143000"/>
          </a:xfrm>
        </p:spPr>
        <p:txBody>
          <a:bodyPr/>
          <a:lstStyle/>
          <a:p>
            <a:r>
              <a:rPr lang="en-GB" sz="3200" b="1" dirty="0" smtClean="0"/>
              <a:t>Assumptions for regression</a:t>
            </a:r>
          </a:p>
        </p:txBody>
      </p:sp>
      <p:sp>
        <p:nvSpPr>
          <p:cNvPr id="3" name="Content Placeholder 2"/>
          <p:cNvSpPr>
            <a:spLocks noGrp="1"/>
          </p:cNvSpPr>
          <p:nvPr>
            <p:ph idx="1"/>
          </p:nvPr>
        </p:nvSpPr>
        <p:spPr>
          <a:xfrm>
            <a:off x="443552" y="1340892"/>
            <a:ext cx="8229600" cy="4525963"/>
          </a:xfrm>
        </p:spPr>
        <p:txBody>
          <a:bodyPr>
            <a:normAutofit lnSpcReduction="10000"/>
          </a:bodyPr>
          <a:lstStyle/>
          <a:p>
            <a:pPr lvl="0">
              <a:buNone/>
            </a:pPr>
            <a:endParaRPr lang="en-GB" sz="2400" dirty="0" smtClean="0"/>
          </a:p>
          <a:p>
            <a:pPr lvl="0">
              <a:buNone/>
            </a:pPr>
            <a:endParaRPr lang="en-GB" sz="2400" dirty="0" smtClean="0"/>
          </a:p>
          <a:p>
            <a:pPr lvl="0">
              <a:buNone/>
            </a:pPr>
            <a:endParaRPr lang="en-GB" sz="2400" dirty="0" smtClean="0"/>
          </a:p>
          <a:p>
            <a:pPr lvl="0">
              <a:buNone/>
            </a:pPr>
            <a:endParaRPr lang="en-GB" sz="2400" dirty="0" smtClean="0"/>
          </a:p>
          <a:p>
            <a:pPr lvl="0">
              <a:buNone/>
            </a:pPr>
            <a:endParaRPr lang="en-GB" sz="2400" dirty="0" smtClean="0"/>
          </a:p>
          <a:p>
            <a:pPr lvl="0">
              <a:buNone/>
            </a:pPr>
            <a:endParaRPr lang="en-GB" sz="2400" dirty="0" smtClean="0"/>
          </a:p>
          <a:p>
            <a:pPr lvl="0">
              <a:buNone/>
            </a:pPr>
            <a:endParaRPr lang="en-GB" sz="2400" dirty="0" smtClean="0"/>
          </a:p>
          <a:p>
            <a:pPr lvl="0">
              <a:buNone/>
            </a:pPr>
            <a:endParaRPr lang="en-GB" sz="2400" dirty="0" smtClean="0"/>
          </a:p>
          <a:p>
            <a:pPr lvl="0">
              <a:buNone/>
            </a:pPr>
            <a:endParaRPr lang="en-GB" sz="2400" dirty="0" smtClean="0"/>
          </a:p>
          <a:p>
            <a:pPr lvl="0">
              <a:buNone/>
            </a:pPr>
            <a:endParaRPr lang="en-GB" sz="2400" dirty="0" smtClean="0"/>
          </a:p>
          <a:p>
            <a:pPr lvl="0">
              <a:buNone/>
            </a:pPr>
            <a:r>
              <a:rPr lang="en-GB" sz="2400" dirty="0" smtClean="0">
                <a:solidFill>
                  <a:srgbClr val="FF0000"/>
                </a:solidFill>
              </a:rPr>
              <a:t>Look for patterns.</a:t>
            </a:r>
            <a:endParaRPr lang="en-GB" sz="2400"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761478752"/>
              </p:ext>
            </p:extLst>
          </p:nvPr>
        </p:nvGraphicFramePr>
        <p:xfrm>
          <a:off x="445163" y="1155033"/>
          <a:ext cx="7964910" cy="4656221"/>
        </p:xfrm>
        <a:graphic>
          <a:graphicData uri="http://schemas.openxmlformats.org/drawingml/2006/table">
            <a:tbl>
              <a:tblPr firstRow="1" bandRow="1">
                <a:tableStyleId>{5C22544A-7EE6-4342-B048-85BDC9FD1C3A}</a:tableStyleId>
              </a:tblPr>
              <a:tblGrid>
                <a:gridCol w="4846917"/>
                <a:gridCol w="3117993"/>
              </a:tblGrid>
              <a:tr h="1083445">
                <a:tc>
                  <a:txBody>
                    <a:bodyPr/>
                    <a:lstStyle/>
                    <a:p>
                      <a:r>
                        <a:rPr lang="en-GB" sz="2000" dirty="0" smtClean="0"/>
                        <a:t>Assumption</a:t>
                      </a:r>
                      <a:endParaRPr lang="en-GB" sz="2000" dirty="0"/>
                    </a:p>
                  </a:txBody>
                  <a:tcPr/>
                </a:tc>
                <a:tc>
                  <a:txBody>
                    <a:bodyPr/>
                    <a:lstStyle/>
                    <a:p>
                      <a:r>
                        <a:rPr lang="en-GB" sz="2000" dirty="0" smtClean="0"/>
                        <a:t>Plot</a:t>
                      </a:r>
                      <a:r>
                        <a:rPr lang="en-GB" sz="2000" baseline="0" dirty="0" smtClean="0"/>
                        <a:t> to c</a:t>
                      </a:r>
                      <a:r>
                        <a:rPr lang="en-GB" sz="2000" dirty="0" smtClean="0"/>
                        <a:t>heck</a:t>
                      </a:r>
                      <a:endParaRPr lang="en-GB" sz="2000" dirty="0"/>
                    </a:p>
                  </a:txBody>
                  <a:tcPr/>
                </a:tc>
              </a:tr>
              <a:tr h="1083445">
                <a:tc>
                  <a:txBody>
                    <a:bodyPr/>
                    <a:lstStyle/>
                    <a:p>
                      <a:r>
                        <a:rPr lang="en-GB" sz="2000" dirty="0" smtClean="0"/>
                        <a:t>The relationship between the independent and dependent variables is linear.</a:t>
                      </a:r>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Original scatter plot of the independent and dependent variables</a:t>
                      </a:r>
                    </a:p>
                  </a:txBody>
                  <a:tcPr/>
                </a:tc>
              </a:tr>
              <a:tr h="1405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70C0"/>
                          </a:solidFill>
                        </a:rPr>
                        <a:t>Homoscedasticity: The variance of the residuals about predicted responses should be the same for all predicted responses.</a:t>
                      </a:r>
                    </a:p>
                  </a:txBody>
                  <a:tcPr/>
                </a:tc>
                <a:tc>
                  <a:txBody>
                    <a:bodyPr/>
                    <a:lstStyle/>
                    <a:p>
                      <a:r>
                        <a:rPr lang="en-GB" sz="2000" dirty="0" smtClean="0">
                          <a:solidFill>
                            <a:srgbClr val="0070C0"/>
                          </a:solidFill>
                        </a:rPr>
                        <a:t>Scatterplot of standardised predicted values and residuals </a:t>
                      </a:r>
                      <a:endParaRPr lang="en-GB" sz="2000" dirty="0"/>
                    </a:p>
                  </a:txBody>
                  <a:tcPr/>
                </a:tc>
              </a:tr>
              <a:tr h="1083445">
                <a:tc>
                  <a:txBody>
                    <a:bodyPr/>
                    <a:lstStyle/>
                    <a:p>
                      <a:r>
                        <a:rPr lang="en-GB" sz="2000" dirty="0" smtClean="0">
                          <a:solidFill>
                            <a:srgbClr val="00B050"/>
                          </a:solidFill>
                        </a:rPr>
                        <a:t>The residuals are independently normally distributed</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B050"/>
                          </a:solidFill>
                        </a:rPr>
                        <a:t>Plot the residuals in a histogram</a:t>
                      </a:r>
                    </a:p>
                    <a:p>
                      <a:endParaRPr lang="en-GB" sz="2000" dirty="0"/>
                    </a:p>
                  </a:txBody>
                  <a:tcPr/>
                </a:tc>
              </a:tr>
            </a:tbl>
          </a:graphicData>
        </a:graphic>
      </p:graphicFrame>
      <p:sp>
        <p:nvSpPr>
          <p:cNvPr id="7"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328707401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9" name="Picture 25"/>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23792"/>
          <a:stretch/>
        </p:blipFill>
        <p:spPr bwMode="auto">
          <a:xfrm>
            <a:off x="611560" y="1124744"/>
            <a:ext cx="4205754" cy="44220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ontent Placeholder 1"/>
          <p:cNvSpPr>
            <a:spLocks noGrp="1"/>
          </p:cNvSpPr>
          <p:nvPr>
            <p:ph idx="1"/>
          </p:nvPr>
        </p:nvSpPr>
        <p:spPr>
          <a:xfrm>
            <a:off x="4812059" y="1461922"/>
            <a:ext cx="4042792" cy="4635896"/>
          </a:xfrm>
          <a:solidFill>
            <a:schemeClr val="bg1"/>
          </a:solidFill>
        </p:spPr>
        <p:txBody>
          <a:bodyPr>
            <a:normAutofit/>
          </a:bodyPr>
          <a:lstStyle/>
          <a:p>
            <a:pPr marL="109728" indent="0">
              <a:buNone/>
            </a:pPr>
            <a:r>
              <a:rPr lang="en-GB" sz="2400" dirty="0" smtClean="0"/>
              <a:t>Histogram of the residuals looks approximately normally distributed</a:t>
            </a:r>
            <a:endParaRPr lang="en-GB" sz="2400" dirty="0"/>
          </a:p>
          <a:p>
            <a:pPr marL="109728" indent="0">
              <a:buNone/>
            </a:pPr>
            <a:endParaRPr lang="en-GB" sz="2400" dirty="0" smtClean="0"/>
          </a:p>
          <a:p>
            <a:pPr marL="109728" indent="0">
              <a:buNone/>
            </a:pPr>
            <a:r>
              <a:rPr lang="en-GB" sz="2400" dirty="0" smtClean="0"/>
              <a:t>When writing up, just say ‘normality checks were carried out on the residuals and the assumption of normality was met’</a:t>
            </a:r>
            <a:endParaRPr lang="en-GB" sz="2400" dirty="0"/>
          </a:p>
        </p:txBody>
      </p:sp>
      <p:sp>
        <p:nvSpPr>
          <p:cNvPr id="3" name="Title 2"/>
          <p:cNvSpPr>
            <a:spLocks noGrp="1"/>
          </p:cNvSpPr>
          <p:nvPr>
            <p:ph type="title"/>
          </p:nvPr>
        </p:nvSpPr>
        <p:spPr/>
        <p:txBody>
          <a:bodyPr/>
          <a:lstStyle/>
          <a:p>
            <a:r>
              <a:rPr lang="en-GB" dirty="0" smtClean="0"/>
              <a:t>Checking normality</a:t>
            </a:r>
            <a:endParaRPr lang="en-GB" dirty="0"/>
          </a:p>
        </p:txBody>
      </p:sp>
      <p:sp>
        <p:nvSpPr>
          <p:cNvPr id="4" name="Rectangle 3"/>
          <p:cNvSpPr/>
          <p:nvPr/>
        </p:nvSpPr>
        <p:spPr>
          <a:xfrm>
            <a:off x="1129675" y="5636153"/>
            <a:ext cx="3682384" cy="461665"/>
          </a:xfrm>
          <a:prstGeom prst="rect">
            <a:avLst/>
          </a:prstGeom>
        </p:spPr>
        <p:txBody>
          <a:bodyPr wrap="square">
            <a:spAutoFit/>
          </a:bodyPr>
          <a:lstStyle/>
          <a:p>
            <a:r>
              <a:rPr lang="en-GB" sz="2400" dirty="0">
                <a:solidFill>
                  <a:prstClr val="black"/>
                </a:solidFill>
              </a:rPr>
              <a:t>Outliers are </a:t>
            </a:r>
            <a:r>
              <a:rPr lang="en-GB" sz="2400" dirty="0" smtClean="0">
                <a:solidFill>
                  <a:prstClr val="black"/>
                </a:solidFill>
              </a:rPr>
              <a:t>outside </a:t>
            </a:r>
            <a:endParaRPr lang="en-GB" sz="2400" dirty="0">
              <a:solidFill>
                <a:prstClr val="black"/>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xmlns="" val="86609505"/>
              </p:ext>
            </p:extLst>
          </p:nvPr>
        </p:nvGraphicFramePr>
        <p:xfrm>
          <a:off x="4198789" y="5565189"/>
          <a:ext cx="449411" cy="532629"/>
        </p:xfrm>
        <a:graphic>
          <a:graphicData uri="http://schemas.openxmlformats.org/presentationml/2006/ole">
            <p:oleObj spid="_x0000_s74874" name="Equation" r:id="rId5" imgW="228600" imgH="177480" progId="Equation.3">
              <p:embed/>
            </p:oleObj>
          </a:graphicData>
        </a:graphic>
      </p:graphicFrame>
      <p:sp>
        <p:nvSpPr>
          <p:cNvPr id="8"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77455728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18" y="-27384"/>
            <a:ext cx="8359522" cy="864096"/>
          </a:xfrm>
        </p:spPr>
        <p:txBody>
          <a:bodyPr>
            <a:normAutofit fontScale="90000"/>
          </a:bodyPr>
          <a:lstStyle/>
          <a:p>
            <a:r>
              <a:rPr lang="en-GB" sz="4000" dirty="0" smtClean="0"/>
              <a:t>Predicted values against residuals</a:t>
            </a:r>
            <a:endParaRPr lang="en-GB" sz="4000" dirty="0"/>
          </a:p>
        </p:txBody>
      </p:sp>
      <p:sp>
        <p:nvSpPr>
          <p:cNvPr id="3" name="Content Placeholder 2"/>
          <p:cNvSpPr>
            <a:spLocks noGrp="1"/>
          </p:cNvSpPr>
          <p:nvPr>
            <p:ph idx="1"/>
          </p:nvPr>
        </p:nvSpPr>
        <p:spPr>
          <a:xfrm>
            <a:off x="666252" y="4863480"/>
            <a:ext cx="8154220" cy="1080120"/>
          </a:xfrm>
          <a:solidFill>
            <a:schemeClr val="bg1"/>
          </a:solidFill>
        </p:spPr>
        <p:txBody>
          <a:bodyPr>
            <a:normAutofit fontScale="92500" lnSpcReduction="10000"/>
          </a:bodyPr>
          <a:lstStyle/>
          <a:p>
            <a:pPr marL="109728" indent="0">
              <a:buNone/>
            </a:pPr>
            <a:r>
              <a:rPr lang="en-GB" sz="2400" dirty="0" smtClean="0"/>
              <a:t>There is a problem with </a:t>
            </a:r>
            <a:r>
              <a:rPr lang="en-GB" sz="2400" dirty="0" smtClean="0">
                <a:solidFill>
                  <a:srgbClr val="0070C0"/>
                </a:solidFill>
              </a:rPr>
              <a:t>Homoscedasticity </a:t>
            </a:r>
            <a:r>
              <a:rPr lang="en-GB" sz="2400" dirty="0" smtClean="0"/>
              <a:t>if the scatter is not random.  A “funnelling” shape such as this     suggests problems.</a:t>
            </a:r>
            <a:endParaRPr lang="en-GB" sz="2400" dirty="0"/>
          </a:p>
        </p:txBody>
      </p:sp>
      <p:sp>
        <p:nvSpPr>
          <p:cNvPr id="292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4" name="Trapezoid 3"/>
          <p:cNvSpPr/>
          <p:nvPr/>
        </p:nvSpPr>
        <p:spPr>
          <a:xfrm rot="16200000">
            <a:off x="7309956" y="5110644"/>
            <a:ext cx="1221832" cy="1516143"/>
          </a:xfrm>
          <a:prstGeom prst="trapezoid">
            <a:avLst>
              <a:gd name="adj" fmla="val 30369"/>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Content Placeholder 2"/>
          <p:cNvSpPr txBox="1">
            <a:spLocks/>
          </p:cNvSpPr>
          <p:nvPr/>
        </p:nvSpPr>
        <p:spPr>
          <a:xfrm>
            <a:off x="169168" y="836712"/>
            <a:ext cx="8507288" cy="600764"/>
          </a:xfrm>
          <a:prstGeom prst="rect">
            <a:avLst/>
          </a:prstGeom>
        </p:spPr>
        <p:txBody>
          <a:bodyPr vert="horz">
            <a:normAutofit fontScale="850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Clr>
                <a:srgbClr val="2DA2BF"/>
              </a:buClr>
              <a:buFont typeface="Wingdings 3"/>
              <a:buNone/>
            </a:pPr>
            <a:r>
              <a:rPr lang="en-GB" dirty="0" smtClean="0">
                <a:solidFill>
                  <a:prstClr val="black"/>
                </a:solidFill>
              </a:rPr>
              <a:t>Are there any patterns as the predicted values increases?</a:t>
            </a:r>
          </a:p>
        </p:txBody>
      </p:sp>
      <p:pic>
        <p:nvPicPr>
          <p:cNvPr id="542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94797" y="1137094"/>
            <a:ext cx="4623035" cy="37043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76895580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958" y="109537"/>
            <a:ext cx="8359522" cy="1143000"/>
          </a:xfrm>
        </p:spPr>
        <p:txBody>
          <a:bodyPr>
            <a:normAutofit fontScale="90000"/>
          </a:bodyPr>
          <a:lstStyle/>
          <a:p>
            <a:r>
              <a:rPr lang="en-GB" sz="4000" dirty="0" smtClean="0"/>
              <a:t>What if assumptions are not met?</a:t>
            </a:r>
            <a:endParaRPr lang="en-GB" sz="4000" dirty="0"/>
          </a:p>
        </p:txBody>
      </p:sp>
      <p:sp>
        <p:nvSpPr>
          <p:cNvPr id="292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sp>
        <p:nvSpPr>
          <p:cNvPr id="5" name="Content Placeholder 1"/>
          <p:cNvSpPr txBox="1">
            <a:spLocks/>
          </p:cNvSpPr>
          <p:nvPr/>
        </p:nvSpPr>
        <p:spPr>
          <a:xfrm>
            <a:off x="107504" y="1124744"/>
            <a:ext cx="9036496" cy="4882547"/>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spcBef>
                <a:spcPts val="0"/>
              </a:spcBef>
              <a:spcAft>
                <a:spcPts val="1200"/>
              </a:spcAft>
              <a:buClr>
                <a:srgbClr val="2DA2BF"/>
              </a:buClr>
            </a:pPr>
            <a:r>
              <a:rPr lang="en-GB" sz="2400" dirty="0" smtClean="0">
                <a:solidFill>
                  <a:prstClr val="black"/>
                </a:solidFill>
              </a:rPr>
              <a:t>If </a:t>
            </a:r>
            <a:r>
              <a:rPr lang="en-GB" sz="2400" dirty="0">
                <a:solidFill>
                  <a:prstClr val="black"/>
                </a:solidFill>
              </a:rPr>
              <a:t>the residuals are heavily skewed or the residuals show different variances as predicted values increase, the data needs to be </a:t>
            </a:r>
            <a:r>
              <a:rPr lang="en-GB" sz="2400" dirty="0" smtClean="0">
                <a:solidFill>
                  <a:prstClr val="black"/>
                </a:solidFill>
              </a:rPr>
              <a:t>transformed</a:t>
            </a:r>
          </a:p>
          <a:p>
            <a:pPr>
              <a:spcBef>
                <a:spcPts val="0"/>
              </a:spcBef>
              <a:spcAft>
                <a:spcPts val="1200"/>
              </a:spcAft>
              <a:buClr>
                <a:srgbClr val="2DA2BF"/>
              </a:buClr>
            </a:pPr>
            <a:r>
              <a:rPr lang="en-GB" sz="2400" dirty="0">
                <a:solidFill>
                  <a:prstClr val="black"/>
                </a:solidFill>
              </a:rPr>
              <a:t>Try taking the natural log (ln) of the dependent </a:t>
            </a:r>
            <a:r>
              <a:rPr lang="en-GB" sz="2400" dirty="0" smtClean="0">
                <a:solidFill>
                  <a:prstClr val="black"/>
                </a:solidFill>
              </a:rPr>
              <a:t>variable.  </a:t>
            </a:r>
            <a:r>
              <a:rPr lang="en-GB" sz="2400" dirty="0">
                <a:solidFill>
                  <a:prstClr val="black"/>
                </a:solidFill>
              </a:rPr>
              <a:t>Then repeat the analysis and check the assumptions</a:t>
            </a:r>
          </a:p>
          <a:p>
            <a:pPr>
              <a:spcBef>
                <a:spcPts val="0"/>
              </a:spcBef>
              <a:spcAft>
                <a:spcPts val="1200"/>
              </a:spcAft>
              <a:buClr>
                <a:srgbClr val="2DA2BF"/>
              </a:buClr>
            </a:pPr>
            <a:endParaRPr lang="en-GB" sz="2400" dirty="0" smtClean="0">
              <a:solidFill>
                <a:prstClr val="black"/>
              </a:solidFill>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23291" b="6025"/>
          <a:stretch/>
        </p:blipFill>
        <p:spPr bwMode="auto">
          <a:xfrm>
            <a:off x="1308720" y="3341486"/>
            <a:ext cx="2806080" cy="27545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43400" y="3048000"/>
            <a:ext cx="4377680" cy="3273753"/>
          </a:xfrm>
          <a:prstGeom prst="rect">
            <a:avLst/>
          </a:prstGeom>
          <a:noFill/>
        </p:spPr>
      </p:pic>
      <p:sp>
        <p:nvSpPr>
          <p:cNvPr id="9"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182995532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Investigate whether mothers pre-pregnancy weight and birth weight are associated using a scatterplot, correlation and simple regression.</a:t>
            </a:r>
            <a:endParaRPr lang="en-GB" dirty="0"/>
          </a:p>
        </p:txBody>
      </p:sp>
      <p:sp>
        <p:nvSpPr>
          <p:cNvPr id="3" name="Title 2"/>
          <p:cNvSpPr>
            <a:spLocks noGrp="1"/>
          </p:cNvSpPr>
          <p:nvPr>
            <p:ph type="title"/>
          </p:nvPr>
        </p:nvSpPr>
        <p:spPr/>
        <p:txBody>
          <a:bodyPr/>
          <a:lstStyle/>
          <a:p>
            <a:r>
              <a:rPr lang="en-GB" dirty="0" smtClean="0">
                <a:solidFill>
                  <a:srgbClr val="00B0F0"/>
                </a:solidFill>
              </a:rPr>
              <a:t>Exercise </a:t>
            </a:r>
            <a:endParaRPr lang="en-GB" dirty="0">
              <a:solidFill>
                <a:srgbClr val="00B0F0"/>
              </a:solidFill>
            </a:endParaRPr>
          </a:p>
        </p:txBody>
      </p:sp>
      <p:sp>
        <p:nvSpPr>
          <p:cNvPr id="5"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114603277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lstStyle/>
          <a:p>
            <a:r>
              <a:rPr lang="en-GB" dirty="0"/>
              <a:t>Describe the relationship using the scatterplot and correlation coefficient</a:t>
            </a:r>
          </a:p>
        </p:txBody>
      </p:sp>
      <p:sp>
        <p:nvSpPr>
          <p:cNvPr id="3" name="Title 2"/>
          <p:cNvSpPr>
            <a:spLocks noGrp="1"/>
          </p:cNvSpPr>
          <p:nvPr>
            <p:ph type="title"/>
          </p:nvPr>
        </p:nvSpPr>
        <p:spPr/>
        <p:txBody>
          <a:bodyPr/>
          <a:lstStyle/>
          <a:p>
            <a:r>
              <a:rPr lang="en-GB" dirty="0" smtClean="0">
                <a:solidFill>
                  <a:srgbClr val="002060"/>
                </a:solidFill>
              </a:rPr>
              <a:t>Exercise - scatterplot</a:t>
            </a:r>
            <a:endParaRPr lang="en-GB" dirty="0">
              <a:solidFill>
                <a:srgbClr val="002060"/>
              </a:solidFill>
            </a:endParaRPr>
          </a:p>
        </p:txBody>
      </p:sp>
      <p:pic>
        <p:nvPicPr>
          <p:cNvPr id="368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1" y="1981200"/>
            <a:ext cx="5562599" cy="4457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6727780" y="5007444"/>
            <a:ext cx="1120820" cy="369332"/>
          </a:xfrm>
          <a:prstGeom prst="rect">
            <a:avLst/>
          </a:prstGeom>
        </p:spPr>
        <p:txBody>
          <a:bodyPr wrap="none">
            <a:spAutoFit/>
          </a:bodyPr>
          <a:lstStyle/>
          <a:p>
            <a:r>
              <a:rPr lang="en-GB" b="1" dirty="0">
                <a:solidFill>
                  <a:srgbClr val="FF0000"/>
                </a:solidFill>
              </a:rPr>
              <a:t>r</a:t>
            </a:r>
            <a:r>
              <a:rPr lang="en-GB" b="1" dirty="0" smtClean="0">
                <a:solidFill>
                  <a:srgbClr val="FF0000"/>
                </a:solidFill>
              </a:rPr>
              <a:t> = </a:t>
            </a:r>
            <a:r>
              <a:rPr lang="en-GB" b="1" dirty="0">
                <a:solidFill>
                  <a:srgbClr val="FF0000"/>
                </a:solidFill>
              </a:rPr>
              <a:t>0.39</a:t>
            </a:r>
          </a:p>
        </p:txBody>
      </p:sp>
      <p:sp>
        <p:nvSpPr>
          <p:cNvPr id="6"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99001767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481328"/>
            <a:ext cx="8496944" cy="4525963"/>
          </a:xfrm>
        </p:spPr>
        <p:txBody>
          <a:bodyPr>
            <a:normAutofit/>
          </a:bodyPr>
          <a:lstStyle/>
          <a:p>
            <a:endParaRPr lang="en-GB" dirty="0" smtClean="0"/>
          </a:p>
          <a:p>
            <a:endParaRPr lang="en-GB" dirty="0"/>
          </a:p>
          <a:p>
            <a:endParaRPr lang="en-GB" dirty="0" smtClean="0"/>
          </a:p>
          <a:p>
            <a:endParaRPr lang="en-GB" dirty="0" smtClean="0"/>
          </a:p>
          <a:p>
            <a:r>
              <a:rPr lang="en-GB" dirty="0" smtClean="0"/>
              <a:t>Pre-pregnancy weight p-value:</a:t>
            </a:r>
          </a:p>
          <a:p>
            <a:r>
              <a:rPr lang="en-GB" dirty="0" smtClean="0"/>
              <a:t>Regression equation: </a:t>
            </a:r>
          </a:p>
          <a:p>
            <a:r>
              <a:rPr lang="en-GB" dirty="0" smtClean="0"/>
              <a:t>Interpretation:</a:t>
            </a:r>
            <a:endParaRPr lang="en-GB" dirty="0"/>
          </a:p>
        </p:txBody>
      </p:sp>
      <p:sp>
        <p:nvSpPr>
          <p:cNvPr id="3" name="Title 2"/>
          <p:cNvSpPr>
            <a:spLocks noGrp="1"/>
          </p:cNvSpPr>
          <p:nvPr>
            <p:ph type="title"/>
          </p:nvPr>
        </p:nvSpPr>
        <p:spPr/>
        <p:txBody>
          <a:bodyPr/>
          <a:lstStyle/>
          <a:p>
            <a:r>
              <a:rPr lang="en-GB" dirty="0" smtClean="0">
                <a:solidFill>
                  <a:srgbClr val="002060"/>
                </a:solidFill>
              </a:rPr>
              <a:t>Regression question</a:t>
            </a:r>
            <a:endParaRPr lang="en-GB" dirty="0">
              <a:solidFill>
                <a:srgbClr val="002060"/>
              </a:solidFill>
            </a:endParaRPr>
          </a:p>
        </p:txBody>
      </p:sp>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2922" y="1124744"/>
            <a:ext cx="7764954" cy="2075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637735" y="5105400"/>
            <a:ext cx="7924800" cy="830997"/>
          </a:xfrm>
          <a:prstGeom prst="rect">
            <a:avLst/>
          </a:prstGeom>
        </p:spPr>
        <p:txBody>
          <a:bodyPr wrap="square">
            <a:spAutoFit/>
          </a:bodyPr>
          <a:lstStyle/>
          <a:p>
            <a:r>
              <a:rPr lang="en-GB" sz="2400" dirty="0"/>
              <a:t>R</a:t>
            </a:r>
            <a:r>
              <a:rPr lang="en-GB" sz="2400" baseline="30000" dirty="0"/>
              <a:t>2</a:t>
            </a:r>
            <a:r>
              <a:rPr lang="en-GB" sz="2400" dirty="0"/>
              <a:t> = </a:t>
            </a:r>
            <a:r>
              <a:rPr lang="en-GB" sz="2400" dirty="0" smtClean="0">
                <a:solidFill>
                  <a:srgbClr val="C00000"/>
                </a:solidFill>
              </a:rPr>
              <a:t>0.152</a:t>
            </a:r>
          </a:p>
          <a:p>
            <a:r>
              <a:rPr lang="en-GB" sz="2400" dirty="0" smtClean="0"/>
              <a:t>Does </a:t>
            </a:r>
            <a:r>
              <a:rPr lang="en-GB" sz="2400" dirty="0"/>
              <a:t>the model result in reliable predictions?</a:t>
            </a:r>
          </a:p>
        </p:txBody>
      </p:sp>
      <p:sp>
        <p:nvSpPr>
          <p:cNvPr id="7"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356871591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rgbClr val="002060"/>
                </a:solidFill>
              </a:rPr>
              <a:t>Check the assumptions</a:t>
            </a:r>
            <a:endParaRPr lang="en-GB" dirty="0">
              <a:solidFill>
                <a:srgbClr val="002060"/>
              </a:solidFill>
            </a:endParaRPr>
          </a:p>
        </p:txBody>
      </p:sp>
      <p:pic>
        <p:nvPicPr>
          <p:cNvPr id="3789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24054"/>
          <a:stretch/>
        </p:blipFill>
        <p:spPr bwMode="auto">
          <a:xfrm>
            <a:off x="5105400" y="1134961"/>
            <a:ext cx="3683408"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563509"/>
            <a:ext cx="4952999" cy="3457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3320841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a:bodyPr>
          <a:lstStyle/>
          <a:p>
            <a:r>
              <a:rPr lang="en-GB" sz="2400" dirty="0" smtClean="0"/>
              <a:t>Taking a sample from a population</a:t>
            </a:r>
            <a:endParaRPr lang="en-GB" sz="2400" dirty="0"/>
          </a:p>
        </p:txBody>
      </p:sp>
      <p:sp>
        <p:nvSpPr>
          <p:cNvPr id="3" name="Title 2"/>
          <p:cNvSpPr>
            <a:spLocks noGrp="1"/>
          </p:cNvSpPr>
          <p:nvPr>
            <p:ph type="title"/>
          </p:nvPr>
        </p:nvSpPr>
        <p:spPr/>
        <p:txBody>
          <a:bodyPr/>
          <a:lstStyle/>
          <a:p>
            <a:r>
              <a:rPr lang="en-GB" dirty="0" smtClean="0"/>
              <a:t>Populations and samples</a:t>
            </a:r>
            <a:endParaRPr lang="en-GB" dirty="0"/>
          </a:p>
        </p:txBody>
      </p:sp>
      <p:pic>
        <p:nvPicPr>
          <p:cNvPr id="61440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3688" y="1752600"/>
            <a:ext cx="5630821" cy="3672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Footer Placeholder 2"/>
          <p:cNvSpPr>
            <a:spLocks noGrp="1"/>
          </p:cNvSpPr>
          <p:nvPr>
            <p:ph type="ftr" sz="quarter" idx="11"/>
          </p:nvPr>
        </p:nvSpPr>
        <p:spPr>
          <a:xfrm>
            <a:off x="-914400" y="6416675"/>
            <a:ext cx="2350681" cy="365125"/>
          </a:xfrm>
        </p:spPr>
        <p:txBody>
          <a:bodyPr/>
          <a:lstStyle/>
          <a:p>
            <a:r>
              <a:rPr lang="en-GB" dirty="0" smtClean="0"/>
              <a:t>www.statstutor.ac.uk</a:t>
            </a:r>
            <a:endParaRPr lang="en-US" dirty="0"/>
          </a:p>
        </p:txBody>
      </p:sp>
      <p:sp>
        <p:nvSpPr>
          <p:cNvPr id="4" name="Rectangle 3"/>
          <p:cNvSpPr/>
          <p:nvPr/>
        </p:nvSpPr>
        <p:spPr>
          <a:xfrm>
            <a:off x="1600200" y="5715000"/>
            <a:ext cx="7162800" cy="461665"/>
          </a:xfrm>
          <a:prstGeom prst="rect">
            <a:avLst/>
          </a:prstGeom>
        </p:spPr>
        <p:txBody>
          <a:bodyPr wrap="square">
            <a:spAutoFit/>
          </a:bodyPr>
          <a:lstStyle/>
          <a:p>
            <a:r>
              <a:rPr lang="en-GB" sz="2400" dirty="0"/>
              <a:t>Sample data ‘represents’ the whole population</a:t>
            </a:r>
          </a:p>
        </p:txBody>
      </p:sp>
      <p:sp>
        <p:nvSpPr>
          <p:cNvPr id="10" name="Left Arrow 9"/>
          <p:cNvSpPr/>
          <p:nvPr/>
        </p:nvSpPr>
        <p:spPr>
          <a:xfrm>
            <a:off x="3886200" y="5029200"/>
            <a:ext cx="1676400" cy="3958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70350380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Pearson’s correlation = 0.39</a:t>
            </a:r>
          </a:p>
          <a:p>
            <a:endParaRPr lang="en-GB" dirty="0" smtClean="0"/>
          </a:p>
          <a:p>
            <a:r>
              <a:rPr lang="en-GB" dirty="0" smtClean="0"/>
              <a:t>Describe the relationship using the scatterplot and correlation coefficient</a:t>
            </a:r>
          </a:p>
          <a:p>
            <a:endParaRPr lang="en-GB" dirty="0"/>
          </a:p>
          <a:p>
            <a:r>
              <a:rPr lang="en-GB" dirty="0" smtClean="0">
                <a:solidFill>
                  <a:srgbClr val="C00000"/>
                </a:solidFill>
              </a:rPr>
              <a:t>There is a moderate positive </a:t>
            </a:r>
            <a:r>
              <a:rPr lang="en-GB" b="1" dirty="0" smtClean="0">
                <a:solidFill>
                  <a:srgbClr val="C00000"/>
                </a:solidFill>
              </a:rPr>
              <a:t>linear</a:t>
            </a:r>
            <a:r>
              <a:rPr lang="en-GB" dirty="0" smtClean="0">
                <a:solidFill>
                  <a:srgbClr val="C00000"/>
                </a:solidFill>
              </a:rPr>
              <a:t> relationship between mothers’ pre-pregnancy weight and birth weight (r = 0.39).  Generally, birth weight increases as mothers weight increases</a:t>
            </a:r>
            <a:endParaRPr lang="en-GB" dirty="0">
              <a:solidFill>
                <a:srgbClr val="C00000"/>
              </a:solidFill>
            </a:endParaRPr>
          </a:p>
        </p:txBody>
      </p:sp>
      <p:sp>
        <p:nvSpPr>
          <p:cNvPr id="3" name="Title 2"/>
          <p:cNvSpPr>
            <a:spLocks noGrp="1"/>
          </p:cNvSpPr>
          <p:nvPr>
            <p:ph type="title"/>
          </p:nvPr>
        </p:nvSpPr>
        <p:spPr/>
        <p:txBody>
          <a:bodyPr/>
          <a:lstStyle/>
          <a:p>
            <a:r>
              <a:rPr lang="en-GB" dirty="0" smtClean="0">
                <a:solidFill>
                  <a:srgbClr val="C00000"/>
                </a:solidFill>
              </a:rPr>
              <a:t>Correlation </a:t>
            </a:r>
            <a:endParaRPr lang="en-GB" dirty="0">
              <a:solidFill>
                <a:srgbClr val="C00000"/>
              </a:solidFill>
            </a:endParaRPr>
          </a:p>
        </p:txBody>
      </p:sp>
      <p:sp>
        <p:nvSpPr>
          <p:cNvPr id="5"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170737886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481328"/>
            <a:ext cx="8496944" cy="4525963"/>
          </a:xfrm>
        </p:spPr>
        <p:txBody>
          <a:bodyPr>
            <a:normAutofit fontScale="92500" lnSpcReduction="20000"/>
          </a:bodyPr>
          <a:lstStyle/>
          <a:p>
            <a:pPr marL="109728" indent="0">
              <a:buNone/>
            </a:pPr>
            <a:r>
              <a:rPr lang="en-GB" dirty="0" smtClean="0"/>
              <a:t>Pre-pregnancy weight p-value:</a:t>
            </a:r>
            <a:r>
              <a:rPr lang="en-GB" dirty="0" smtClean="0">
                <a:solidFill>
                  <a:srgbClr val="C00000"/>
                </a:solidFill>
              </a:rPr>
              <a:t> p = 0.011</a:t>
            </a:r>
            <a:r>
              <a:rPr lang="en-GB" dirty="0" smtClean="0"/>
              <a:t> </a:t>
            </a:r>
          </a:p>
          <a:p>
            <a:r>
              <a:rPr lang="en-GB" dirty="0" smtClean="0"/>
              <a:t>Regression equation: </a:t>
            </a:r>
            <a:r>
              <a:rPr lang="en-GB" dirty="0" smtClean="0">
                <a:solidFill>
                  <a:srgbClr val="C00000"/>
                </a:solidFill>
              </a:rPr>
              <a:t>y = 3.16 + 0.03x</a:t>
            </a:r>
            <a:endParaRPr lang="en-GB" dirty="0" smtClean="0"/>
          </a:p>
          <a:p>
            <a:endParaRPr lang="en-GB" dirty="0" smtClean="0"/>
          </a:p>
          <a:p>
            <a:r>
              <a:rPr lang="en-GB" dirty="0" smtClean="0"/>
              <a:t>Interpretation:</a:t>
            </a:r>
            <a:endParaRPr lang="en-GB" dirty="0"/>
          </a:p>
          <a:p>
            <a:r>
              <a:rPr lang="en-GB" dirty="0" smtClean="0">
                <a:solidFill>
                  <a:srgbClr val="C00000"/>
                </a:solidFill>
              </a:rPr>
              <a:t>There is a significant relationship between a mothers’ pre-pregnancy weight and the weight of her baby (p = 0.011).  Pre-pregnancy weight has a positive affect on a baby’s weight with an increase of 0.03 lbs for each extra pound a mother weighs. </a:t>
            </a:r>
          </a:p>
          <a:p>
            <a:endParaRPr lang="en-GB" dirty="0" smtClean="0"/>
          </a:p>
          <a:p>
            <a:r>
              <a:rPr lang="en-GB" dirty="0" smtClean="0"/>
              <a:t>Does </a:t>
            </a:r>
            <a:r>
              <a:rPr lang="en-GB" dirty="0"/>
              <a:t>the model result in reliable predictions?</a:t>
            </a:r>
          </a:p>
          <a:p>
            <a:r>
              <a:rPr lang="en-GB" dirty="0">
                <a:solidFill>
                  <a:srgbClr val="C00000"/>
                </a:solidFill>
              </a:rPr>
              <a:t>Not really.  Only 15.2% of the variation in </a:t>
            </a:r>
            <a:r>
              <a:rPr lang="en-GB" dirty="0" smtClean="0">
                <a:solidFill>
                  <a:srgbClr val="C00000"/>
                </a:solidFill>
              </a:rPr>
              <a:t>birth weight </a:t>
            </a:r>
            <a:r>
              <a:rPr lang="en-GB" dirty="0">
                <a:solidFill>
                  <a:srgbClr val="C00000"/>
                </a:solidFill>
              </a:rPr>
              <a:t>is accounted for using this model.</a:t>
            </a:r>
          </a:p>
          <a:p>
            <a:endParaRPr lang="en-GB" dirty="0">
              <a:solidFill>
                <a:srgbClr val="C00000"/>
              </a:solidFill>
            </a:endParaRPr>
          </a:p>
        </p:txBody>
      </p:sp>
      <p:sp>
        <p:nvSpPr>
          <p:cNvPr id="3" name="Title 2"/>
          <p:cNvSpPr>
            <a:spLocks noGrp="1"/>
          </p:cNvSpPr>
          <p:nvPr>
            <p:ph type="title"/>
          </p:nvPr>
        </p:nvSpPr>
        <p:spPr/>
        <p:txBody>
          <a:bodyPr/>
          <a:lstStyle/>
          <a:p>
            <a:r>
              <a:rPr lang="en-GB" dirty="0">
                <a:solidFill>
                  <a:srgbClr val="C00000"/>
                </a:solidFill>
              </a:rPr>
              <a:t>R</a:t>
            </a:r>
            <a:r>
              <a:rPr lang="en-GB" dirty="0" smtClean="0">
                <a:solidFill>
                  <a:srgbClr val="C00000"/>
                </a:solidFill>
              </a:rPr>
              <a:t>egression</a:t>
            </a:r>
            <a:endParaRPr lang="en-GB" dirty="0">
              <a:solidFill>
                <a:srgbClr val="C00000"/>
              </a:solidFill>
            </a:endParaRPr>
          </a:p>
        </p:txBody>
      </p:sp>
      <p:sp>
        <p:nvSpPr>
          <p:cNvPr id="6"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356871591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229600" cy="4525963"/>
          </a:xfrm>
        </p:spPr>
        <p:txBody>
          <a:bodyPr/>
          <a:lstStyle/>
          <a:p>
            <a:r>
              <a:rPr lang="en-GB" dirty="0" smtClean="0"/>
              <a:t>Linear relationship</a:t>
            </a:r>
          </a:p>
          <a:p>
            <a:r>
              <a:rPr lang="en-GB" dirty="0" smtClean="0"/>
              <a:t>Histogram roughly peaks in the middle</a:t>
            </a:r>
          </a:p>
          <a:p>
            <a:r>
              <a:rPr lang="en-GB" dirty="0" smtClean="0"/>
              <a:t>No </a:t>
            </a:r>
            <a:r>
              <a:rPr lang="en-GB" dirty="0"/>
              <a:t>patterns in </a:t>
            </a:r>
            <a:r>
              <a:rPr lang="en-GB" dirty="0" smtClean="0"/>
              <a:t>residuals</a:t>
            </a:r>
          </a:p>
          <a:p>
            <a:endParaRPr lang="en-GB" dirty="0"/>
          </a:p>
        </p:txBody>
      </p:sp>
      <p:sp>
        <p:nvSpPr>
          <p:cNvPr id="3" name="Title 2"/>
          <p:cNvSpPr>
            <a:spLocks noGrp="1"/>
          </p:cNvSpPr>
          <p:nvPr>
            <p:ph type="title"/>
          </p:nvPr>
        </p:nvSpPr>
        <p:spPr/>
        <p:txBody>
          <a:bodyPr/>
          <a:lstStyle/>
          <a:p>
            <a:r>
              <a:rPr lang="en-GB" dirty="0" smtClean="0">
                <a:solidFill>
                  <a:srgbClr val="C00000"/>
                </a:solidFill>
              </a:rPr>
              <a:t>Checking assumptions</a:t>
            </a:r>
            <a:endParaRPr lang="en-GB" dirty="0">
              <a:solidFill>
                <a:srgbClr val="C00000"/>
              </a:solidFill>
            </a:endParaRPr>
          </a:p>
        </p:txBody>
      </p:sp>
      <p:pic>
        <p:nvPicPr>
          <p:cNvPr id="3789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24054"/>
          <a:stretch/>
        </p:blipFill>
        <p:spPr bwMode="auto">
          <a:xfrm>
            <a:off x="634721" y="2514600"/>
            <a:ext cx="3250066"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84787" y="2514600"/>
            <a:ext cx="4946919" cy="3453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332084183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57200" y="476672"/>
            <a:ext cx="8686800"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b="0" dirty="0"/>
              <a:t>Multiple regression</a:t>
            </a:r>
            <a:endParaRPr lang="en-GB" sz="4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Content Placeholder 1"/>
          <p:cNvSpPr txBox="1">
            <a:spLocks/>
          </p:cNvSpPr>
          <p:nvPr/>
        </p:nvSpPr>
        <p:spPr>
          <a:xfrm>
            <a:off x="251520" y="1417956"/>
            <a:ext cx="8712968" cy="4162467"/>
          </a:xfrm>
          <a:prstGeom prst="rect">
            <a:avLst/>
          </a:prstGeom>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288925" indent="-288925">
              <a:lnSpc>
                <a:spcPct val="90000"/>
              </a:lnSpc>
              <a:spcBef>
                <a:spcPct val="40000"/>
              </a:spcBef>
            </a:pPr>
            <a:r>
              <a:rPr lang="en-GB" sz="3200" dirty="0"/>
              <a:t>Multiple regression has several binary or </a:t>
            </a:r>
            <a:r>
              <a:rPr lang="en-GB" sz="3200" dirty="0" smtClean="0"/>
              <a:t>Scale </a:t>
            </a:r>
            <a:r>
              <a:rPr lang="en-GB" sz="3200" dirty="0"/>
              <a:t>independent variables </a:t>
            </a:r>
            <a:endParaRPr lang="en-GB" sz="3200" dirty="0" smtClean="0"/>
          </a:p>
          <a:p>
            <a:pPr marL="288925" indent="-288925">
              <a:lnSpc>
                <a:spcPct val="90000"/>
              </a:lnSpc>
              <a:spcBef>
                <a:spcPct val="40000"/>
              </a:spcBef>
            </a:pPr>
            <a:endParaRPr lang="en-GB" sz="3200" dirty="0" smtClean="0"/>
          </a:p>
          <a:p>
            <a:pPr marL="288925" indent="-288925">
              <a:lnSpc>
                <a:spcPct val="90000"/>
              </a:lnSpc>
              <a:spcBef>
                <a:spcPct val="40000"/>
              </a:spcBef>
            </a:pPr>
            <a:r>
              <a:rPr lang="en-GB" sz="3200" dirty="0" smtClean="0"/>
              <a:t>Categorical variables need to be recoded as binary dummy variables</a:t>
            </a:r>
            <a:endParaRPr lang="en-GB" sz="3200" dirty="0"/>
          </a:p>
          <a:p>
            <a:pPr marL="288925" indent="-288925">
              <a:lnSpc>
                <a:spcPct val="90000"/>
              </a:lnSpc>
              <a:spcBef>
                <a:spcPct val="40000"/>
              </a:spcBef>
            </a:pPr>
            <a:r>
              <a:rPr lang="en-GB" sz="3200" dirty="0"/>
              <a:t>Effect of other variables is removed (controlled for) when assessing </a:t>
            </a:r>
            <a:r>
              <a:rPr lang="en-GB" sz="3200" dirty="0" smtClean="0"/>
              <a:t>relationships</a:t>
            </a:r>
          </a:p>
        </p:txBody>
      </p:sp>
      <p:graphicFrame>
        <p:nvGraphicFramePr>
          <p:cNvPr id="3" name="Object 2"/>
          <p:cNvGraphicFramePr>
            <a:graphicFrameLocks noChangeAspect="1"/>
          </p:cNvGraphicFramePr>
          <p:nvPr>
            <p:extLst>
              <p:ext uri="{D42A27DB-BD31-4B8C-83A1-F6EECF244321}">
                <p14:modId xmlns:p14="http://schemas.microsoft.com/office/powerpoint/2010/main" xmlns="" val="3607738824"/>
              </p:ext>
            </p:extLst>
          </p:nvPr>
        </p:nvGraphicFramePr>
        <p:xfrm>
          <a:off x="2699792" y="2420888"/>
          <a:ext cx="3472386" cy="504056"/>
        </p:xfrm>
        <a:graphic>
          <a:graphicData uri="http://schemas.openxmlformats.org/presentationml/2006/ole">
            <p:oleObj spid="_x0000_s75896" name="Equation" r:id="rId4" imgW="1574640" imgH="228600" progId="Equation.3">
              <p:embed/>
            </p:oleObj>
          </a:graphicData>
        </a:graphic>
      </p:graphicFrame>
      <p:sp>
        <p:nvSpPr>
          <p:cNvPr id="6"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7290998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57200" y="476672"/>
            <a:ext cx="8686800"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b="0" dirty="0"/>
              <a:t>Multiple regression</a:t>
            </a:r>
            <a:endParaRPr lang="en-GB" sz="4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Content Placeholder 1"/>
          <p:cNvSpPr txBox="1">
            <a:spLocks/>
          </p:cNvSpPr>
          <p:nvPr/>
        </p:nvSpPr>
        <p:spPr>
          <a:xfrm>
            <a:off x="251520" y="1431316"/>
            <a:ext cx="8712968" cy="4162467"/>
          </a:xfrm>
          <a:prstGeom prst="rect">
            <a:avLst/>
          </a:prstGeom>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lnSpc>
                <a:spcPct val="90000"/>
              </a:lnSpc>
              <a:spcBef>
                <a:spcPts val="0"/>
              </a:spcBef>
              <a:buNone/>
            </a:pPr>
            <a:r>
              <a:rPr lang="en-GB" sz="2400" dirty="0" smtClean="0"/>
              <a:t>What affects the number of </a:t>
            </a:r>
            <a:r>
              <a:rPr lang="en-GB" sz="2400" dirty="0"/>
              <a:t>N</a:t>
            </a:r>
            <a:r>
              <a:rPr lang="en-GB" sz="2400" dirty="0" smtClean="0"/>
              <a:t>obel prize winners?</a:t>
            </a:r>
          </a:p>
          <a:p>
            <a:pPr marL="0" indent="0">
              <a:lnSpc>
                <a:spcPct val="90000"/>
              </a:lnSpc>
              <a:spcBef>
                <a:spcPts val="0"/>
              </a:spcBef>
              <a:buNone/>
            </a:pPr>
            <a:endParaRPr lang="en-GB" sz="2400" dirty="0" smtClean="0"/>
          </a:p>
          <a:p>
            <a:pPr marL="0" indent="0">
              <a:lnSpc>
                <a:spcPct val="90000"/>
              </a:lnSpc>
              <a:spcBef>
                <a:spcPts val="0"/>
              </a:spcBef>
              <a:buNone/>
            </a:pPr>
            <a:r>
              <a:rPr lang="en-GB" sz="2400" dirty="0" smtClean="0">
                <a:solidFill>
                  <a:srgbClr val="00B050"/>
                </a:solidFill>
              </a:rPr>
              <a:t>Dependent: Number of </a:t>
            </a:r>
            <a:r>
              <a:rPr lang="en-GB" sz="2400" dirty="0">
                <a:solidFill>
                  <a:srgbClr val="00B050"/>
                </a:solidFill>
              </a:rPr>
              <a:t>N</a:t>
            </a:r>
            <a:r>
              <a:rPr lang="en-GB" sz="2400" dirty="0" smtClean="0">
                <a:solidFill>
                  <a:srgbClr val="00B050"/>
                </a:solidFill>
              </a:rPr>
              <a:t>obel prize winners</a:t>
            </a:r>
          </a:p>
          <a:p>
            <a:pPr marL="0" indent="0">
              <a:lnSpc>
                <a:spcPct val="90000"/>
              </a:lnSpc>
              <a:spcBef>
                <a:spcPts val="0"/>
              </a:spcBef>
              <a:buNone/>
            </a:pPr>
            <a:endParaRPr lang="en-GB" sz="2400" dirty="0" smtClean="0"/>
          </a:p>
          <a:p>
            <a:pPr marL="0" indent="0">
              <a:lnSpc>
                <a:spcPct val="90000"/>
              </a:lnSpc>
              <a:spcBef>
                <a:spcPts val="0"/>
              </a:spcBef>
              <a:buNone/>
            </a:pPr>
            <a:r>
              <a:rPr lang="en-GB" sz="2400" dirty="0" smtClean="0">
                <a:solidFill>
                  <a:srgbClr val="FF0000"/>
                </a:solidFill>
              </a:rPr>
              <a:t>Possible independents: Chocolate consumption, GDP and mean temperature</a:t>
            </a:r>
          </a:p>
          <a:p>
            <a:pPr marL="0" indent="0">
              <a:lnSpc>
                <a:spcPct val="90000"/>
              </a:lnSpc>
              <a:spcBef>
                <a:spcPts val="0"/>
              </a:spcBef>
              <a:buNone/>
            </a:pPr>
            <a:endParaRPr lang="en-GB" sz="2400" dirty="0">
              <a:solidFill>
                <a:srgbClr val="FF0000"/>
              </a:solidFill>
            </a:endParaRPr>
          </a:p>
          <a:p>
            <a:pPr marL="288925" indent="-288925">
              <a:lnSpc>
                <a:spcPct val="90000"/>
              </a:lnSpc>
              <a:spcBef>
                <a:spcPct val="40000"/>
              </a:spcBef>
            </a:pPr>
            <a:r>
              <a:rPr lang="en-GB" sz="2400" dirty="0"/>
              <a:t>Chocolate consumption is significantly related to Nobel prize winners in simple linear regression</a:t>
            </a:r>
          </a:p>
          <a:p>
            <a:pPr marL="288925" indent="-288925">
              <a:lnSpc>
                <a:spcPct val="90000"/>
              </a:lnSpc>
              <a:spcBef>
                <a:spcPct val="40000"/>
              </a:spcBef>
            </a:pPr>
            <a:r>
              <a:rPr lang="en-GB" sz="2400" dirty="0"/>
              <a:t>Once the effect of a country’s GDP and temperature were taken into account, there was no relationship</a:t>
            </a:r>
          </a:p>
          <a:p>
            <a:pPr marL="0" indent="0">
              <a:lnSpc>
                <a:spcPct val="90000"/>
              </a:lnSpc>
              <a:spcBef>
                <a:spcPts val="0"/>
              </a:spcBef>
              <a:buNone/>
            </a:pPr>
            <a:endParaRPr lang="en-GB" sz="2400" dirty="0">
              <a:solidFill>
                <a:srgbClr val="FF0000"/>
              </a:solidFill>
            </a:endParaRPr>
          </a:p>
        </p:txBody>
      </p:sp>
      <p:sp>
        <p:nvSpPr>
          <p:cNvPr id="5"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316321540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spcBef>
                <a:spcPts val="600"/>
              </a:spcBef>
              <a:spcAft>
                <a:spcPts val="600"/>
              </a:spcAft>
            </a:pPr>
            <a:r>
              <a:rPr lang="en-GB" dirty="0" smtClean="0"/>
              <a:t>In </a:t>
            </a:r>
            <a:r>
              <a:rPr lang="en-GB" dirty="0"/>
              <a:t>addition to the standard linear regression checks, relationships BETWEEN independent variables should be </a:t>
            </a:r>
            <a:r>
              <a:rPr lang="en-GB" dirty="0" smtClean="0"/>
              <a:t>assessed</a:t>
            </a:r>
          </a:p>
          <a:p>
            <a:pPr>
              <a:spcBef>
                <a:spcPts val="600"/>
              </a:spcBef>
              <a:spcAft>
                <a:spcPts val="600"/>
              </a:spcAft>
            </a:pPr>
            <a:r>
              <a:rPr lang="en-GB" dirty="0" err="1" smtClean="0"/>
              <a:t>Multicollinearity</a:t>
            </a:r>
            <a:r>
              <a:rPr lang="en-GB" dirty="0" smtClean="0"/>
              <a:t> </a:t>
            </a:r>
            <a:r>
              <a:rPr lang="en-GB" dirty="0"/>
              <a:t>is a problem where </a:t>
            </a:r>
            <a:r>
              <a:rPr lang="en-GB" dirty="0" smtClean="0"/>
              <a:t>continuous independent </a:t>
            </a:r>
            <a:r>
              <a:rPr lang="en-GB" dirty="0"/>
              <a:t>variables are too </a:t>
            </a:r>
            <a:r>
              <a:rPr lang="en-GB" dirty="0" smtClean="0"/>
              <a:t>correlated (r </a:t>
            </a:r>
            <a:r>
              <a:rPr lang="en-GB" dirty="0"/>
              <a:t>&gt; 0.8</a:t>
            </a:r>
            <a:r>
              <a:rPr lang="en-GB" dirty="0" smtClean="0"/>
              <a:t>)</a:t>
            </a:r>
          </a:p>
          <a:p>
            <a:pPr>
              <a:spcBef>
                <a:spcPts val="600"/>
              </a:spcBef>
              <a:spcAft>
                <a:spcPts val="600"/>
              </a:spcAft>
            </a:pPr>
            <a:r>
              <a:rPr lang="en-GB" dirty="0" smtClean="0"/>
              <a:t>Relationships </a:t>
            </a:r>
            <a:r>
              <a:rPr lang="en-GB" dirty="0"/>
              <a:t>can be assessed using scatterplots and correlation for </a:t>
            </a:r>
            <a:r>
              <a:rPr lang="en-GB" dirty="0" smtClean="0"/>
              <a:t>scale variables</a:t>
            </a:r>
          </a:p>
          <a:p>
            <a:pPr>
              <a:spcBef>
                <a:spcPts val="600"/>
              </a:spcBef>
              <a:spcAft>
                <a:spcPts val="600"/>
              </a:spcAft>
            </a:pPr>
            <a:r>
              <a:rPr lang="en-GB" dirty="0" smtClean="0"/>
              <a:t>SPSS can also report </a:t>
            </a:r>
            <a:r>
              <a:rPr lang="en-GB" dirty="0" err="1" smtClean="0"/>
              <a:t>collinearity</a:t>
            </a:r>
            <a:r>
              <a:rPr lang="en-GB" dirty="0" smtClean="0"/>
              <a:t> statistics on request.  The VIF should be close to 1 but under 5 is fine whereas 10 + needs checking</a:t>
            </a:r>
            <a:endParaRPr lang="en-GB" dirty="0"/>
          </a:p>
          <a:p>
            <a:pPr>
              <a:spcBef>
                <a:spcPts val="600"/>
              </a:spcBef>
              <a:spcAft>
                <a:spcPts val="600"/>
              </a:spcAft>
            </a:pPr>
            <a:endParaRPr lang="en-GB" dirty="0" smtClean="0"/>
          </a:p>
          <a:p>
            <a:pPr>
              <a:spcBef>
                <a:spcPts val="600"/>
              </a:spcBef>
              <a:spcAft>
                <a:spcPts val="600"/>
              </a:spcAft>
            </a:pPr>
            <a:endParaRPr lang="en-GB" dirty="0"/>
          </a:p>
        </p:txBody>
      </p:sp>
      <p:sp>
        <p:nvSpPr>
          <p:cNvPr id="3" name="Title 2"/>
          <p:cNvSpPr>
            <a:spLocks noGrp="1"/>
          </p:cNvSpPr>
          <p:nvPr>
            <p:ph type="title"/>
          </p:nvPr>
        </p:nvSpPr>
        <p:spPr/>
        <p:txBody>
          <a:bodyPr/>
          <a:lstStyle/>
          <a:p>
            <a:r>
              <a:rPr lang="en-GB" dirty="0" smtClean="0"/>
              <a:t>Multiple regression</a:t>
            </a:r>
            <a:endParaRPr lang="en-GB" dirty="0"/>
          </a:p>
        </p:txBody>
      </p:sp>
      <p:sp>
        <p:nvSpPr>
          <p:cNvPr id="4"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39975138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lstStyle/>
          <a:p>
            <a:r>
              <a:rPr lang="en-GB" dirty="0" smtClean="0"/>
              <a:t>Which variables are most strongly related?</a:t>
            </a:r>
            <a:endParaRPr lang="en-GB" dirty="0"/>
          </a:p>
        </p:txBody>
      </p:sp>
      <p:sp>
        <p:nvSpPr>
          <p:cNvPr id="3" name="Title 2"/>
          <p:cNvSpPr>
            <a:spLocks noGrp="1"/>
          </p:cNvSpPr>
          <p:nvPr>
            <p:ph type="title"/>
          </p:nvPr>
        </p:nvSpPr>
        <p:spPr/>
        <p:txBody>
          <a:bodyPr/>
          <a:lstStyle/>
          <a:p>
            <a:r>
              <a:rPr lang="en-GB" dirty="0" smtClean="0">
                <a:solidFill>
                  <a:srgbClr val="00B0F0"/>
                </a:solidFill>
              </a:rPr>
              <a:t>Exercise </a:t>
            </a:r>
            <a:endParaRPr lang="en-GB" dirty="0">
              <a:solidFill>
                <a:srgbClr val="00B0F0"/>
              </a:solidFill>
            </a:endParaRPr>
          </a:p>
        </p:txBody>
      </p:sp>
      <p:pic>
        <p:nvPicPr>
          <p:cNvPr id="3481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1420"/>
          <a:stretch/>
        </p:blipFill>
        <p:spPr bwMode="auto">
          <a:xfrm>
            <a:off x="187502" y="1752600"/>
            <a:ext cx="8727898" cy="39229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www.statstutor.ac.uk</a:t>
            </a:r>
            <a:endParaRPr lang="en-US" dirty="0"/>
          </a:p>
        </p:txBody>
      </p:sp>
    </p:spTree>
    <p:extLst>
      <p:ext uri="{BB962C8B-B14F-4D97-AF65-F5344CB8AC3E}">
        <p14:creationId xmlns:p14="http://schemas.microsoft.com/office/powerpoint/2010/main" xmlns="" val="285791813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Which variables are most strongly related?</a:t>
            </a:r>
          </a:p>
          <a:p>
            <a:r>
              <a:rPr lang="en-GB" dirty="0" smtClean="0"/>
              <a:t>Gestation and birth weight (0.709)</a:t>
            </a:r>
          </a:p>
          <a:p>
            <a:endParaRPr lang="en-GB" dirty="0" smtClean="0"/>
          </a:p>
          <a:p>
            <a:r>
              <a:rPr lang="en-GB" dirty="0" smtClean="0"/>
              <a:t>Mothers height and weight (0.671)</a:t>
            </a:r>
          </a:p>
          <a:p>
            <a:pPr marL="109728" indent="0">
              <a:buNone/>
            </a:pPr>
            <a:r>
              <a:rPr lang="en-GB" dirty="0" smtClean="0"/>
              <a:t>Mothers height and weight are strongly related.  They don’t exceed the problem correlation of 0.8 but try the model with and without height in case it’s a problem.</a:t>
            </a:r>
          </a:p>
          <a:p>
            <a:r>
              <a:rPr lang="en-GB" dirty="0" smtClean="0"/>
              <a:t>When both were included in regression, neither were significant but alone they were</a:t>
            </a:r>
          </a:p>
          <a:p>
            <a:endParaRPr lang="en-GB" dirty="0"/>
          </a:p>
          <a:p>
            <a:endParaRPr lang="en-GB" dirty="0"/>
          </a:p>
        </p:txBody>
      </p:sp>
      <p:sp>
        <p:nvSpPr>
          <p:cNvPr id="3" name="Title 2"/>
          <p:cNvSpPr>
            <a:spLocks noGrp="1"/>
          </p:cNvSpPr>
          <p:nvPr>
            <p:ph type="title"/>
          </p:nvPr>
        </p:nvSpPr>
        <p:spPr/>
        <p:txBody>
          <a:bodyPr/>
          <a:lstStyle/>
          <a:p>
            <a:r>
              <a:rPr lang="en-GB" dirty="0" smtClean="0">
                <a:solidFill>
                  <a:srgbClr val="C00000"/>
                </a:solidFill>
              </a:rPr>
              <a:t>Exercise  - Solution</a:t>
            </a:r>
            <a:endParaRPr lang="en-GB" dirty="0">
              <a:solidFill>
                <a:srgbClr val="C00000"/>
              </a:solidFill>
            </a:endParaRPr>
          </a:p>
        </p:txBody>
      </p:sp>
      <p:sp>
        <p:nvSpPr>
          <p:cNvPr id="5" name="Footer Placeholder 2"/>
          <p:cNvSpPr txBox="1">
            <a:spLocks/>
          </p:cNvSpPr>
          <p:nvPr/>
        </p:nvSpPr>
        <p:spPr>
          <a:xfrm>
            <a:off x="-189504"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www.statstutor.ac.uk</a:t>
            </a:r>
            <a:endParaRPr lang="en-US" dirty="0"/>
          </a:p>
        </p:txBody>
      </p:sp>
    </p:spTree>
    <p:extLst>
      <p:ext uri="{BB962C8B-B14F-4D97-AF65-F5344CB8AC3E}">
        <p14:creationId xmlns:p14="http://schemas.microsoft.com/office/powerpoint/2010/main" xmlns="" val="286801986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57200" y="476672"/>
            <a:ext cx="8686800"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b="0" dirty="0" smtClean="0"/>
              <a:t>Logistic </a:t>
            </a:r>
            <a:r>
              <a:rPr lang="en-GB" sz="4000" b="0" dirty="0"/>
              <a:t>regression</a:t>
            </a:r>
            <a:endParaRPr lang="en-GB" sz="4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Content Placeholder 1"/>
          <p:cNvSpPr txBox="1">
            <a:spLocks/>
          </p:cNvSpPr>
          <p:nvPr/>
        </p:nvSpPr>
        <p:spPr>
          <a:xfrm>
            <a:off x="457200" y="1431316"/>
            <a:ext cx="8507288" cy="4162467"/>
          </a:xfrm>
          <a:prstGeom prst="rect">
            <a:avLst/>
          </a:prstGeom>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288925" indent="-288925">
              <a:lnSpc>
                <a:spcPct val="90000"/>
              </a:lnSpc>
              <a:spcBef>
                <a:spcPct val="40000"/>
              </a:spcBef>
            </a:pPr>
            <a:r>
              <a:rPr lang="en-GB" sz="2400" dirty="0" smtClean="0"/>
              <a:t>Logistic </a:t>
            </a:r>
            <a:r>
              <a:rPr lang="en-GB" sz="2400" dirty="0"/>
              <a:t>regression has a binary dependent </a:t>
            </a:r>
            <a:r>
              <a:rPr lang="en-GB" sz="2400" dirty="0" smtClean="0"/>
              <a:t>variable </a:t>
            </a:r>
          </a:p>
          <a:p>
            <a:pPr marL="288925" indent="-288925">
              <a:lnSpc>
                <a:spcPct val="90000"/>
              </a:lnSpc>
              <a:spcBef>
                <a:spcPct val="40000"/>
              </a:spcBef>
            </a:pPr>
            <a:r>
              <a:rPr lang="en-GB" sz="2400" dirty="0" smtClean="0"/>
              <a:t>The model can be used to estimate probabilities</a:t>
            </a:r>
          </a:p>
          <a:p>
            <a:pPr marL="288925" indent="-288925">
              <a:lnSpc>
                <a:spcPct val="90000"/>
              </a:lnSpc>
              <a:spcBef>
                <a:spcPct val="40000"/>
              </a:spcBef>
            </a:pPr>
            <a:endParaRPr lang="en-GB" sz="2400" dirty="0" smtClean="0"/>
          </a:p>
          <a:p>
            <a:pPr marL="288925" indent="-288925">
              <a:lnSpc>
                <a:spcPct val="90000"/>
              </a:lnSpc>
              <a:spcBef>
                <a:spcPct val="40000"/>
              </a:spcBef>
            </a:pPr>
            <a:r>
              <a:rPr lang="en-GB" sz="2400" dirty="0" smtClean="0"/>
              <a:t>Example: insurance quotes are based on the likelihood of you having an accident</a:t>
            </a:r>
          </a:p>
          <a:p>
            <a:pPr marL="288925" indent="-288925">
              <a:lnSpc>
                <a:spcPct val="90000"/>
              </a:lnSpc>
              <a:spcBef>
                <a:spcPct val="40000"/>
              </a:spcBef>
            </a:pPr>
            <a:r>
              <a:rPr lang="en-GB" sz="2400" dirty="0" smtClean="0">
                <a:solidFill>
                  <a:srgbClr val="00B050"/>
                </a:solidFill>
              </a:rPr>
              <a:t>Dependent = Have an accident/ do not have accident</a:t>
            </a:r>
          </a:p>
          <a:p>
            <a:pPr marL="288925" indent="-288925">
              <a:lnSpc>
                <a:spcPct val="90000"/>
              </a:lnSpc>
              <a:spcBef>
                <a:spcPct val="40000"/>
              </a:spcBef>
            </a:pPr>
            <a:r>
              <a:rPr lang="en-GB" sz="2400" dirty="0" smtClean="0">
                <a:solidFill>
                  <a:srgbClr val="FF0000"/>
                </a:solidFill>
              </a:rPr>
              <a:t>Independents: Age (preferably Scale), gender, occupation, marital status, annual mileage</a:t>
            </a:r>
          </a:p>
          <a:p>
            <a:pPr marL="288925" indent="-288925">
              <a:lnSpc>
                <a:spcPct val="90000"/>
              </a:lnSpc>
              <a:spcBef>
                <a:spcPct val="40000"/>
              </a:spcBef>
            </a:pPr>
            <a:endParaRPr lang="en-GB" sz="2400" dirty="0">
              <a:solidFill>
                <a:srgbClr val="FF0000"/>
              </a:solidFill>
            </a:endParaRPr>
          </a:p>
          <a:p>
            <a:pPr marL="288925" indent="-288925">
              <a:lnSpc>
                <a:spcPct val="90000"/>
              </a:lnSpc>
              <a:spcBef>
                <a:spcPct val="40000"/>
              </a:spcBef>
            </a:pPr>
            <a:r>
              <a:rPr lang="en-GB" sz="2400" dirty="0" smtClean="0"/>
              <a:t>Ordinal regression is for ordinal dependent variables</a:t>
            </a:r>
            <a:endParaRPr lang="en-GB" sz="2400" dirty="0"/>
          </a:p>
        </p:txBody>
      </p:sp>
      <p:sp>
        <p:nvSpPr>
          <p:cNvPr id="5"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www.statstutor.ac.uk</a:t>
            </a:r>
            <a:endParaRPr lang="en-US" dirty="0"/>
          </a:p>
        </p:txBody>
      </p:sp>
    </p:spTree>
    <p:extLst>
      <p:ext uri="{BB962C8B-B14F-4D97-AF65-F5344CB8AC3E}">
        <p14:creationId xmlns:p14="http://schemas.microsoft.com/office/powerpoint/2010/main" xmlns="" val="186528518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1"/>
            <a:ext cx="8153400" cy="1829761"/>
          </a:xfrm>
        </p:spPr>
        <p:txBody>
          <a:bodyPr/>
          <a:lstStyle/>
          <a:p>
            <a:r>
              <a:rPr lang="en-GB" dirty="0"/>
              <a:t>Choosing the right test</a:t>
            </a:r>
          </a:p>
        </p:txBody>
      </p:sp>
      <p:sp>
        <p:nvSpPr>
          <p:cNvPr id="6" name="Footer Placeholder 5"/>
          <p:cNvSpPr>
            <a:spLocks noGrp="1"/>
          </p:cNvSpPr>
          <p:nvPr>
            <p:ph type="ftr" sz="quarter" idx="11"/>
          </p:nvPr>
        </p:nvSpPr>
        <p:spPr/>
        <p:txBody>
          <a:bodyPr/>
          <a:lstStyle/>
          <a:p>
            <a:r>
              <a:rPr lang="en-GB" dirty="0" smtClean="0"/>
              <a:t>www.statstutor.ac.uk</a:t>
            </a:r>
            <a:endParaRPr lang="en-US" dirty="0"/>
          </a:p>
        </p:txBody>
      </p:sp>
      <p:sp>
        <p:nvSpPr>
          <p:cNvPr id="11" name="TextBox 10"/>
          <p:cNvSpPr txBox="1"/>
          <p:nvPr/>
        </p:nvSpPr>
        <p:spPr>
          <a:xfrm>
            <a:off x="1981200" y="6141545"/>
            <a:ext cx="4343400" cy="461665"/>
          </a:xfrm>
          <a:prstGeom prst="rect">
            <a:avLst/>
          </a:prstGeom>
          <a:noFill/>
        </p:spPr>
        <p:txBody>
          <a:bodyPr wrap="square" rtlCol="0">
            <a:spAutoFit/>
          </a:bodyPr>
          <a:lstStyle/>
          <a:p>
            <a:pPr algn="ctr"/>
            <a:r>
              <a:rPr lang="en-GB" sz="1200" dirty="0"/>
              <a:t>Ellen Marshall / Alun Owen </a:t>
            </a:r>
            <a:endParaRPr lang="en-GB" sz="1200" dirty="0" smtClean="0"/>
          </a:p>
          <a:p>
            <a:pPr algn="ctr"/>
            <a:r>
              <a:rPr lang="en-GB" sz="1200" dirty="0" smtClean="0"/>
              <a:t>University </a:t>
            </a:r>
            <a:r>
              <a:rPr lang="en-GB" sz="1200" dirty="0"/>
              <a:t>of Sheffield / University of Worcester </a:t>
            </a:r>
            <a:endParaRPr lang="en-US" sz="1200" dirty="0"/>
          </a:p>
        </p:txBody>
      </p:sp>
      <p:sp>
        <p:nvSpPr>
          <p:cNvPr id="12" name="TextBox 11"/>
          <p:cNvSpPr txBox="1"/>
          <p:nvPr/>
        </p:nvSpPr>
        <p:spPr>
          <a:xfrm>
            <a:off x="6329794" y="6141544"/>
            <a:ext cx="2661805" cy="461665"/>
          </a:xfrm>
          <a:prstGeom prst="rect">
            <a:avLst/>
          </a:prstGeom>
          <a:noFill/>
        </p:spPr>
        <p:txBody>
          <a:bodyPr wrap="square" rtlCol="0">
            <a:spAutoFit/>
          </a:bodyPr>
          <a:lstStyle/>
          <a:p>
            <a:pPr algn="r"/>
            <a:r>
              <a:rPr lang="en-GB" sz="1200" dirty="0" smtClean="0"/>
              <a:t>Reviewer: Ruth Fairclough</a:t>
            </a:r>
          </a:p>
          <a:p>
            <a:pPr algn="r"/>
            <a:r>
              <a:rPr lang="en-GB" sz="1200" dirty="0" smtClean="0"/>
              <a:t>University of Wolverhampton</a:t>
            </a:r>
            <a:endParaRPr lang="en-GB" sz="12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86624" y="358541"/>
            <a:ext cx="2147427" cy="834590"/>
          </a:xfrm>
          <a:prstGeom prst="rect">
            <a:avLst/>
          </a:prstGeom>
        </p:spPr>
      </p:pic>
      <p:sp>
        <p:nvSpPr>
          <p:cNvPr id="14" name="TextBox 13"/>
          <p:cNvSpPr txBox="1"/>
          <p:nvPr/>
        </p:nvSpPr>
        <p:spPr>
          <a:xfrm>
            <a:off x="755576" y="1052736"/>
            <a:ext cx="7878475" cy="800219"/>
          </a:xfrm>
          <a:prstGeom prst="rect">
            <a:avLst/>
          </a:prstGeom>
          <a:noFill/>
        </p:spPr>
        <p:txBody>
          <a:bodyPr wrap="square" rtlCol="0">
            <a:spAutoFit/>
          </a:bodyPr>
          <a:lstStyle/>
          <a:p>
            <a:pPr algn="r"/>
            <a:r>
              <a:rPr lang="en-GB" dirty="0">
                <a:latin typeface="Gill Sans MT" panose="020B0502020104020203" pitchFamily="34" charset="0"/>
              </a:rPr>
              <a:t>community project</a:t>
            </a:r>
          </a:p>
          <a:p>
            <a:pPr algn="r"/>
            <a:r>
              <a:rPr lang="en-GB" sz="1600" dirty="0">
                <a:latin typeface="Gill Sans MT" panose="020B0502020104020203" pitchFamily="34" charset="0"/>
              </a:rPr>
              <a:t>encouraging academics to share statistics support resources</a:t>
            </a:r>
          </a:p>
          <a:p>
            <a:pPr algn="r"/>
            <a:r>
              <a:rPr lang="en-GB" sz="1200" dirty="0">
                <a:latin typeface="Gill Sans MT" panose="020B0502020104020203" pitchFamily="34" charset="0"/>
              </a:rPr>
              <a:t>All </a:t>
            </a:r>
            <a:r>
              <a:rPr lang="en-GB" sz="1200" dirty="0" err="1">
                <a:latin typeface="Gill Sans MT" panose="020B0502020104020203" pitchFamily="34" charset="0"/>
              </a:rPr>
              <a:t>stcp</a:t>
            </a:r>
            <a:r>
              <a:rPr lang="en-GB" sz="1200" dirty="0">
                <a:latin typeface="Gill Sans MT" panose="020B0502020104020203" pitchFamily="34" charset="0"/>
              </a:rPr>
              <a:t> resources are released under a Creative Commons </a:t>
            </a:r>
            <a:r>
              <a:rPr lang="en-GB" sz="1200" dirty="0" smtClean="0">
                <a:latin typeface="Gill Sans MT" panose="020B0502020104020203" pitchFamily="34" charset="0"/>
              </a:rPr>
              <a:t>licence</a:t>
            </a:r>
            <a:endParaRPr lang="en-GB" sz="1200" dirty="0">
              <a:latin typeface="Gill Sans MT" panose="020B0502020104020203" pitchFamily="34" charset="0"/>
            </a:endParaRPr>
          </a:p>
        </p:txBody>
      </p:sp>
    </p:spTree>
    <p:extLst>
      <p:ext uri="{BB962C8B-B14F-4D97-AF65-F5344CB8AC3E}">
        <p14:creationId xmlns:p14="http://schemas.microsoft.com/office/powerpoint/2010/main" xmlns="" val="1304405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6">
            <a:hlinkClick r:id="" action="ppaction://noaction" highlightClick="1">
              <a:snd r:embed="rId4" name="arrow.wav"/>
            </a:hlinkClick>
            <a:hlinkHover r:id="" action="ppaction://noaction">
              <a:snd r:embed="rId5" name="breeze.wav"/>
            </a:hlinkHover>
          </p:cNvPr>
          <p:cNvSpPr>
            <a:spLocks noChangeArrowheads="1"/>
          </p:cNvSpPr>
          <p:nvPr/>
        </p:nvSpPr>
        <p:spPr bwMode="auto">
          <a:xfrm>
            <a:off x="5164225" y="3414674"/>
            <a:ext cx="2929132" cy="2646680"/>
          </a:xfrm>
          <a:prstGeom prst="ellipse">
            <a:avLst/>
          </a:prstGeom>
          <a:solidFill>
            <a:srgbClr val="FFFF00">
              <a:alpha val="18000"/>
            </a:srgbClr>
          </a:solidFill>
          <a:ln w="9525">
            <a:solidFill>
              <a:schemeClr val="tx1"/>
            </a:solidFill>
            <a:round/>
            <a:headEnd/>
            <a:tailEnd/>
          </a:ln>
        </p:spPr>
        <p:txBody>
          <a:bodyPr wrap="none" anchor="ctr"/>
          <a:lstStyle/>
          <a:p>
            <a:endParaRPr lang="en-US" dirty="0"/>
          </a:p>
        </p:txBody>
      </p:sp>
      <p:sp>
        <p:nvSpPr>
          <p:cNvPr id="10" name="Text Box 15"/>
          <p:cNvSpPr txBox="1">
            <a:spLocks noChangeArrowheads="1"/>
          </p:cNvSpPr>
          <p:nvPr/>
        </p:nvSpPr>
        <p:spPr bwMode="auto">
          <a:xfrm>
            <a:off x="5512911" y="3860254"/>
            <a:ext cx="2640489" cy="1323439"/>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ctr" eaLnBrk="0" fontAlgn="base" hangingPunct="0">
              <a:spcBef>
                <a:spcPct val="0"/>
              </a:spcBef>
              <a:spcAft>
                <a:spcPct val="0"/>
              </a:spcAft>
              <a:defRPr sz="4400">
                <a:solidFill>
                  <a:schemeClr val="tx1"/>
                </a:solidFill>
                <a:latin typeface="Arial" pitchFamily="34" charset="0"/>
              </a:defRPr>
            </a:lvl6pPr>
            <a:lvl7pPr marL="2971800" indent="-228600" algn="ctr" eaLnBrk="0" fontAlgn="base" hangingPunct="0">
              <a:spcBef>
                <a:spcPct val="0"/>
              </a:spcBef>
              <a:spcAft>
                <a:spcPct val="0"/>
              </a:spcAft>
              <a:defRPr sz="4400">
                <a:solidFill>
                  <a:schemeClr val="tx1"/>
                </a:solidFill>
                <a:latin typeface="Arial" pitchFamily="34" charset="0"/>
              </a:defRPr>
            </a:lvl7pPr>
            <a:lvl8pPr marL="3429000" indent="-228600" algn="ctr" eaLnBrk="0" fontAlgn="base" hangingPunct="0">
              <a:spcBef>
                <a:spcPct val="0"/>
              </a:spcBef>
              <a:spcAft>
                <a:spcPct val="0"/>
              </a:spcAft>
              <a:defRPr sz="4400">
                <a:solidFill>
                  <a:schemeClr val="tx1"/>
                </a:solidFill>
                <a:latin typeface="Arial" pitchFamily="34" charset="0"/>
              </a:defRPr>
            </a:lvl8pPr>
            <a:lvl9pPr marL="3886200" indent="-228600" algn="ctr" eaLnBrk="0" fontAlgn="base" hangingPunct="0">
              <a:spcBef>
                <a:spcPct val="0"/>
              </a:spcBef>
              <a:spcAft>
                <a:spcPct val="0"/>
              </a:spcAft>
              <a:defRPr sz="4400">
                <a:solidFill>
                  <a:schemeClr val="tx1"/>
                </a:solidFill>
                <a:latin typeface="Arial" pitchFamily="34" charset="0"/>
              </a:defRPr>
            </a:lvl9pPr>
          </a:lstStyle>
          <a:p>
            <a:pPr eaLnBrk="1" hangingPunct="1">
              <a:spcBef>
                <a:spcPct val="50000"/>
              </a:spcBef>
            </a:pPr>
            <a:r>
              <a:rPr lang="en-GB" sz="2000" b="1" dirty="0" smtClean="0"/>
              <a:t>Population mean</a:t>
            </a:r>
          </a:p>
          <a:p>
            <a:pPr eaLnBrk="1" hangingPunct="1">
              <a:spcBef>
                <a:spcPct val="50000"/>
              </a:spcBef>
            </a:pPr>
            <a:r>
              <a:rPr lang="en-GB" sz="2000" b="1" dirty="0" smtClean="0"/>
              <a:t> </a:t>
            </a:r>
            <a:endParaRPr lang="en-GB" sz="2000" b="1" dirty="0"/>
          </a:p>
          <a:p>
            <a:pPr eaLnBrk="1" hangingPunct="1">
              <a:spcBef>
                <a:spcPct val="50000"/>
              </a:spcBef>
            </a:pPr>
            <a:r>
              <a:rPr lang="en-GB" sz="2000" b="1" dirty="0" smtClean="0"/>
              <a:t>Population SD</a:t>
            </a:r>
            <a:endParaRPr lang="en-GB" sz="2000" b="1" dirty="0"/>
          </a:p>
        </p:txBody>
      </p:sp>
      <p:graphicFrame>
        <p:nvGraphicFramePr>
          <p:cNvPr id="2" name="Content Placeholder 1"/>
          <p:cNvGraphicFramePr>
            <a:graphicFrameLocks noGrp="1" noChangeAspect="1"/>
          </p:cNvGraphicFramePr>
          <p:nvPr>
            <p:ph idx="1"/>
            <p:extLst>
              <p:ext uri="{D42A27DB-BD31-4B8C-83A1-F6EECF244321}">
                <p14:modId xmlns:p14="http://schemas.microsoft.com/office/powerpoint/2010/main" xmlns="" val="3407629769"/>
              </p:ext>
            </p:extLst>
          </p:nvPr>
        </p:nvGraphicFramePr>
        <p:xfrm>
          <a:off x="6398357" y="4235278"/>
          <a:ext cx="764443" cy="450000"/>
        </p:xfrm>
        <a:graphic>
          <a:graphicData uri="http://schemas.openxmlformats.org/presentationml/2006/ole">
            <p:oleObj spid="_x0000_s89360" name="Equation" r:id="rId6" imgW="152268" imgH="164957" progId="Equation.3">
              <p:embed/>
            </p:oleObj>
          </a:graphicData>
        </a:graphic>
      </p:graphicFrame>
      <p:sp>
        <p:nvSpPr>
          <p:cNvPr id="12" name="Footer Placeholder 11"/>
          <p:cNvSpPr>
            <a:spLocks noGrp="1"/>
          </p:cNvSpPr>
          <p:nvPr>
            <p:ph type="ftr" sz="quarter" idx="11"/>
          </p:nvPr>
        </p:nvSpPr>
        <p:spPr>
          <a:xfrm>
            <a:off x="-252045" y="6400800"/>
            <a:ext cx="1699845" cy="381000"/>
          </a:xfrm>
        </p:spPr>
        <p:txBody>
          <a:bodyPr/>
          <a:lstStyle/>
          <a:p>
            <a:r>
              <a:rPr lang="en-GB" smtClean="0"/>
              <a:t>www.statstutor.ac.uk</a:t>
            </a:r>
            <a:endParaRPr lang="en-US" dirty="0"/>
          </a:p>
        </p:txBody>
      </p:sp>
      <p:sp>
        <p:nvSpPr>
          <p:cNvPr id="3" name="Title 2"/>
          <p:cNvSpPr>
            <a:spLocks noGrp="1"/>
          </p:cNvSpPr>
          <p:nvPr>
            <p:ph type="title"/>
          </p:nvPr>
        </p:nvSpPr>
        <p:spPr/>
        <p:txBody>
          <a:bodyPr/>
          <a:lstStyle/>
          <a:p>
            <a:pPr fontAlgn="auto">
              <a:spcAft>
                <a:spcPts val="0"/>
              </a:spcAft>
              <a:defRPr/>
            </a:pPr>
            <a:r>
              <a:rPr lang="en-GB" dirty="0" smtClean="0"/>
              <a:t>Point estimation</a:t>
            </a:r>
            <a:endParaRPr lang="en-GB" dirty="0"/>
          </a:p>
        </p:txBody>
      </p:sp>
      <p:sp>
        <p:nvSpPr>
          <p:cNvPr id="5" name="Oval 16">
            <a:hlinkClick r:id="" action="ppaction://noaction" highlightClick="1">
              <a:snd r:embed="rId4" name="arrow.wav"/>
            </a:hlinkClick>
            <a:hlinkHover r:id="" action="ppaction://noaction">
              <a:snd r:embed="rId5" name="breeze.wav"/>
            </a:hlinkHover>
          </p:cNvPr>
          <p:cNvSpPr>
            <a:spLocks noChangeArrowheads="1"/>
          </p:cNvSpPr>
          <p:nvPr/>
        </p:nvSpPr>
        <p:spPr bwMode="auto">
          <a:xfrm>
            <a:off x="990600" y="3449321"/>
            <a:ext cx="2298238" cy="2145306"/>
          </a:xfrm>
          <a:prstGeom prst="ellipse">
            <a:avLst/>
          </a:prstGeom>
          <a:solidFill>
            <a:srgbClr val="FFFF00">
              <a:alpha val="18000"/>
            </a:srgbClr>
          </a:solidFill>
          <a:ln w="9525">
            <a:solidFill>
              <a:schemeClr val="tx1"/>
            </a:solidFill>
            <a:round/>
            <a:headEnd/>
            <a:tailEnd/>
          </a:ln>
        </p:spPr>
        <p:txBody>
          <a:bodyPr wrap="none" anchor="ctr"/>
          <a:lstStyle/>
          <a:p>
            <a:endParaRPr lang="en-US"/>
          </a:p>
        </p:txBody>
      </p:sp>
      <p:sp>
        <p:nvSpPr>
          <p:cNvPr id="6" name="Text Box 17"/>
          <p:cNvSpPr txBox="1">
            <a:spLocks noChangeArrowheads="1"/>
          </p:cNvSpPr>
          <p:nvPr/>
        </p:nvSpPr>
        <p:spPr bwMode="auto">
          <a:xfrm>
            <a:off x="1228976" y="3753129"/>
            <a:ext cx="1971424" cy="19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ctr" eaLnBrk="0" fontAlgn="base" hangingPunct="0">
              <a:spcBef>
                <a:spcPct val="0"/>
              </a:spcBef>
              <a:spcAft>
                <a:spcPct val="0"/>
              </a:spcAft>
              <a:defRPr sz="4400">
                <a:solidFill>
                  <a:schemeClr val="tx1"/>
                </a:solidFill>
                <a:latin typeface="Arial" pitchFamily="34" charset="0"/>
              </a:defRPr>
            </a:lvl6pPr>
            <a:lvl7pPr marL="2971800" indent="-228600" algn="ctr" eaLnBrk="0" fontAlgn="base" hangingPunct="0">
              <a:spcBef>
                <a:spcPct val="0"/>
              </a:spcBef>
              <a:spcAft>
                <a:spcPct val="0"/>
              </a:spcAft>
              <a:defRPr sz="4400">
                <a:solidFill>
                  <a:schemeClr val="tx1"/>
                </a:solidFill>
                <a:latin typeface="Arial" pitchFamily="34" charset="0"/>
              </a:defRPr>
            </a:lvl7pPr>
            <a:lvl8pPr marL="3429000" indent="-228600" algn="ctr" eaLnBrk="0" fontAlgn="base" hangingPunct="0">
              <a:spcBef>
                <a:spcPct val="0"/>
              </a:spcBef>
              <a:spcAft>
                <a:spcPct val="0"/>
              </a:spcAft>
              <a:defRPr sz="4400">
                <a:solidFill>
                  <a:schemeClr val="tx1"/>
                </a:solidFill>
                <a:latin typeface="Arial" pitchFamily="34" charset="0"/>
              </a:defRPr>
            </a:lvl8pPr>
            <a:lvl9pPr marL="3886200" indent="-228600" algn="ctr" eaLnBrk="0" fontAlgn="base" hangingPunct="0">
              <a:spcBef>
                <a:spcPct val="0"/>
              </a:spcBef>
              <a:spcAft>
                <a:spcPct val="0"/>
              </a:spcAft>
              <a:defRPr sz="4400">
                <a:solidFill>
                  <a:schemeClr val="tx1"/>
                </a:solidFill>
                <a:latin typeface="Arial" pitchFamily="34" charset="0"/>
              </a:defRPr>
            </a:lvl9pPr>
          </a:lstStyle>
          <a:p>
            <a:pPr eaLnBrk="1" hangingPunct="1">
              <a:spcBef>
                <a:spcPct val="50000"/>
              </a:spcBef>
            </a:pPr>
            <a:r>
              <a:rPr lang="en-GB" sz="2000" b="1" dirty="0" smtClean="0"/>
              <a:t>sample mean</a:t>
            </a:r>
          </a:p>
          <a:p>
            <a:pPr eaLnBrk="1" hangingPunct="1">
              <a:spcBef>
                <a:spcPct val="50000"/>
              </a:spcBef>
            </a:pPr>
            <a:endParaRPr lang="en-GB" sz="2000" b="1" dirty="0"/>
          </a:p>
          <a:p>
            <a:pPr eaLnBrk="1" hangingPunct="1">
              <a:spcBef>
                <a:spcPct val="50000"/>
              </a:spcBef>
            </a:pPr>
            <a:r>
              <a:rPr lang="en-GB" sz="2000" b="1" dirty="0" smtClean="0"/>
              <a:t>Sample SD  </a:t>
            </a:r>
          </a:p>
          <a:p>
            <a:pPr eaLnBrk="1" hangingPunct="1">
              <a:spcBef>
                <a:spcPct val="50000"/>
              </a:spcBef>
            </a:pPr>
            <a:r>
              <a:rPr lang="en-GB" sz="2000" b="1" dirty="0"/>
              <a:t> </a:t>
            </a:r>
            <a:r>
              <a:rPr lang="en-GB" sz="2000" b="1" dirty="0" smtClean="0"/>
              <a:t>         </a:t>
            </a:r>
            <a:r>
              <a:rPr lang="en-GB" sz="2800" b="1" dirty="0" smtClean="0"/>
              <a:t> </a:t>
            </a:r>
          </a:p>
        </p:txBody>
      </p:sp>
      <p:sp>
        <p:nvSpPr>
          <p:cNvPr id="13" name="Text Box 9"/>
          <p:cNvSpPr txBox="1">
            <a:spLocks noChangeArrowheads="1"/>
          </p:cNvSpPr>
          <p:nvPr/>
        </p:nvSpPr>
        <p:spPr bwMode="auto">
          <a:xfrm>
            <a:off x="441502" y="1484784"/>
            <a:ext cx="8066087" cy="1938992"/>
          </a:xfrm>
          <a:prstGeom prst="rect">
            <a:avLst/>
          </a:prstGeom>
          <a:noFill/>
          <a:ln w="9525">
            <a:noFill/>
            <a:miter lim="800000"/>
            <a:headEnd/>
            <a:tailEnd/>
          </a:ln>
          <a:effectLst/>
        </p:spPr>
        <p:txBody>
          <a:bodyPr>
            <a:spAutoFit/>
          </a:bodyPr>
          <a:lstStyle/>
          <a:p>
            <a:pPr>
              <a:spcBef>
                <a:spcPct val="50000"/>
              </a:spcBef>
              <a:defRPr/>
            </a:pPr>
            <a:r>
              <a:rPr lang="en-GB" sz="2400" b="1" dirty="0" smtClean="0">
                <a:latin typeface="+mn-lt"/>
              </a:rPr>
              <a:t>Sample data is used to estimate parameters of a population</a:t>
            </a:r>
          </a:p>
          <a:p>
            <a:pPr>
              <a:spcBef>
                <a:spcPct val="50000"/>
              </a:spcBef>
              <a:defRPr/>
            </a:pPr>
            <a:r>
              <a:rPr lang="en-GB" sz="2400" b="1" dirty="0" smtClean="0"/>
              <a:t>Statistics</a:t>
            </a:r>
            <a:r>
              <a:rPr lang="en-GB" sz="2400" dirty="0" smtClean="0"/>
              <a:t> </a:t>
            </a:r>
            <a:r>
              <a:rPr lang="en-GB" sz="2400" dirty="0"/>
              <a:t>are calculated using sample data.</a:t>
            </a:r>
          </a:p>
          <a:p>
            <a:pPr>
              <a:spcBef>
                <a:spcPct val="50000"/>
              </a:spcBef>
              <a:defRPr/>
            </a:pPr>
            <a:r>
              <a:rPr lang="en-GB" sz="2400" b="1" dirty="0" smtClean="0">
                <a:latin typeface="+mn-lt"/>
              </a:rPr>
              <a:t>Parameters</a:t>
            </a:r>
            <a:r>
              <a:rPr lang="en-GB" sz="2400" dirty="0" smtClean="0">
                <a:latin typeface="+mn-lt"/>
              </a:rPr>
              <a:t> </a:t>
            </a:r>
            <a:r>
              <a:rPr lang="en-GB" sz="2400" dirty="0">
                <a:latin typeface="+mn-lt"/>
              </a:rPr>
              <a:t>are the characteristics of population data </a:t>
            </a:r>
          </a:p>
        </p:txBody>
      </p:sp>
      <p:sp>
        <p:nvSpPr>
          <p:cNvPr id="14" name="AutoShape 6"/>
          <p:cNvSpPr>
            <a:spLocks noChangeArrowheads="1"/>
          </p:cNvSpPr>
          <p:nvPr/>
        </p:nvSpPr>
        <p:spPr bwMode="auto">
          <a:xfrm flipH="1">
            <a:off x="3515250" y="4121056"/>
            <a:ext cx="1584121" cy="898595"/>
          </a:xfrm>
          <a:prstGeom prst="leftArrow">
            <a:avLst>
              <a:gd name="adj1" fmla="val 50000"/>
              <a:gd name="adj2" fmla="val 49380"/>
            </a:avLst>
          </a:prstGeom>
          <a:solidFill>
            <a:srgbClr val="008000"/>
          </a:solidFill>
          <a:ln w="28575">
            <a:solidFill>
              <a:schemeClr val="tx1"/>
            </a:solidFill>
            <a:miter lim="800000"/>
            <a:headEnd/>
            <a:tailEnd/>
          </a:ln>
        </p:spPr>
        <p:txBody>
          <a:bodyPr wrap="none" anchor="ctr"/>
          <a:lstStyle/>
          <a:p>
            <a:r>
              <a:rPr lang="en-US" dirty="0" smtClean="0"/>
              <a:t>estimates</a:t>
            </a:r>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xmlns="" val="2949741969"/>
              </p:ext>
            </p:extLst>
          </p:nvPr>
        </p:nvGraphicFramePr>
        <p:xfrm>
          <a:off x="6400800" y="5188800"/>
          <a:ext cx="491676" cy="450000"/>
        </p:xfrm>
        <a:graphic>
          <a:graphicData uri="http://schemas.openxmlformats.org/presentationml/2006/ole">
            <p:oleObj spid="_x0000_s89361" name="Equation" r:id="rId7" imgW="152334" imgH="139639" progId="Equation.3">
              <p:embed/>
            </p:oleObj>
          </a:graphicData>
        </a:graphic>
      </p:graphicFrame>
      <mc:AlternateContent xmlns:mc="http://schemas.openxmlformats.org/markup-compatibility/2006">
        <mc:Choice xmlns:a14="http://schemas.microsoft.com/office/drawing/2010/main" xmlns="" Requires="a14">
          <p:sp>
            <p:nvSpPr>
              <p:cNvPr id="7" name="TextBox 6"/>
              <p:cNvSpPr txBox="1"/>
              <p:nvPr/>
            </p:nvSpPr>
            <p:spPr>
              <a:xfrm>
                <a:off x="1828800" y="4038600"/>
                <a:ext cx="61904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3200" b="1" i="1" smtClean="0">
                              <a:latin typeface="Cambria Math"/>
                            </a:rPr>
                          </m:ctrlPr>
                        </m:accPr>
                        <m:e>
                          <m:r>
                            <a:rPr lang="en-GB" sz="3200" b="1" i="1" smtClean="0">
                              <a:latin typeface="Cambria Math"/>
                            </a:rPr>
                            <m:t>𝒙</m:t>
                          </m:r>
                        </m:e>
                      </m:acc>
                    </m:oMath>
                  </m:oMathPara>
                </a14:m>
                <a:endParaRPr lang="en-GB" sz="3200" b="1" dirty="0"/>
              </a:p>
            </p:txBody>
          </p:sp>
        </mc:Choice>
        <mc:Fallback>
          <p:sp>
            <p:nvSpPr>
              <p:cNvPr id="7" name="TextBox 6"/>
              <p:cNvSpPr txBox="1">
                <a:spLocks noRot="1" noChangeAspect="1" noMove="1" noResize="1" noEditPoints="1" noAdjustHandles="1" noChangeArrowheads="1" noChangeShapeType="1" noTextEdit="1"/>
              </p:cNvSpPr>
              <p:nvPr/>
            </p:nvSpPr>
            <p:spPr>
              <a:xfrm>
                <a:off x="1828800" y="4038600"/>
                <a:ext cx="619047" cy="584775"/>
              </a:xfrm>
              <a:prstGeom prst="rect">
                <a:avLst/>
              </a:prstGeom>
              <a:blipFill rotWithShape="1">
                <a:blip r:embed="rId8" cstate="print"/>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xmlns="" Requires="a14">
          <p:sp>
            <p:nvSpPr>
              <p:cNvPr id="17" name="TextBox 16"/>
              <p:cNvSpPr txBox="1"/>
              <p:nvPr/>
            </p:nvSpPr>
            <p:spPr>
              <a:xfrm>
                <a:off x="1828800" y="4977825"/>
                <a:ext cx="61904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1" i="1" smtClean="0">
                          <a:latin typeface="Cambria Math"/>
                        </a:rPr>
                        <m:t>𝑺</m:t>
                      </m:r>
                    </m:oMath>
                  </m:oMathPara>
                </a14:m>
                <a:endParaRPr lang="en-GB" sz="3200" b="1" dirty="0"/>
              </a:p>
            </p:txBody>
          </p:sp>
        </mc:Choice>
        <mc:Fallback>
          <p:sp>
            <p:nvSpPr>
              <p:cNvPr id="17" name="TextBox 16"/>
              <p:cNvSpPr txBox="1">
                <a:spLocks noRot="1" noChangeAspect="1" noMove="1" noResize="1" noEditPoints="1" noAdjustHandles="1" noChangeArrowheads="1" noChangeShapeType="1" noTextEdit="1"/>
              </p:cNvSpPr>
              <p:nvPr/>
            </p:nvSpPr>
            <p:spPr>
              <a:xfrm>
                <a:off x="1828800" y="4977825"/>
                <a:ext cx="619047" cy="584775"/>
              </a:xfrm>
              <a:prstGeom prst="rect">
                <a:avLst/>
              </a:prstGeom>
              <a:blipFill rotWithShape="1">
                <a:blip r:embed="rId9" cstate="print"/>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xmlns="" val="255450875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57200" y="476672"/>
            <a:ext cx="8229600"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b="0" dirty="0"/>
              <a:t>Choosing the right test</a:t>
            </a:r>
            <a:endParaRPr lang="en-GB" sz="4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Content Placeholder 1"/>
          <p:cNvSpPr txBox="1">
            <a:spLocks/>
          </p:cNvSpPr>
          <p:nvPr/>
        </p:nvSpPr>
        <p:spPr>
          <a:xfrm>
            <a:off x="457200" y="1703505"/>
            <a:ext cx="8507288" cy="4525963"/>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GB" sz="2800" dirty="0" smtClean="0"/>
              <a:t>One of the most common queries in stats support is ‘Which analysis should I use’</a:t>
            </a:r>
          </a:p>
          <a:p>
            <a:endParaRPr lang="en-GB" sz="2800" dirty="0"/>
          </a:p>
          <a:p>
            <a:r>
              <a:rPr lang="en-GB" sz="2800" dirty="0" smtClean="0"/>
              <a:t>There are several steps to help the student decide</a:t>
            </a:r>
          </a:p>
          <a:p>
            <a:endParaRPr lang="en-GB" sz="2800" dirty="0"/>
          </a:p>
          <a:p>
            <a:r>
              <a:rPr lang="en-GB" sz="2800" dirty="0" smtClean="0"/>
              <a:t>When a student is explaining their project, these are the questions you need answers for</a:t>
            </a:r>
            <a:endParaRPr lang="en-GB" sz="2800" dirty="0"/>
          </a:p>
        </p:txBody>
      </p:sp>
      <p:sp>
        <p:nvSpPr>
          <p:cNvPr id="5"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337830763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57200" y="476672"/>
            <a:ext cx="8229600"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b="0" dirty="0"/>
              <a:t>Choosing the right test</a:t>
            </a:r>
            <a:endParaRPr lang="en-GB" sz="4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Content Placeholder 1"/>
          <p:cNvSpPr txBox="1">
            <a:spLocks/>
          </p:cNvSpPr>
          <p:nvPr/>
        </p:nvSpPr>
        <p:spPr>
          <a:xfrm>
            <a:off x="457200" y="1703505"/>
            <a:ext cx="8507288" cy="4525963"/>
          </a:xfrm>
          <a:prstGeom prst="rect">
            <a:avLst/>
          </a:prstGeom>
        </p:spPr>
        <p:txBody>
          <a:bodyPr>
            <a:normAutofit fontScale="8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24078" indent="-514350">
              <a:buFont typeface="+mj-lt"/>
              <a:buAutoNum type="arabicParenR"/>
            </a:pPr>
            <a:r>
              <a:rPr lang="en-GB" sz="2800" dirty="0" smtClean="0"/>
              <a:t>A clearly defined research </a:t>
            </a:r>
            <a:r>
              <a:rPr lang="en-GB" sz="2800" dirty="0"/>
              <a:t>question</a:t>
            </a:r>
          </a:p>
          <a:p>
            <a:pPr marL="624078" indent="-514350">
              <a:buFont typeface="+mj-lt"/>
              <a:buAutoNum type="arabicParenR"/>
            </a:pPr>
            <a:endParaRPr lang="en-GB" sz="2800" dirty="0"/>
          </a:p>
          <a:p>
            <a:pPr marL="624078" indent="-514350">
              <a:buFont typeface="+mj-lt"/>
              <a:buAutoNum type="arabicParenR"/>
            </a:pPr>
            <a:r>
              <a:rPr lang="en-GB" sz="2800" dirty="0"/>
              <a:t>What is the dependent </a:t>
            </a:r>
            <a:r>
              <a:rPr lang="en-GB" sz="2800" dirty="0" smtClean="0"/>
              <a:t>variable and what type of variable is it?</a:t>
            </a:r>
            <a:endParaRPr lang="en-GB" sz="2800" dirty="0"/>
          </a:p>
          <a:p>
            <a:pPr marL="624078" indent="-514350">
              <a:buFont typeface="+mj-lt"/>
              <a:buAutoNum type="arabicParenR"/>
            </a:pPr>
            <a:endParaRPr lang="en-GB" sz="2800" dirty="0" smtClean="0"/>
          </a:p>
          <a:p>
            <a:pPr marL="624078" indent="-514350">
              <a:buFont typeface="+mj-lt"/>
              <a:buAutoNum type="arabicParenR"/>
            </a:pPr>
            <a:r>
              <a:rPr lang="en-GB" sz="2800" dirty="0" smtClean="0"/>
              <a:t>How many independent </a:t>
            </a:r>
            <a:r>
              <a:rPr lang="en-GB" sz="2800" dirty="0"/>
              <a:t>variables are </a:t>
            </a:r>
            <a:r>
              <a:rPr lang="en-GB" sz="2800" dirty="0" smtClean="0"/>
              <a:t>there and what data types are they?</a:t>
            </a:r>
            <a:endParaRPr lang="en-GB" sz="2800" dirty="0"/>
          </a:p>
          <a:p>
            <a:pPr marL="624078" indent="-514350">
              <a:buFont typeface="+mj-lt"/>
              <a:buAutoNum type="arabicParenR"/>
            </a:pPr>
            <a:endParaRPr lang="en-GB" sz="2800" dirty="0"/>
          </a:p>
          <a:p>
            <a:pPr marL="624078" indent="-514350">
              <a:buFont typeface="+mj-lt"/>
              <a:buAutoNum type="arabicParenR"/>
            </a:pPr>
            <a:r>
              <a:rPr lang="en-GB" sz="2800" dirty="0"/>
              <a:t>Are you interested in comparing means or investigating relationships?</a:t>
            </a:r>
          </a:p>
          <a:p>
            <a:pPr marL="624078" indent="-514350">
              <a:buFont typeface="+mj-lt"/>
              <a:buAutoNum type="arabicParenR"/>
            </a:pPr>
            <a:endParaRPr lang="en-GB" sz="2800" dirty="0"/>
          </a:p>
          <a:p>
            <a:pPr marL="624078" indent="-514350">
              <a:buFont typeface="+mj-lt"/>
              <a:buAutoNum type="arabicParenR"/>
            </a:pPr>
            <a:r>
              <a:rPr lang="en-GB" sz="2800" dirty="0"/>
              <a:t>Do you have repeated measurements of the same variable for each subject?</a:t>
            </a:r>
          </a:p>
          <a:p>
            <a:endParaRPr lang="en-GB" sz="2800" dirty="0"/>
          </a:p>
        </p:txBody>
      </p:sp>
      <p:sp>
        <p:nvSpPr>
          <p:cNvPr id="5" name="Footer Placeholder 2"/>
          <p:cNvSpPr txBox="1">
            <a:spLocks/>
          </p:cNvSpPr>
          <p:nvPr/>
        </p:nvSpPr>
        <p:spPr>
          <a:xfrm>
            <a:off x="-189504"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8706264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Clear questions with measurable quantities</a:t>
            </a:r>
          </a:p>
          <a:p>
            <a:endParaRPr lang="en-GB" dirty="0" smtClean="0"/>
          </a:p>
          <a:p>
            <a:r>
              <a:rPr lang="en-GB" dirty="0" smtClean="0"/>
              <a:t>Which variables will help answer these questions  </a:t>
            </a:r>
          </a:p>
          <a:p>
            <a:endParaRPr lang="en-GB" dirty="0"/>
          </a:p>
          <a:p>
            <a:r>
              <a:rPr lang="en-GB" dirty="0" smtClean="0"/>
              <a:t>Think about what test is needed before carrying out a study so that the right type of variables are collected</a:t>
            </a:r>
            <a:endParaRPr lang="en-GB" dirty="0"/>
          </a:p>
        </p:txBody>
      </p:sp>
      <p:sp>
        <p:nvSpPr>
          <p:cNvPr id="3" name="Title 2"/>
          <p:cNvSpPr>
            <a:spLocks noGrp="1"/>
          </p:cNvSpPr>
          <p:nvPr>
            <p:ph type="title"/>
          </p:nvPr>
        </p:nvSpPr>
        <p:spPr/>
        <p:txBody>
          <a:bodyPr/>
          <a:lstStyle/>
          <a:p>
            <a:r>
              <a:rPr lang="en-GB" dirty="0" smtClean="0"/>
              <a:t>Research question</a:t>
            </a:r>
            <a:endParaRPr lang="en-GB" dirty="0"/>
          </a:p>
        </p:txBody>
      </p:sp>
      <p:sp>
        <p:nvSpPr>
          <p:cNvPr id="4" name="Footer Placeholder 2"/>
          <p:cNvSpPr txBox="1">
            <a:spLocks/>
          </p:cNvSpPr>
          <p:nvPr/>
        </p:nvSpPr>
        <p:spPr>
          <a:xfrm>
            <a:off x="-189504"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59378034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103639" y="476672"/>
            <a:ext cx="8860849"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b="0" dirty="0">
                <a:cs typeface="Times New Roman" pitchFamily="18" charset="0"/>
              </a:rPr>
              <a:t>D</a:t>
            </a:r>
            <a:r>
              <a:rPr lang="en-GB" b="0" dirty="0" smtClean="0">
                <a:cs typeface="Times New Roman" pitchFamily="18" charset="0"/>
              </a:rPr>
              <a:t>ependent variables</a:t>
            </a:r>
            <a:endParaRPr lang="en-GB"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Content Placeholder 1"/>
          <p:cNvSpPr txBox="1">
            <a:spLocks/>
          </p:cNvSpPr>
          <p:nvPr/>
        </p:nvSpPr>
        <p:spPr>
          <a:xfrm>
            <a:off x="324458" y="1464111"/>
            <a:ext cx="8507288" cy="4525963"/>
          </a:xfrm>
          <a:prstGeom prst="rect">
            <a:avLst/>
          </a:prstGeom>
        </p:spPr>
        <p:txBody>
          <a:bodyPr>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spcBef>
                <a:spcPts val="1800"/>
              </a:spcBef>
              <a:defRPr/>
            </a:pPr>
            <a:endParaRPr lang="en-GB" sz="2800" dirty="0">
              <a:solidFill>
                <a:schemeClr val="dk1"/>
              </a:solidFill>
            </a:endParaRPr>
          </a:p>
          <a:p>
            <a:pPr>
              <a:spcBef>
                <a:spcPts val="1800"/>
              </a:spcBef>
              <a:defRPr/>
            </a:pPr>
            <a:endParaRPr lang="en-GB" sz="2800" dirty="0">
              <a:solidFill>
                <a:schemeClr val="dk1"/>
              </a:solidFill>
            </a:endParaRPr>
          </a:p>
          <a:p>
            <a:pPr>
              <a:spcBef>
                <a:spcPts val="1800"/>
              </a:spcBef>
              <a:defRPr/>
            </a:pPr>
            <a:endParaRPr lang="en-GB" sz="2800" dirty="0">
              <a:solidFill>
                <a:schemeClr val="dk1"/>
              </a:solidFill>
            </a:endParaRPr>
          </a:p>
          <a:p>
            <a:pPr>
              <a:spcBef>
                <a:spcPts val="1800"/>
              </a:spcBef>
              <a:defRPr/>
            </a:pPr>
            <a:endParaRPr lang="en-GB" sz="2800" dirty="0">
              <a:solidFill>
                <a:schemeClr val="dk1"/>
              </a:solidFill>
            </a:endParaRPr>
          </a:p>
          <a:p>
            <a:pPr marL="109728" indent="0">
              <a:spcBef>
                <a:spcPts val="1800"/>
              </a:spcBef>
              <a:buNone/>
              <a:defRPr/>
            </a:pPr>
            <a:r>
              <a:rPr lang="en-GB" sz="2800" dirty="0">
                <a:solidFill>
                  <a:schemeClr val="dk1"/>
                </a:solidFill>
              </a:rPr>
              <a:t>Does </a:t>
            </a:r>
            <a:r>
              <a:rPr lang="en-GB" sz="2800" b="1" dirty="0">
                <a:solidFill>
                  <a:srgbClr val="C00000"/>
                </a:solidFill>
              </a:rPr>
              <a:t>attendance</a:t>
            </a:r>
            <a:r>
              <a:rPr lang="en-GB" sz="2800" dirty="0">
                <a:solidFill>
                  <a:schemeClr val="dk1"/>
                </a:solidFill>
              </a:rPr>
              <a:t> have an </a:t>
            </a:r>
            <a:r>
              <a:rPr lang="en-GB" sz="2800" dirty="0" smtClean="0">
                <a:solidFill>
                  <a:schemeClr val="dk1"/>
                </a:solidFill>
              </a:rPr>
              <a:t>association with </a:t>
            </a:r>
            <a:r>
              <a:rPr lang="en-GB" sz="2800" b="1" dirty="0">
                <a:solidFill>
                  <a:srgbClr val="00B050"/>
                </a:solidFill>
              </a:rPr>
              <a:t>exam score</a:t>
            </a:r>
            <a:r>
              <a:rPr lang="en-GB" sz="2800" dirty="0" smtClean="0">
                <a:solidFill>
                  <a:schemeClr val="dk1"/>
                </a:solidFill>
              </a:rPr>
              <a:t>?</a:t>
            </a:r>
          </a:p>
          <a:p>
            <a:pPr marL="109728" indent="0">
              <a:spcBef>
                <a:spcPts val="1800"/>
              </a:spcBef>
              <a:buNone/>
              <a:defRPr/>
            </a:pPr>
            <a:r>
              <a:rPr lang="en-GB" sz="2800" dirty="0" smtClean="0">
                <a:solidFill>
                  <a:schemeClr val="dk1"/>
                </a:solidFill>
              </a:rPr>
              <a:t>Do </a:t>
            </a:r>
            <a:r>
              <a:rPr lang="en-GB" sz="2800" b="1" dirty="0" smtClean="0">
                <a:solidFill>
                  <a:srgbClr val="C00000"/>
                </a:solidFill>
              </a:rPr>
              <a:t>women</a:t>
            </a:r>
            <a:r>
              <a:rPr lang="en-GB" sz="2800" dirty="0" smtClean="0">
                <a:solidFill>
                  <a:schemeClr val="dk1"/>
                </a:solidFill>
              </a:rPr>
              <a:t> do more </a:t>
            </a:r>
            <a:r>
              <a:rPr lang="en-GB" sz="2800" b="1" dirty="0" smtClean="0">
                <a:solidFill>
                  <a:srgbClr val="00B050"/>
                </a:solidFill>
              </a:rPr>
              <a:t>housework</a:t>
            </a:r>
            <a:r>
              <a:rPr lang="en-GB" sz="2800" dirty="0" smtClean="0">
                <a:solidFill>
                  <a:schemeClr val="dk1"/>
                </a:solidFill>
              </a:rPr>
              <a:t> than </a:t>
            </a:r>
            <a:r>
              <a:rPr lang="en-GB" sz="2800" b="1" dirty="0" smtClean="0">
                <a:solidFill>
                  <a:srgbClr val="C00000"/>
                </a:solidFill>
              </a:rPr>
              <a:t>men</a:t>
            </a:r>
            <a:r>
              <a:rPr lang="en-GB" sz="2800" dirty="0" smtClean="0">
                <a:solidFill>
                  <a:schemeClr val="dk1"/>
                </a:solidFill>
              </a:rPr>
              <a:t>?</a:t>
            </a:r>
            <a:endParaRPr lang="en-GB" sz="2800" dirty="0">
              <a:solidFill>
                <a:schemeClr val="dk1"/>
              </a:solidFill>
            </a:endParaRPr>
          </a:p>
          <a:p>
            <a:pPr marL="109728" indent="0">
              <a:buNone/>
            </a:pPr>
            <a:r>
              <a:rPr lang="en-GB" sz="2800" dirty="0" smtClean="0"/>
              <a:t>          </a:t>
            </a:r>
            <a:endParaRPr lang="en-GB" sz="2800" b="1" dirty="0">
              <a:solidFill>
                <a:srgbClr val="FF0000"/>
              </a:solidFill>
            </a:endParaRPr>
          </a:p>
          <a:p>
            <a:endParaRPr lang="en-GB" sz="2800" dirty="0"/>
          </a:p>
        </p:txBody>
      </p:sp>
      <p:grpSp>
        <p:nvGrpSpPr>
          <p:cNvPr id="10" name="Group 9"/>
          <p:cNvGrpSpPr/>
          <p:nvPr/>
        </p:nvGrpSpPr>
        <p:grpSpPr>
          <a:xfrm>
            <a:off x="324458" y="1817329"/>
            <a:ext cx="8200442" cy="1909763"/>
            <a:chOff x="314908" y="3138487"/>
            <a:chExt cx="8200442" cy="1909763"/>
          </a:xfrm>
        </p:grpSpPr>
        <p:sp>
          <p:nvSpPr>
            <p:cNvPr id="11" name="Oval 10"/>
            <p:cNvSpPr/>
            <p:nvPr/>
          </p:nvSpPr>
          <p:spPr>
            <a:xfrm>
              <a:off x="5600700" y="3138487"/>
              <a:ext cx="2914650" cy="180975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2">
                      <a:lumMod val="10000"/>
                    </a:schemeClr>
                  </a:solidFill>
                </a:rPr>
                <a:t>DEPENDENT (outcome) variable</a:t>
              </a:r>
              <a:endParaRPr lang="en-GB" sz="2400" dirty="0">
                <a:solidFill>
                  <a:schemeClr val="bg2">
                    <a:lumMod val="10000"/>
                  </a:schemeClr>
                </a:solidFill>
              </a:endParaRPr>
            </a:p>
          </p:txBody>
        </p:sp>
        <p:sp>
          <p:nvSpPr>
            <p:cNvPr id="12" name="Oval 11"/>
            <p:cNvSpPr/>
            <p:nvPr/>
          </p:nvSpPr>
          <p:spPr>
            <a:xfrm>
              <a:off x="314908" y="3238500"/>
              <a:ext cx="3455454" cy="180975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2">
                      <a:lumMod val="10000"/>
                    </a:schemeClr>
                  </a:solidFill>
                </a:rPr>
                <a:t>INDEPENDENT</a:t>
              </a:r>
            </a:p>
            <a:p>
              <a:pPr algn="ctr"/>
              <a:r>
                <a:rPr lang="en-GB" sz="2400" dirty="0" smtClean="0">
                  <a:solidFill>
                    <a:schemeClr val="bg2">
                      <a:lumMod val="10000"/>
                    </a:schemeClr>
                  </a:solidFill>
                </a:rPr>
                <a:t>(explanatory/</a:t>
              </a:r>
            </a:p>
            <a:p>
              <a:pPr algn="ctr"/>
              <a:r>
                <a:rPr lang="en-GB" sz="2400" dirty="0" smtClean="0">
                  <a:solidFill>
                    <a:schemeClr val="bg2">
                      <a:lumMod val="10000"/>
                    </a:schemeClr>
                  </a:solidFill>
                </a:rPr>
                <a:t>predictor) variable</a:t>
              </a:r>
              <a:endParaRPr lang="en-GB" sz="2400" dirty="0">
                <a:solidFill>
                  <a:schemeClr val="bg2">
                    <a:lumMod val="10000"/>
                  </a:schemeClr>
                </a:solidFill>
              </a:endParaRPr>
            </a:p>
          </p:txBody>
        </p:sp>
        <p:sp>
          <p:nvSpPr>
            <p:cNvPr id="13" name="Right Arrow 12"/>
            <p:cNvSpPr/>
            <p:nvPr/>
          </p:nvSpPr>
          <p:spPr>
            <a:xfrm>
              <a:off x="3609950" y="3745270"/>
              <a:ext cx="2095500" cy="700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a</a:t>
              </a:r>
              <a:r>
                <a:rPr lang="en-GB" sz="2800" dirty="0" smtClean="0"/>
                <a:t>ffects</a:t>
              </a:r>
              <a:endParaRPr lang="en-GB" sz="2800" dirty="0"/>
            </a:p>
          </p:txBody>
        </p:sp>
      </p:grpSp>
      <p:sp>
        <p:nvSpPr>
          <p:cNvPr id="14"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54180003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3796548959"/>
              </p:ext>
            </p:extLst>
          </p:nvPr>
        </p:nvGraphicFramePr>
        <p:xfrm>
          <a:off x="323528" y="1340768"/>
          <a:ext cx="8639033" cy="529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57200" y="274638"/>
            <a:ext cx="8579296" cy="1143000"/>
          </a:xfrm>
        </p:spPr>
        <p:txBody>
          <a:bodyPr>
            <a:normAutofit fontScale="90000"/>
          </a:bodyPr>
          <a:lstStyle/>
          <a:p>
            <a:r>
              <a:rPr lang="en-GB" dirty="0" smtClean="0"/>
              <a:t>What variable type is the dependent?</a:t>
            </a:r>
            <a:endParaRPr lang="en-GB" dirty="0"/>
          </a:p>
        </p:txBody>
      </p:sp>
      <p:sp>
        <p:nvSpPr>
          <p:cNvPr id="6" name="Footer Placeholder 2"/>
          <p:cNvSpPr txBox="1">
            <a:spLocks/>
          </p:cNvSpPr>
          <p:nvPr/>
        </p:nvSpPr>
        <p:spPr>
          <a:xfrm>
            <a:off x="-189504"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3401881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a:p>
            <a:r>
              <a:rPr lang="en-GB" dirty="0" smtClean="0"/>
              <a:t>How can ‘better’ be measured and what type of variable is it?</a:t>
            </a:r>
          </a:p>
          <a:p>
            <a:pPr marL="109728" indent="0">
              <a:buNone/>
            </a:pPr>
            <a:r>
              <a:rPr lang="en-GB" dirty="0" smtClean="0">
                <a:solidFill>
                  <a:srgbClr val="00B050"/>
                </a:solidFill>
              </a:rPr>
              <a:t>Exam score (Scale)</a:t>
            </a:r>
          </a:p>
          <a:p>
            <a:endParaRPr lang="en-GB" dirty="0"/>
          </a:p>
          <a:p>
            <a:r>
              <a:rPr lang="en-GB" dirty="0"/>
              <a:t>D</a:t>
            </a:r>
            <a:r>
              <a:rPr lang="en-GB" dirty="0" smtClean="0"/>
              <a:t>o boys think they are better at maths?? </a:t>
            </a:r>
          </a:p>
          <a:p>
            <a:pPr marL="109728" indent="0">
              <a:buNone/>
            </a:pPr>
            <a:r>
              <a:rPr lang="en-GB" dirty="0" smtClean="0">
                <a:solidFill>
                  <a:schemeClr val="accent2">
                    <a:lumMod val="60000"/>
                    <a:lumOff val="40000"/>
                  </a:schemeClr>
                </a:solidFill>
              </a:rPr>
              <a:t>I consider myself to be good at maths (ordinal)</a:t>
            </a:r>
            <a:endParaRPr lang="en-GB" dirty="0">
              <a:solidFill>
                <a:schemeClr val="accent2">
                  <a:lumMod val="60000"/>
                  <a:lumOff val="40000"/>
                </a:schemeClr>
              </a:solidFill>
            </a:endParaRPr>
          </a:p>
        </p:txBody>
      </p:sp>
      <p:sp>
        <p:nvSpPr>
          <p:cNvPr id="4" name="Title 3"/>
          <p:cNvSpPr>
            <a:spLocks noGrp="1"/>
          </p:cNvSpPr>
          <p:nvPr>
            <p:ph type="title"/>
          </p:nvPr>
        </p:nvSpPr>
        <p:spPr/>
        <p:txBody>
          <a:bodyPr/>
          <a:lstStyle/>
          <a:p>
            <a:r>
              <a:rPr lang="en-GB" dirty="0"/>
              <a:t>Are boys </a:t>
            </a:r>
            <a:r>
              <a:rPr lang="en-GB" dirty="0">
                <a:solidFill>
                  <a:srgbClr val="FF0000"/>
                </a:solidFill>
              </a:rPr>
              <a:t>better</a:t>
            </a:r>
            <a:r>
              <a:rPr lang="en-GB" dirty="0"/>
              <a:t> at maths?</a:t>
            </a:r>
          </a:p>
        </p:txBody>
      </p:sp>
      <p:sp>
        <p:nvSpPr>
          <p:cNvPr id="5"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413887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57200" y="476672"/>
            <a:ext cx="8507288"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b="0" dirty="0"/>
              <a:t>How many variables are involved?</a:t>
            </a:r>
            <a:endParaRPr lang="en-GB" sz="4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Content Placeholder 1"/>
          <p:cNvSpPr txBox="1">
            <a:spLocks/>
          </p:cNvSpPr>
          <p:nvPr/>
        </p:nvSpPr>
        <p:spPr>
          <a:xfrm>
            <a:off x="457200" y="1703505"/>
            <a:ext cx="8507288" cy="4525963"/>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GB" sz="2400" dirty="0" smtClean="0">
                <a:solidFill>
                  <a:schemeClr val="dk1"/>
                </a:solidFill>
              </a:rPr>
              <a:t>Two – interested in the relationship</a:t>
            </a:r>
            <a:endParaRPr lang="en-GB" sz="2400" dirty="0">
              <a:solidFill>
                <a:schemeClr val="dk1"/>
              </a:solidFill>
            </a:endParaRPr>
          </a:p>
          <a:p>
            <a:endParaRPr lang="en-GB" sz="2400" dirty="0">
              <a:solidFill>
                <a:schemeClr val="dk1"/>
              </a:solidFill>
            </a:endParaRPr>
          </a:p>
          <a:p>
            <a:r>
              <a:rPr lang="en-GB" sz="2400" dirty="0">
                <a:solidFill>
                  <a:schemeClr val="dk1"/>
                </a:solidFill>
              </a:rPr>
              <a:t>One dependent and one independent</a:t>
            </a:r>
          </a:p>
          <a:p>
            <a:endParaRPr lang="en-GB" sz="2400" dirty="0">
              <a:solidFill>
                <a:schemeClr val="dk1"/>
              </a:solidFill>
            </a:endParaRPr>
          </a:p>
          <a:p>
            <a:r>
              <a:rPr lang="en-GB" sz="2400" dirty="0" smtClean="0">
                <a:solidFill>
                  <a:schemeClr val="dk1"/>
                </a:solidFill>
              </a:rPr>
              <a:t>One dependent and several independent variables</a:t>
            </a:r>
            <a:r>
              <a:rPr lang="en-GB" sz="2400" dirty="0">
                <a:solidFill>
                  <a:schemeClr val="dk1"/>
                </a:solidFill>
              </a:rPr>
              <a:t>: </a:t>
            </a:r>
            <a:r>
              <a:rPr lang="en-GB" sz="2400" dirty="0" smtClean="0">
                <a:solidFill>
                  <a:schemeClr val="dk1"/>
                </a:solidFill>
              </a:rPr>
              <a:t>some </a:t>
            </a:r>
            <a:r>
              <a:rPr lang="en-GB" sz="2400" dirty="0">
                <a:solidFill>
                  <a:schemeClr val="dk1"/>
                </a:solidFill>
              </a:rPr>
              <a:t>may be </a:t>
            </a:r>
            <a:r>
              <a:rPr lang="en-GB" sz="2400" dirty="0" smtClean="0">
                <a:solidFill>
                  <a:schemeClr val="dk1"/>
                </a:solidFill>
              </a:rPr>
              <a:t>controls</a:t>
            </a:r>
            <a:endParaRPr lang="en-GB" sz="2400" dirty="0">
              <a:solidFill>
                <a:schemeClr val="dk1"/>
              </a:solidFill>
            </a:endParaRPr>
          </a:p>
          <a:p>
            <a:endParaRPr lang="en-GB" sz="2400" dirty="0">
              <a:solidFill>
                <a:schemeClr val="dk1"/>
              </a:solidFill>
            </a:endParaRPr>
          </a:p>
          <a:p>
            <a:r>
              <a:rPr lang="en-GB" sz="2400" dirty="0">
                <a:solidFill>
                  <a:schemeClr val="dk1"/>
                </a:solidFill>
              </a:rPr>
              <a:t>Relationships between </a:t>
            </a:r>
            <a:r>
              <a:rPr lang="en-GB" sz="2400" dirty="0" smtClean="0">
                <a:solidFill>
                  <a:schemeClr val="dk1"/>
                </a:solidFill>
              </a:rPr>
              <a:t>more than two: multivariate techniques (not covered here)</a:t>
            </a:r>
            <a:endParaRPr lang="en-GB" sz="2400" dirty="0">
              <a:solidFill>
                <a:schemeClr val="dk1"/>
              </a:solidFill>
            </a:endParaRPr>
          </a:p>
          <a:p>
            <a:pPr marL="109728" indent="0">
              <a:buNone/>
            </a:pPr>
            <a:r>
              <a:rPr lang="en-GB" sz="2800" dirty="0" smtClean="0"/>
              <a:t>          </a:t>
            </a:r>
            <a:endParaRPr lang="en-GB" sz="2800" b="1" dirty="0">
              <a:solidFill>
                <a:srgbClr val="FF0000"/>
              </a:solidFill>
            </a:endParaRPr>
          </a:p>
          <a:p>
            <a:endParaRPr lang="en-GB" sz="2800" dirty="0"/>
          </a:p>
        </p:txBody>
      </p:sp>
      <p:sp>
        <p:nvSpPr>
          <p:cNvPr id="5"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353108442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57200" y="476672"/>
            <a:ext cx="8507288"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b="0" dirty="0" smtClean="0">
                <a:cs typeface="Times New Roman" pitchFamily="18" charset="0"/>
              </a:rPr>
              <a:t>Data types</a:t>
            </a:r>
            <a:endParaRPr lang="en-GB" sz="4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Content Placeholder 1"/>
          <p:cNvSpPr txBox="1">
            <a:spLocks/>
          </p:cNvSpPr>
          <p:nvPr/>
        </p:nvSpPr>
        <p:spPr>
          <a:xfrm>
            <a:off x="457200" y="5229200"/>
            <a:ext cx="8507288" cy="1000268"/>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GB" sz="2800" dirty="0"/>
          </a:p>
        </p:txBody>
      </p:sp>
      <p:graphicFrame>
        <p:nvGraphicFramePr>
          <p:cNvPr id="10" name="Table 9"/>
          <p:cNvGraphicFramePr>
            <a:graphicFrameLocks noGrp="1"/>
          </p:cNvGraphicFramePr>
          <p:nvPr>
            <p:extLst>
              <p:ext uri="{D42A27DB-BD31-4B8C-83A1-F6EECF244321}">
                <p14:modId xmlns:p14="http://schemas.microsoft.com/office/powerpoint/2010/main" xmlns="" val="3719501265"/>
              </p:ext>
            </p:extLst>
          </p:nvPr>
        </p:nvGraphicFramePr>
        <p:xfrm>
          <a:off x="457200" y="2492896"/>
          <a:ext cx="8075240" cy="2453640"/>
        </p:xfrm>
        <a:graphic>
          <a:graphicData uri="http://schemas.openxmlformats.org/drawingml/2006/table">
            <a:tbl>
              <a:tblPr firstRow="1" firstCol="1" bandRow="1"/>
              <a:tblGrid>
                <a:gridCol w="3318384"/>
                <a:gridCol w="2100388"/>
                <a:gridCol w="2656468"/>
              </a:tblGrid>
              <a:tr h="0">
                <a:tc>
                  <a:txBody>
                    <a:bodyPr/>
                    <a:lstStyle/>
                    <a:p>
                      <a:pPr>
                        <a:lnSpc>
                          <a:spcPct val="115000"/>
                        </a:lnSpc>
                        <a:spcAft>
                          <a:spcPts val="600"/>
                        </a:spcAft>
                      </a:pPr>
                      <a:r>
                        <a:rPr lang="en-GB" sz="2000" dirty="0" smtClean="0">
                          <a:effectLst/>
                          <a:latin typeface="Calibri"/>
                          <a:ea typeface="Calibri"/>
                          <a:cs typeface="Times New Roman"/>
                        </a:rPr>
                        <a:t>Research</a:t>
                      </a:r>
                      <a:r>
                        <a:rPr lang="en-GB" sz="2000" baseline="0" dirty="0" smtClean="0">
                          <a:effectLst/>
                          <a:latin typeface="Calibri"/>
                          <a:ea typeface="Calibri"/>
                          <a:cs typeface="Times New Roman"/>
                        </a:rPr>
                        <a:t> question</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solidFill>
                            <a:srgbClr val="00B050"/>
                          </a:solidFill>
                          <a:effectLst/>
                          <a:latin typeface="Calibri"/>
                          <a:ea typeface="Calibri"/>
                          <a:cs typeface="Times New Roman"/>
                        </a:rPr>
                        <a:t>Dependent/</a:t>
                      </a:r>
                      <a:r>
                        <a:rPr lang="en-GB" sz="2000" baseline="0" dirty="0" smtClean="0">
                          <a:solidFill>
                            <a:srgbClr val="00B050"/>
                          </a:solidFill>
                          <a:effectLst/>
                          <a:latin typeface="Calibri"/>
                          <a:ea typeface="Calibri"/>
                          <a:cs typeface="Times New Roman"/>
                        </a:rPr>
                        <a:t> outcome </a:t>
                      </a:r>
                      <a:r>
                        <a:rPr lang="en-GB" sz="2000" dirty="0" smtClean="0">
                          <a:solidFill>
                            <a:srgbClr val="00B050"/>
                          </a:solidFill>
                          <a:effectLst/>
                          <a:latin typeface="Calibri"/>
                          <a:ea typeface="Calibri"/>
                          <a:cs typeface="Times New Roman"/>
                        </a:rPr>
                        <a:t>variable</a:t>
                      </a:r>
                      <a:endParaRPr lang="en-GB" sz="2000" dirty="0">
                        <a:solidFill>
                          <a:srgbClr val="00B05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solidFill>
                            <a:srgbClr val="FF0000"/>
                          </a:solidFill>
                          <a:effectLst/>
                          <a:latin typeface="Calibri"/>
                          <a:ea typeface="Calibri"/>
                          <a:cs typeface="Times New Roman"/>
                        </a:rPr>
                        <a:t>Independent/ explanatory  </a:t>
                      </a:r>
                      <a:r>
                        <a:rPr lang="en-GB" sz="2000" dirty="0">
                          <a:solidFill>
                            <a:srgbClr val="FF0000"/>
                          </a:solidFill>
                          <a:effectLst/>
                          <a:latin typeface="Calibri"/>
                          <a:ea typeface="Calibri"/>
                          <a:cs typeface="Times New Roman"/>
                        </a:rPr>
                        <a:t>variable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n-GB" sz="2000" b="1" dirty="0" smtClean="0">
                          <a:solidFill>
                            <a:schemeClr val="tx1"/>
                          </a:solidFill>
                          <a:effectLst/>
                          <a:latin typeface="Calibri"/>
                          <a:ea typeface="Calibri"/>
                          <a:cs typeface="Times New Roman"/>
                        </a:rPr>
                        <a:t>Does attendance have an association with exam score?</a:t>
                      </a:r>
                      <a:endParaRPr lang="en-GB" sz="20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solidFill>
                            <a:srgbClr val="00B050"/>
                          </a:solidFill>
                          <a:effectLst/>
                          <a:latin typeface="Calibri"/>
                          <a:ea typeface="Calibri"/>
                          <a:cs typeface="Times New Roman"/>
                        </a:rPr>
                        <a:t>Exam score (scale)</a:t>
                      </a:r>
                      <a:endParaRPr lang="en-GB" sz="2000" dirty="0">
                        <a:solidFill>
                          <a:srgbClr val="00B05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solidFill>
                            <a:srgbClr val="FF0000"/>
                          </a:solidFill>
                          <a:effectLst/>
                          <a:latin typeface="Calibri"/>
                          <a:ea typeface="Calibri"/>
                          <a:cs typeface="Times New Roman"/>
                        </a:rPr>
                        <a:t>Attendance (Scale)</a:t>
                      </a:r>
                      <a:endParaRPr lang="en-GB" sz="20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n-GB" sz="2000" dirty="0" smtClean="0">
                          <a:effectLst/>
                          <a:latin typeface="Calibri"/>
                          <a:ea typeface="Calibri"/>
                          <a:cs typeface="Times New Roman"/>
                        </a:rPr>
                        <a:t>Do</a:t>
                      </a:r>
                      <a:r>
                        <a:rPr lang="en-GB" sz="2000" baseline="0" dirty="0" smtClean="0">
                          <a:effectLst/>
                          <a:latin typeface="Calibri"/>
                          <a:ea typeface="Calibri"/>
                          <a:cs typeface="Times New Roman"/>
                        </a:rPr>
                        <a:t> women do more housework than men?</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solidFill>
                            <a:srgbClr val="00B050"/>
                          </a:solidFill>
                          <a:effectLst/>
                          <a:latin typeface="Calibri"/>
                          <a:ea typeface="Calibri"/>
                          <a:cs typeface="Times New Roman"/>
                        </a:rPr>
                        <a:t>Hours</a:t>
                      </a:r>
                      <a:r>
                        <a:rPr lang="en-GB" sz="2000" baseline="0" dirty="0" smtClean="0">
                          <a:solidFill>
                            <a:srgbClr val="00B050"/>
                          </a:solidFill>
                          <a:effectLst/>
                          <a:latin typeface="Calibri"/>
                          <a:ea typeface="Calibri"/>
                          <a:cs typeface="Times New Roman"/>
                        </a:rPr>
                        <a:t> of housework per week (Scale)</a:t>
                      </a:r>
                      <a:endParaRPr lang="en-GB" sz="2000" dirty="0">
                        <a:solidFill>
                          <a:srgbClr val="00B05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solidFill>
                            <a:srgbClr val="FF0000"/>
                          </a:solidFill>
                          <a:effectLst/>
                          <a:latin typeface="Calibri"/>
                          <a:ea typeface="Calibri"/>
                          <a:cs typeface="Times New Roman"/>
                        </a:rPr>
                        <a:t>Gender (binary)</a:t>
                      </a:r>
                      <a:endParaRPr lang="en-GB" sz="20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www.statstutor.ac.uk</a:t>
            </a:r>
            <a:endParaRPr lang="en-US" dirty="0"/>
          </a:p>
        </p:txBody>
      </p:sp>
    </p:spTree>
    <p:extLst>
      <p:ext uri="{BB962C8B-B14F-4D97-AF65-F5344CB8AC3E}">
        <p14:creationId xmlns:p14="http://schemas.microsoft.com/office/powerpoint/2010/main" xmlns="" val="82355741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57200" y="381000"/>
            <a:ext cx="8507288"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b="0" dirty="0" smtClean="0">
                <a:solidFill>
                  <a:srgbClr val="00B0F0"/>
                </a:solidFill>
                <a:cs typeface="Times New Roman" pitchFamily="18" charset="0"/>
              </a:rPr>
              <a:t>Exercise:</a:t>
            </a:r>
            <a:endParaRPr lang="en-GB" sz="4000" b="0" dirty="0">
              <a:solidFill>
                <a:srgbClr val="00B0F0"/>
              </a:solidFill>
              <a:latin typeface="Arial" panose="020B0604020202020204" pitchFamily="34" charset="0"/>
              <a:cs typeface="Arial" panose="020B0604020202020204" pitchFamily="34" charset="0"/>
            </a:endParaRPr>
          </a:p>
        </p:txBody>
      </p:sp>
      <p:sp>
        <p:nvSpPr>
          <p:cNvPr id="9" name="Content Placeholder 1"/>
          <p:cNvSpPr txBox="1">
            <a:spLocks/>
          </p:cNvSpPr>
          <p:nvPr/>
        </p:nvSpPr>
        <p:spPr>
          <a:xfrm>
            <a:off x="457200" y="5229200"/>
            <a:ext cx="8507288" cy="1000268"/>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GB" sz="2800" dirty="0"/>
          </a:p>
        </p:txBody>
      </p:sp>
      <p:graphicFrame>
        <p:nvGraphicFramePr>
          <p:cNvPr id="10" name="Table 9"/>
          <p:cNvGraphicFramePr>
            <a:graphicFrameLocks noGrp="1"/>
          </p:cNvGraphicFramePr>
          <p:nvPr>
            <p:extLst>
              <p:ext uri="{D42A27DB-BD31-4B8C-83A1-F6EECF244321}">
                <p14:modId xmlns:p14="http://schemas.microsoft.com/office/powerpoint/2010/main" xmlns="" val="890096749"/>
              </p:ext>
            </p:extLst>
          </p:nvPr>
        </p:nvGraphicFramePr>
        <p:xfrm>
          <a:off x="611560" y="2209800"/>
          <a:ext cx="8075240" cy="3697918"/>
        </p:xfrm>
        <a:graphic>
          <a:graphicData uri="http://schemas.openxmlformats.org/drawingml/2006/table">
            <a:tbl>
              <a:tblPr firstRow="1" firstCol="1" bandRow="1"/>
              <a:tblGrid>
                <a:gridCol w="3318384"/>
                <a:gridCol w="2100388"/>
                <a:gridCol w="2656468"/>
              </a:tblGrid>
              <a:tr h="792088">
                <a:tc>
                  <a:txBody>
                    <a:bodyPr/>
                    <a:lstStyle/>
                    <a:p>
                      <a:pPr>
                        <a:lnSpc>
                          <a:spcPct val="115000"/>
                        </a:lnSpc>
                        <a:spcAft>
                          <a:spcPts val="600"/>
                        </a:spcAft>
                      </a:pPr>
                      <a:r>
                        <a:rPr lang="en-GB" sz="2000" dirty="0" smtClean="0">
                          <a:effectLst/>
                          <a:latin typeface="Calibri"/>
                          <a:ea typeface="Calibri"/>
                          <a:cs typeface="Times New Roman"/>
                        </a:rPr>
                        <a:t>Research</a:t>
                      </a:r>
                      <a:r>
                        <a:rPr lang="en-GB" sz="2000" baseline="0" dirty="0" smtClean="0">
                          <a:effectLst/>
                          <a:latin typeface="Calibri"/>
                          <a:ea typeface="Calibri"/>
                          <a:cs typeface="Times New Roman"/>
                        </a:rPr>
                        <a:t> question</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solidFill>
                            <a:srgbClr val="00B050"/>
                          </a:solidFill>
                          <a:effectLst/>
                          <a:latin typeface="Calibri"/>
                          <a:ea typeface="Calibri"/>
                          <a:cs typeface="Times New Roman"/>
                        </a:rPr>
                        <a:t>Dependent/</a:t>
                      </a:r>
                      <a:r>
                        <a:rPr lang="en-GB" sz="2000" baseline="0" dirty="0" smtClean="0">
                          <a:solidFill>
                            <a:srgbClr val="00B050"/>
                          </a:solidFill>
                          <a:effectLst/>
                          <a:latin typeface="Calibri"/>
                          <a:ea typeface="Calibri"/>
                          <a:cs typeface="Times New Roman"/>
                        </a:rPr>
                        <a:t> outcome </a:t>
                      </a:r>
                      <a:r>
                        <a:rPr lang="en-GB" sz="2000" dirty="0" smtClean="0">
                          <a:solidFill>
                            <a:srgbClr val="00B050"/>
                          </a:solidFill>
                          <a:effectLst/>
                          <a:latin typeface="Calibri"/>
                          <a:ea typeface="Calibri"/>
                          <a:cs typeface="Times New Roman"/>
                        </a:rPr>
                        <a:t>variable</a:t>
                      </a:r>
                      <a:endParaRPr lang="en-GB" sz="2000" dirty="0">
                        <a:solidFill>
                          <a:srgbClr val="00B05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solidFill>
                            <a:srgbClr val="FF0000"/>
                          </a:solidFill>
                          <a:effectLst/>
                          <a:latin typeface="Calibri"/>
                          <a:ea typeface="Calibri"/>
                          <a:cs typeface="Times New Roman"/>
                        </a:rPr>
                        <a:t>Independent/ explanatory  </a:t>
                      </a:r>
                      <a:r>
                        <a:rPr lang="en-GB" sz="2000" dirty="0">
                          <a:solidFill>
                            <a:srgbClr val="FF0000"/>
                          </a:solidFill>
                          <a:effectLst/>
                          <a:latin typeface="Calibri"/>
                          <a:ea typeface="Calibri"/>
                          <a:cs typeface="Times New Roman"/>
                        </a:rPr>
                        <a:t>variable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7135">
                <a:tc>
                  <a:txBody>
                    <a:bodyPr/>
                    <a:lstStyle/>
                    <a:p>
                      <a:pPr>
                        <a:lnSpc>
                          <a:spcPct val="115000"/>
                        </a:lnSpc>
                        <a:spcAft>
                          <a:spcPts val="600"/>
                        </a:spcAft>
                      </a:pPr>
                      <a:r>
                        <a:rPr lang="en-GB" sz="2000" dirty="0" smtClean="0">
                          <a:effectLst/>
                          <a:latin typeface="Calibri"/>
                          <a:ea typeface="Calibri"/>
                          <a:cs typeface="Times New Roman"/>
                        </a:rPr>
                        <a:t>Were Americans more likely to survive on board the Titanic?</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7135">
                <a:tc>
                  <a:txBody>
                    <a:bodyPr/>
                    <a:lstStyle/>
                    <a:p>
                      <a:pPr>
                        <a:lnSpc>
                          <a:spcPct val="115000"/>
                        </a:lnSpc>
                        <a:spcAft>
                          <a:spcPts val="600"/>
                        </a:spcAft>
                      </a:pPr>
                      <a:r>
                        <a:rPr lang="en-GB" sz="2000" b="0" dirty="0" smtClean="0">
                          <a:solidFill>
                            <a:schemeClr val="tx1"/>
                          </a:solidFill>
                          <a:effectLst/>
                          <a:latin typeface="Calibri"/>
                          <a:ea typeface="Calibri"/>
                          <a:cs typeface="Times New Roman"/>
                        </a:rPr>
                        <a:t>Does weekly hours of work influence the amount of time spent on housework?</a:t>
                      </a:r>
                      <a:endParaRPr lang="en-GB" sz="2000" b="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endParaRPr lang="en-GB" sz="20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endParaRPr lang="en-GB" sz="20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7135">
                <a:tc>
                  <a:txBody>
                    <a:bodyPr/>
                    <a:lstStyle/>
                    <a:p>
                      <a:pPr>
                        <a:lnSpc>
                          <a:spcPct val="115000"/>
                        </a:lnSpc>
                        <a:spcAft>
                          <a:spcPts val="600"/>
                        </a:spcAft>
                      </a:pPr>
                      <a:r>
                        <a:rPr lang="en-GB" sz="2000" dirty="0" smtClean="0">
                          <a:effectLst/>
                          <a:latin typeface="Calibri"/>
                          <a:ea typeface="Calibri"/>
                          <a:cs typeface="Times New Roman"/>
                        </a:rPr>
                        <a:t>Which of 3 diets is best for losing weight?</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457200" y="990600"/>
            <a:ext cx="8003232" cy="1200329"/>
          </a:xfrm>
          <a:prstGeom prst="rect">
            <a:avLst/>
          </a:prstGeom>
          <a:noFill/>
        </p:spPr>
        <p:txBody>
          <a:bodyPr wrap="square" rtlCol="0">
            <a:spAutoFit/>
          </a:bodyPr>
          <a:lstStyle/>
          <a:p>
            <a:r>
              <a:rPr lang="en-GB" sz="2400" dirty="0" smtClean="0"/>
              <a:t>How would you investigate the following topics?  State the dependent and independent variables and their variable types.</a:t>
            </a:r>
            <a:endParaRPr lang="en-GB" sz="2400" dirty="0"/>
          </a:p>
        </p:txBody>
      </p:sp>
      <p:sp>
        <p:nvSpPr>
          <p:cNvPr id="7"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421747677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57200" y="381000"/>
            <a:ext cx="8507288"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b="0" dirty="0">
                <a:solidFill>
                  <a:srgbClr val="FF0000"/>
                </a:solidFill>
                <a:cs typeface="Times New Roman" pitchFamily="18" charset="0"/>
              </a:rPr>
              <a:t>Exercise: Solution</a:t>
            </a:r>
            <a:endParaRPr lang="en-GB" sz="4000" b="0" dirty="0">
              <a:solidFill>
                <a:srgbClr val="FF0000"/>
              </a:solidFill>
              <a:latin typeface="Arial" panose="020B0604020202020204" pitchFamily="34" charset="0"/>
              <a:cs typeface="Arial" panose="020B0604020202020204" pitchFamily="34" charset="0"/>
            </a:endParaRPr>
          </a:p>
          <a:p>
            <a:r>
              <a:rPr lang="en-GB" sz="4000" b="0" dirty="0" smtClean="0">
                <a:solidFill>
                  <a:srgbClr val="00B0F0"/>
                </a:solidFill>
                <a:cs typeface="Times New Roman" pitchFamily="18" charset="0"/>
              </a:rPr>
              <a:t>:</a:t>
            </a:r>
            <a:endParaRPr lang="en-GB" sz="4000" b="0" dirty="0">
              <a:solidFill>
                <a:srgbClr val="00B0F0"/>
              </a:solidFill>
              <a:latin typeface="Arial" panose="020B0604020202020204" pitchFamily="34" charset="0"/>
              <a:cs typeface="Arial" panose="020B0604020202020204" pitchFamily="34" charset="0"/>
            </a:endParaRPr>
          </a:p>
        </p:txBody>
      </p:sp>
      <p:sp>
        <p:nvSpPr>
          <p:cNvPr id="9" name="Content Placeholder 1"/>
          <p:cNvSpPr txBox="1">
            <a:spLocks/>
          </p:cNvSpPr>
          <p:nvPr/>
        </p:nvSpPr>
        <p:spPr>
          <a:xfrm>
            <a:off x="457200" y="5229200"/>
            <a:ext cx="8507288" cy="1000268"/>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GB" sz="2800" dirty="0"/>
          </a:p>
        </p:txBody>
      </p:sp>
      <p:graphicFrame>
        <p:nvGraphicFramePr>
          <p:cNvPr id="10" name="Table 9"/>
          <p:cNvGraphicFramePr>
            <a:graphicFrameLocks noGrp="1"/>
          </p:cNvGraphicFramePr>
          <p:nvPr>
            <p:extLst>
              <p:ext uri="{D42A27DB-BD31-4B8C-83A1-F6EECF244321}">
                <p14:modId xmlns:p14="http://schemas.microsoft.com/office/powerpoint/2010/main" xmlns="" val="2547615619"/>
              </p:ext>
            </p:extLst>
          </p:nvPr>
        </p:nvGraphicFramePr>
        <p:xfrm>
          <a:off x="611560" y="2209800"/>
          <a:ext cx="8075240" cy="3697918"/>
        </p:xfrm>
        <a:graphic>
          <a:graphicData uri="http://schemas.openxmlformats.org/drawingml/2006/table">
            <a:tbl>
              <a:tblPr firstRow="1" firstCol="1" bandRow="1"/>
              <a:tblGrid>
                <a:gridCol w="3318384"/>
                <a:gridCol w="2100388"/>
                <a:gridCol w="2656468"/>
              </a:tblGrid>
              <a:tr h="792088">
                <a:tc>
                  <a:txBody>
                    <a:bodyPr/>
                    <a:lstStyle/>
                    <a:p>
                      <a:pPr>
                        <a:lnSpc>
                          <a:spcPct val="115000"/>
                        </a:lnSpc>
                        <a:spcAft>
                          <a:spcPts val="600"/>
                        </a:spcAft>
                      </a:pPr>
                      <a:r>
                        <a:rPr lang="en-GB" sz="2000" dirty="0" smtClean="0">
                          <a:effectLst/>
                          <a:latin typeface="Calibri"/>
                          <a:ea typeface="Calibri"/>
                          <a:cs typeface="Times New Roman"/>
                        </a:rPr>
                        <a:t>Research</a:t>
                      </a:r>
                      <a:r>
                        <a:rPr lang="en-GB" sz="2000" baseline="0" dirty="0" smtClean="0">
                          <a:effectLst/>
                          <a:latin typeface="Calibri"/>
                          <a:ea typeface="Calibri"/>
                          <a:cs typeface="Times New Roman"/>
                        </a:rPr>
                        <a:t> question</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solidFill>
                            <a:srgbClr val="00B050"/>
                          </a:solidFill>
                          <a:effectLst/>
                          <a:latin typeface="Calibri"/>
                          <a:ea typeface="Calibri"/>
                          <a:cs typeface="Times New Roman"/>
                        </a:rPr>
                        <a:t>Dependent/</a:t>
                      </a:r>
                      <a:r>
                        <a:rPr lang="en-GB" sz="2000" baseline="0" dirty="0" smtClean="0">
                          <a:solidFill>
                            <a:srgbClr val="00B050"/>
                          </a:solidFill>
                          <a:effectLst/>
                          <a:latin typeface="Calibri"/>
                          <a:ea typeface="Calibri"/>
                          <a:cs typeface="Times New Roman"/>
                        </a:rPr>
                        <a:t> outcome </a:t>
                      </a:r>
                      <a:r>
                        <a:rPr lang="en-GB" sz="2000" dirty="0" smtClean="0">
                          <a:solidFill>
                            <a:srgbClr val="00B050"/>
                          </a:solidFill>
                          <a:effectLst/>
                          <a:latin typeface="Calibri"/>
                          <a:ea typeface="Calibri"/>
                          <a:cs typeface="Times New Roman"/>
                        </a:rPr>
                        <a:t>variable</a:t>
                      </a:r>
                      <a:endParaRPr lang="en-GB" sz="2000" dirty="0">
                        <a:solidFill>
                          <a:srgbClr val="00B05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solidFill>
                            <a:srgbClr val="FF0000"/>
                          </a:solidFill>
                          <a:effectLst/>
                          <a:latin typeface="Calibri"/>
                          <a:ea typeface="Calibri"/>
                          <a:cs typeface="Times New Roman"/>
                        </a:rPr>
                        <a:t>Independent/ explanatory  </a:t>
                      </a:r>
                      <a:r>
                        <a:rPr lang="en-GB" sz="2000" dirty="0">
                          <a:solidFill>
                            <a:srgbClr val="FF0000"/>
                          </a:solidFill>
                          <a:effectLst/>
                          <a:latin typeface="Calibri"/>
                          <a:ea typeface="Calibri"/>
                          <a:cs typeface="Times New Roman"/>
                        </a:rPr>
                        <a:t>variable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7135">
                <a:tc>
                  <a:txBody>
                    <a:bodyPr/>
                    <a:lstStyle/>
                    <a:p>
                      <a:pPr>
                        <a:lnSpc>
                          <a:spcPct val="115000"/>
                        </a:lnSpc>
                        <a:spcAft>
                          <a:spcPts val="600"/>
                        </a:spcAft>
                      </a:pPr>
                      <a:r>
                        <a:rPr lang="en-GB" sz="2000" dirty="0" smtClean="0">
                          <a:effectLst/>
                          <a:latin typeface="Calibri"/>
                          <a:ea typeface="Calibri"/>
                          <a:cs typeface="Times New Roman"/>
                        </a:rPr>
                        <a:t>Were Americans more likely to survive on board the Titanic?</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800" dirty="0" smtClean="0">
                          <a:solidFill>
                            <a:srgbClr val="00B050"/>
                          </a:solidFill>
                          <a:effectLst/>
                          <a:latin typeface="Calibri" panose="020F0502020204030204" pitchFamily="34" charset="0"/>
                          <a:ea typeface="Calibri"/>
                          <a:cs typeface="Times New Roman"/>
                        </a:rPr>
                        <a:t>Survival</a:t>
                      </a:r>
                      <a:r>
                        <a:rPr lang="en-GB" sz="1800" baseline="0" dirty="0" smtClean="0">
                          <a:solidFill>
                            <a:srgbClr val="00B050"/>
                          </a:solidFill>
                          <a:effectLst/>
                          <a:latin typeface="Calibri" panose="020F0502020204030204" pitchFamily="34" charset="0"/>
                          <a:ea typeface="Calibri"/>
                          <a:cs typeface="Times New Roman"/>
                        </a:rPr>
                        <a:t> (Binary)</a:t>
                      </a:r>
                      <a:endParaRPr lang="en-GB" sz="1800" dirty="0">
                        <a:solidFill>
                          <a:srgbClr val="00B050"/>
                        </a:solidFill>
                        <a:effectLst/>
                        <a:latin typeface="Calibri" panose="020F050202020403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800" dirty="0" smtClean="0">
                          <a:solidFill>
                            <a:srgbClr val="FF0000"/>
                          </a:solidFill>
                          <a:effectLst/>
                          <a:latin typeface="Calibri" panose="020F0502020204030204" pitchFamily="34" charset="0"/>
                          <a:ea typeface="Calibri"/>
                          <a:cs typeface="Times New Roman"/>
                        </a:rPr>
                        <a:t>Nationality (Nominal)</a:t>
                      </a:r>
                      <a:endParaRPr lang="en-GB" sz="1800" dirty="0">
                        <a:solidFill>
                          <a:srgbClr val="FF0000"/>
                        </a:solidFill>
                        <a:effectLst/>
                        <a:latin typeface="Calibri" panose="020F050202020403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7135">
                <a:tc>
                  <a:txBody>
                    <a:bodyPr/>
                    <a:lstStyle/>
                    <a:p>
                      <a:pPr>
                        <a:lnSpc>
                          <a:spcPct val="115000"/>
                        </a:lnSpc>
                        <a:spcAft>
                          <a:spcPts val="600"/>
                        </a:spcAft>
                      </a:pPr>
                      <a:r>
                        <a:rPr lang="en-GB" sz="2000" b="0" dirty="0" smtClean="0">
                          <a:solidFill>
                            <a:schemeClr val="tx1"/>
                          </a:solidFill>
                          <a:effectLst/>
                          <a:latin typeface="Calibri"/>
                          <a:ea typeface="Calibri"/>
                          <a:cs typeface="Times New Roman"/>
                        </a:rPr>
                        <a:t>Does weekly hours of work influence the amount of time spent on housework?</a:t>
                      </a:r>
                      <a:endParaRPr lang="en-GB" sz="2000" b="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dirty="0" smtClean="0">
                          <a:solidFill>
                            <a:srgbClr val="00B050"/>
                          </a:solidFill>
                          <a:latin typeface="Calibri" panose="020F0502020204030204" pitchFamily="34" charset="0"/>
                        </a:rPr>
                        <a:t>Hours of housework (Scale)</a:t>
                      </a:r>
                      <a:endParaRPr lang="en-GB" sz="1800" dirty="0">
                        <a:solidFill>
                          <a:srgbClr val="00B050"/>
                        </a:solidFill>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dirty="0" smtClean="0">
                          <a:solidFill>
                            <a:srgbClr val="FF0000"/>
                          </a:solidFill>
                          <a:latin typeface="Calibri" panose="020F0502020204030204" pitchFamily="34" charset="0"/>
                        </a:rPr>
                        <a:t>Hours of work (Scale)</a:t>
                      </a:r>
                      <a:endParaRPr lang="en-GB" sz="1800" dirty="0">
                        <a:solidFill>
                          <a:srgbClr val="FF0000"/>
                        </a:solidFill>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7135">
                <a:tc>
                  <a:txBody>
                    <a:bodyPr/>
                    <a:lstStyle/>
                    <a:p>
                      <a:pPr>
                        <a:lnSpc>
                          <a:spcPct val="115000"/>
                        </a:lnSpc>
                        <a:spcAft>
                          <a:spcPts val="600"/>
                        </a:spcAft>
                      </a:pPr>
                      <a:r>
                        <a:rPr lang="en-GB" sz="2000" dirty="0" smtClean="0">
                          <a:effectLst/>
                          <a:latin typeface="Calibri"/>
                          <a:ea typeface="Calibri"/>
                          <a:cs typeface="Times New Roman"/>
                        </a:rPr>
                        <a:t>Which of 3 diets is best for losing weight?</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800" dirty="0" smtClean="0">
                          <a:solidFill>
                            <a:srgbClr val="00B050"/>
                          </a:solidFill>
                          <a:effectLst/>
                          <a:latin typeface="Calibri" panose="020F0502020204030204" pitchFamily="34" charset="0"/>
                          <a:ea typeface="Calibri"/>
                          <a:cs typeface="Times New Roman"/>
                        </a:rPr>
                        <a:t>Weight lost</a:t>
                      </a:r>
                      <a:r>
                        <a:rPr lang="en-GB" sz="1800" baseline="0" dirty="0" smtClean="0">
                          <a:solidFill>
                            <a:srgbClr val="00B050"/>
                          </a:solidFill>
                          <a:effectLst/>
                          <a:latin typeface="Calibri" panose="020F0502020204030204" pitchFamily="34" charset="0"/>
                          <a:ea typeface="Calibri"/>
                          <a:cs typeface="Times New Roman"/>
                        </a:rPr>
                        <a:t> on diet (Scale)</a:t>
                      </a:r>
                      <a:endParaRPr lang="en-GB" sz="1800" dirty="0">
                        <a:solidFill>
                          <a:srgbClr val="00B050"/>
                        </a:solidFill>
                        <a:effectLst/>
                        <a:latin typeface="Calibri" panose="020F050202020403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800" dirty="0" smtClean="0">
                          <a:solidFill>
                            <a:srgbClr val="FF0000"/>
                          </a:solidFill>
                          <a:effectLst/>
                          <a:latin typeface="Calibri" panose="020F0502020204030204" pitchFamily="34" charset="0"/>
                          <a:ea typeface="Calibri"/>
                          <a:cs typeface="Times New Roman"/>
                        </a:rPr>
                        <a:t>Diet (Nominal)</a:t>
                      </a:r>
                      <a:endParaRPr lang="en-GB" sz="1800" dirty="0">
                        <a:solidFill>
                          <a:srgbClr val="FF0000"/>
                        </a:solidFill>
                        <a:effectLst/>
                        <a:latin typeface="Calibri" panose="020F050202020403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457200" y="990600"/>
            <a:ext cx="8003232" cy="1200329"/>
          </a:xfrm>
          <a:prstGeom prst="rect">
            <a:avLst/>
          </a:prstGeom>
          <a:noFill/>
        </p:spPr>
        <p:txBody>
          <a:bodyPr wrap="square" rtlCol="0">
            <a:spAutoFit/>
          </a:bodyPr>
          <a:lstStyle/>
          <a:p>
            <a:r>
              <a:rPr lang="en-GB" sz="2400" dirty="0" smtClean="0"/>
              <a:t>How would you investigate the following topics?  State the dependent and independent variables and their variable types.</a:t>
            </a:r>
            <a:endParaRPr lang="en-GB" sz="2400" dirty="0"/>
          </a:p>
        </p:txBody>
      </p:sp>
      <p:sp>
        <p:nvSpPr>
          <p:cNvPr id="7"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1195283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Content Placeholder 2"/>
          <p:cNvSpPr>
            <a:spLocks noGrp="1"/>
          </p:cNvSpPr>
          <p:nvPr>
            <p:ph idx="1"/>
          </p:nvPr>
        </p:nvSpPr>
        <p:spPr>
          <a:xfrm>
            <a:off x="431574" y="1763487"/>
            <a:ext cx="8407626" cy="4332513"/>
          </a:xfrm>
        </p:spPr>
        <p:txBody>
          <a:bodyPr>
            <a:normAutofit/>
          </a:bodyPr>
          <a:lstStyle/>
          <a:p>
            <a:pPr marL="0" indent="0" eaLnBrk="1" hangingPunct="1">
              <a:buNone/>
            </a:pPr>
            <a:r>
              <a:rPr lang="en-GB" sz="2400" dirty="0" smtClean="0"/>
              <a:t>Exam marks for 60 students (marked out of 65)</a:t>
            </a:r>
          </a:p>
          <a:p>
            <a:pPr marL="0" indent="0" eaLnBrk="1" hangingPunct="1">
              <a:buNone/>
            </a:pPr>
            <a:endParaRPr lang="en-GB" sz="2800" dirty="0"/>
          </a:p>
          <a:p>
            <a:pPr marL="0" indent="0" eaLnBrk="1" hangingPunct="1">
              <a:buNone/>
            </a:pPr>
            <a:endParaRPr lang="en-GB" sz="2800" dirty="0" smtClean="0"/>
          </a:p>
          <a:p>
            <a:pPr marL="0" indent="0" eaLnBrk="1" hangingPunct="1">
              <a:buNone/>
            </a:pPr>
            <a:endParaRPr lang="en-GB" sz="2800" dirty="0"/>
          </a:p>
          <a:p>
            <a:pPr marL="0" indent="0" eaLnBrk="1" hangingPunct="1">
              <a:buNone/>
            </a:pPr>
            <a:endParaRPr lang="en-GB" sz="2800" dirty="0" smtClean="0"/>
          </a:p>
          <a:p>
            <a:pPr marL="0" indent="0" eaLnBrk="1" hangingPunct="1">
              <a:buNone/>
            </a:pPr>
            <a:endParaRPr lang="en-GB" sz="2800" dirty="0" smtClean="0"/>
          </a:p>
          <a:p>
            <a:pPr algn="ctr" eaLnBrk="1" hangingPunct="1">
              <a:buFont typeface="Wingdings" pitchFamily="2" charset="2"/>
              <a:buNone/>
            </a:pPr>
            <a:r>
              <a:rPr lang="en-GB" sz="2800" dirty="0" smtClean="0"/>
              <a:t>mean = 30.3     </a:t>
            </a:r>
            <a:r>
              <a:rPr lang="en-GB" sz="2800" dirty="0" err="1" smtClean="0"/>
              <a:t>sd</a:t>
            </a:r>
            <a:r>
              <a:rPr lang="en-GB" sz="2800" dirty="0" smtClean="0"/>
              <a:t> = 14.46</a:t>
            </a:r>
          </a:p>
          <a:p>
            <a:pPr eaLnBrk="1" hangingPunct="1"/>
            <a:endParaRPr lang="en-GB" dirty="0" smtClean="0"/>
          </a:p>
        </p:txBody>
      </p:sp>
      <p:sp>
        <p:nvSpPr>
          <p:cNvPr id="3" name="Footer Placeholder 2"/>
          <p:cNvSpPr>
            <a:spLocks noGrp="1"/>
          </p:cNvSpPr>
          <p:nvPr>
            <p:ph type="ftr" sz="quarter" idx="11"/>
          </p:nvPr>
        </p:nvSpPr>
        <p:spPr>
          <a:xfrm>
            <a:off x="-252045" y="6400800"/>
            <a:ext cx="1699845" cy="381000"/>
          </a:xfrm>
        </p:spPr>
        <p:txBody>
          <a:bodyPr/>
          <a:lstStyle/>
          <a:p>
            <a:r>
              <a:rPr lang="en-GB" dirty="0" smtClean="0"/>
              <a:t>www.statstutor.ac.uk</a:t>
            </a:r>
            <a:endParaRPr lang="en-US" dirty="0"/>
          </a:p>
        </p:txBody>
      </p:sp>
      <p:sp>
        <p:nvSpPr>
          <p:cNvPr id="29698" name="Title 1"/>
          <p:cNvSpPr>
            <a:spLocks noGrp="1"/>
          </p:cNvSpPr>
          <p:nvPr>
            <p:ph type="title"/>
          </p:nvPr>
        </p:nvSpPr>
        <p:spPr>
          <a:xfrm>
            <a:off x="304800" y="381000"/>
            <a:ext cx="8686800" cy="1143000"/>
          </a:xfrm>
        </p:spPr>
        <p:txBody>
          <a:bodyPr>
            <a:noAutofit/>
          </a:bodyPr>
          <a:lstStyle/>
          <a:p>
            <a:pPr algn="ctr" eaLnBrk="1" hangingPunct="1"/>
            <a:r>
              <a:rPr lang="en-GB" sz="3200" dirty="0" smtClean="0"/>
              <a:t>How can exam score data be summarised?</a:t>
            </a:r>
          </a:p>
        </p:txBody>
      </p:sp>
      <p:pic>
        <p:nvPicPr>
          <p:cNvPr id="296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8820" t="35278" r="9601" b="24153"/>
          <a:stretch>
            <a:fillRect/>
          </a:stretch>
        </p:blipFill>
        <p:spPr bwMode="auto">
          <a:xfrm>
            <a:off x="457200" y="2819400"/>
            <a:ext cx="8335962"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97914959"/>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solidFill>
                  <a:srgbClr val="00B050"/>
                </a:solidFill>
              </a:rPr>
              <a:t>Dependent = Scale</a:t>
            </a:r>
          </a:p>
          <a:p>
            <a:r>
              <a:rPr lang="en-GB" dirty="0" smtClean="0">
                <a:solidFill>
                  <a:srgbClr val="FF0000"/>
                </a:solidFill>
              </a:rPr>
              <a:t>Independent = Categorical</a:t>
            </a:r>
          </a:p>
          <a:p>
            <a:endParaRPr lang="en-GB" dirty="0"/>
          </a:p>
          <a:p>
            <a:r>
              <a:rPr lang="en-GB" dirty="0" smtClean="0"/>
              <a:t>How many means are you comparing?</a:t>
            </a:r>
          </a:p>
          <a:p>
            <a:endParaRPr lang="en-GB" dirty="0"/>
          </a:p>
          <a:p>
            <a:r>
              <a:rPr lang="en-GB" dirty="0" smtClean="0"/>
              <a:t>Do you have independent groups or repeated measurements on each person?</a:t>
            </a:r>
            <a:endParaRPr lang="en-GB" dirty="0"/>
          </a:p>
        </p:txBody>
      </p:sp>
      <p:sp>
        <p:nvSpPr>
          <p:cNvPr id="4" name="Title 3"/>
          <p:cNvSpPr>
            <a:spLocks noGrp="1"/>
          </p:cNvSpPr>
          <p:nvPr>
            <p:ph type="title"/>
          </p:nvPr>
        </p:nvSpPr>
        <p:spPr/>
        <p:txBody>
          <a:bodyPr/>
          <a:lstStyle/>
          <a:p>
            <a:r>
              <a:rPr lang="en-GB" dirty="0" smtClean="0"/>
              <a:t>Comparing means</a:t>
            </a:r>
            <a:endParaRPr lang="en-GB" dirty="0"/>
          </a:p>
        </p:txBody>
      </p:sp>
      <p:sp>
        <p:nvSpPr>
          <p:cNvPr id="5"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7792523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57200" y="476672"/>
            <a:ext cx="8507288"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2800" b="0" dirty="0">
                <a:solidFill>
                  <a:schemeClr val="tx1">
                    <a:lumMod val="75000"/>
                    <a:lumOff val="25000"/>
                  </a:schemeClr>
                </a:solidFill>
                <a:ea typeface="Calibri"/>
                <a:cs typeface="Times New Roman"/>
              </a:rPr>
              <a:t>Comparing measurements on the same people </a:t>
            </a:r>
            <a:endParaRPr lang="en-GB" sz="28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Content Placeholder 1"/>
          <p:cNvSpPr txBox="1">
            <a:spLocks/>
          </p:cNvSpPr>
          <p:nvPr/>
        </p:nvSpPr>
        <p:spPr>
          <a:xfrm>
            <a:off x="457200" y="5229200"/>
            <a:ext cx="8507288" cy="1000268"/>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GB" sz="2800" dirty="0"/>
          </a:p>
        </p:txBody>
      </p:sp>
      <p:sp>
        <p:nvSpPr>
          <p:cNvPr id="12" name="TextBox 11"/>
          <p:cNvSpPr txBox="1"/>
          <p:nvPr/>
        </p:nvSpPr>
        <p:spPr>
          <a:xfrm>
            <a:off x="433968" y="1382874"/>
            <a:ext cx="8291264" cy="4278094"/>
          </a:xfrm>
          <a:prstGeom prst="rect">
            <a:avLst/>
          </a:prstGeom>
          <a:noFill/>
        </p:spPr>
        <p:txBody>
          <a:bodyPr wrap="square" rtlCol="0">
            <a:spAutoFit/>
          </a:bodyPr>
          <a:lstStyle/>
          <a:p>
            <a:r>
              <a:rPr lang="en-GB" sz="2400" i="1" dirty="0" smtClean="0"/>
              <a:t>Also known as within group comparisons or repeated measures.  </a:t>
            </a:r>
          </a:p>
          <a:p>
            <a:endParaRPr lang="en-GB" sz="2400" i="1" dirty="0"/>
          </a:p>
          <a:p>
            <a:r>
              <a:rPr lang="en-GB" sz="2400" dirty="0" smtClean="0"/>
              <a:t>Can be used to look at differences in mean score:</a:t>
            </a:r>
          </a:p>
          <a:p>
            <a:pPr marL="342900" indent="-342900">
              <a:buAutoNum type="arabicParenBoth"/>
            </a:pPr>
            <a:r>
              <a:rPr lang="en-GB" sz="2400" dirty="0" smtClean="0"/>
              <a:t> over 2 </a:t>
            </a:r>
            <a:r>
              <a:rPr lang="en-GB" sz="2400" dirty="0"/>
              <a:t>or more time points </a:t>
            </a:r>
            <a:r>
              <a:rPr lang="en-GB" sz="2400" dirty="0" smtClean="0"/>
              <a:t>e.g. 1988 vs 2014</a:t>
            </a:r>
          </a:p>
          <a:p>
            <a:r>
              <a:rPr lang="en-GB" sz="2400" dirty="0" smtClean="0"/>
              <a:t>(</a:t>
            </a:r>
            <a:r>
              <a:rPr lang="en-GB" sz="2400" dirty="0"/>
              <a:t>2) </a:t>
            </a:r>
            <a:r>
              <a:rPr lang="en-GB" sz="2400" dirty="0" smtClean="0"/>
              <a:t>under 2 </a:t>
            </a:r>
            <a:r>
              <a:rPr lang="en-GB" sz="2400" dirty="0"/>
              <a:t>or more </a:t>
            </a:r>
            <a:r>
              <a:rPr lang="en-GB" sz="2400" dirty="0" smtClean="0"/>
              <a:t>conditions e.g. taste scores</a:t>
            </a:r>
            <a:endParaRPr lang="en-GB" sz="2400" dirty="0"/>
          </a:p>
          <a:p>
            <a:endParaRPr lang="en-GB" dirty="0" smtClean="0"/>
          </a:p>
          <a:p>
            <a:endParaRPr lang="en-GB" dirty="0" smtClean="0"/>
          </a:p>
          <a:p>
            <a:endParaRPr lang="en-GB" dirty="0"/>
          </a:p>
          <a:p>
            <a:endParaRPr lang="en-GB" dirty="0"/>
          </a:p>
          <a:p>
            <a:endParaRPr lang="en-GB" dirty="0" smtClean="0"/>
          </a:p>
          <a:p>
            <a:endParaRPr lang="en-GB" dirty="0"/>
          </a:p>
          <a:p>
            <a:endParaRPr lang="en-GB" sz="2000" dirty="0" smtClean="0"/>
          </a:p>
        </p:txBody>
      </p:sp>
      <p:pic>
        <p:nvPicPr>
          <p:cNvPr id="4098" name="Picture 2" descr="http://ts1.mm.bing.net/th?&amp;id=HN.608031472379955415&amp;w=300&amp;h=300&amp;c=0&amp;pid=1.9&amp;rs=0&amp;p=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7810" y="3764287"/>
            <a:ext cx="3581390" cy="286511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543287" y="4089845"/>
            <a:ext cx="4604777" cy="1938992"/>
          </a:xfrm>
          <a:prstGeom prst="rect">
            <a:avLst/>
          </a:prstGeom>
          <a:noFill/>
        </p:spPr>
        <p:txBody>
          <a:bodyPr wrap="square" rtlCol="0">
            <a:spAutoFit/>
          </a:bodyPr>
          <a:lstStyle/>
          <a:p>
            <a:r>
              <a:rPr lang="en-GB" sz="2400" dirty="0" smtClean="0"/>
              <a:t>Participants are asked to taste 2 types of cola and give each scores out of 100.</a:t>
            </a:r>
          </a:p>
          <a:p>
            <a:r>
              <a:rPr lang="en-GB" sz="2400" dirty="0" smtClean="0">
                <a:solidFill>
                  <a:srgbClr val="00B050"/>
                </a:solidFill>
              </a:rPr>
              <a:t>Dependent = taste score</a:t>
            </a:r>
          </a:p>
          <a:p>
            <a:r>
              <a:rPr lang="en-GB" sz="2400" dirty="0" smtClean="0">
                <a:solidFill>
                  <a:srgbClr val="FF0000"/>
                </a:solidFill>
              </a:rPr>
              <a:t>Independent = type of cola</a:t>
            </a:r>
            <a:endParaRPr lang="en-GB" sz="2400" dirty="0">
              <a:solidFill>
                <a:srgbClr val="FF0000"/>
              </a:solidFill>
            </a:endParaRPr>
          </a:p>
        </p:txBody>
      </p:sp>
      <p:sp>
        <p:nvSpPr>
          <p:cNvPr id="10"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344091849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57200" y="476672"/>
            <a:ext cx="8507288"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b="0" dirty="0">
                <a:solidFill>
                  <a:schemeClr val="tx1"/>
                </a:solidFill>
              </a:rPr>
              <a:t>Comparing means</a:t>
            </a:r>
            <a:endParaRPr lang="en-GB" sz="4000" b="0" dirty="0">
              <a:solidFill>
                <a:schemeClr val="tx1"/>
              </a:solidFill>
              <a:latin typeface="Arial" panose="020B0604020202020204" pitchFamily="34" charset="0"/>
              <a:cs typeface="Arial" panose="020B0604020202020204" pitchFamily="34" charset="0"/>
            </a:endParaRPr>
          </a:p>
        </p:txBody>
      </p:sp>
      <p:sp>
        <p:nvSpPr>
          <p:cNvPr id="9" name="Content Placeholder 1"/>
          <p:cNvSpPr txBox="1">
            <a:spLocks/>
          </p:cNvSpPr>
          <p:nvPr/>
        </p:nvSpPr>
        <p:spPr>
          <a:xfrm>
            <a:off x="457200" y="5229200"/>
            <a:ext cx="8507288" cy="1000268"/>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GB" sz="2800" dirty="0"/>
          </a:p>
        </p:txBody>
      </p:sp>
      <p:sp>
        <p:nvSpPr>
          <p:cNvPr id="12" name="Oval 11"/>
          <p:cNvSpPr/>
          <p:nvPr/>
        </p:nvSpPr>
        <p:spPr>
          <a:xfrm>
            <a:off x="323528" y="2963416"/>
            <a:ext cx="2160240" cy="136815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rPr>
              <a:t>Comparing means</a:t>
            </a:r>
            <a:endParaRPr lang="en-GB" dirty="0">
              <a:solidFill>
                <a:srgbClr val="002060"/>
              </a:solidFill>
            </a:endParaRPr>
          </a:p>
        </p:txBody>
      </p:sp>
      <p:sp>
        <p:nvSpPr>
          <p:cNvPr id="13" name="Rectangle 12"/>
          <p:cNvSpPr/>
          <p:nvPr/>
        </p:nvSpPr>
        <p:spPr>
          <a:xfrm>
            <a:off x="2812256" y="1996644"/>
            <a:ext cx="252028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Comparing BETWEEN groups </a:t>
            </a:r>
            <a:endParaRPr lang="en-GB" dirty="0"/>
          </a:p>
        </p:txBody>
      </p:sp>
      <p:sp>
        <p:nvSpPr>
          <p:cNvPr id="14" name="Rectangle 13"/>
          <p:cNvSpPr/>
          <p:nvPr/>
        </p:nvSpPr>
        <p:spPr>
          <a:xfrm>
            <a:off x="2816739" y="3733800"/>
            <a:ext cx="2520280" cy="119707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50000"/>
                  </a:schemeClr>
                </a:solidFill>
              </a:rPr>
              <a:t>Comparing measurements WITHIN the same subject</a:t>
            </a:r>
            <a:endParaRPr lang="en-GB" dirty="0">
              <a:solidFill>
                <a:schemeClr val="accent2">
                  <a:lumMod val="50000"/>
                </a:schemeClr>
              </a:solidFill>
            </a:endParaRPr>
          </a:p>
        </p:txBody>
      </p:sp>
      <p:sp>
        <p:nvSpPr>
          <p:cNvPr id="15" name="TextBox 14"/>
          <p:cNvSpPr txBox="1"/>
          <p:nvPr/>
        </p:nvSpPr>
        <p:spPr>
          <a:xfrm>
            <a:off x="5464708" y="2672588"/>
            <a:ext cx="724024" cy="400110"/>
          </a:xfrm>
          <a:prstGeom prst="rect">
            <a:avLst/>
          </a:prstGeom>
          <a:noFill/>
        </p:spPr>
        <p:txBody>
          <a:bodyPr wrap="square" rtlCol="0">
            <a:spAutoFit/>
          </a:bodyPr>
          <a:lstStyle/>
          <a:p>
            <a:r>
              <a:rPr lang="en-GB" sz="2000" b="1" dirty="0" smtClean="0">
                <a:solidFill>
                  <a:srgbClr val="002060"/>
                </a:solidFill>
              </a:rPr>
              <a:t>3+</a:t>
            </a:r>
            <a:endParaRPr lang="en-GB" sz="2000" b="1" dirty="0">
              <a:solidFill>
                <a:srgbClr val="002060"/>
              </a:solidFill>
            </a:endParaRPr>
          </a:p>
        </p:txBody>
      </p:sp>
      <p:grpSp>
        <p:nvGrpSpPr>
          <p:cNvPr id="16" name="Group 15"/>
          <p:cNvGrpSpPr/>
          <p:nvPr/>
        </p:nvGrpSpPr>
        <p:grpSpPr>
          <a:xfrm>
            <a:off x="5332536" y="836712"/>
            <a:ext cx="3608619" cy="2436041"/>
            <a:chOff x="5332536" y="1097733"/>
            <a:chExt cx="3608619" cy="2436041"/>
          </a:xfrm>
        </p:grpSpPr>
        <p:cxnSp>
          <p:nvCxnSpPr>
            <p:cNvPr id="17" name="Straight Arrow Connector 16"/>
            <p:cNvCxnSpPr>
              <a:stCxn id="13" idx="3"/>
              <a:endCxn id="20" idx="2"/>
            </p:cNvCxnSpPr>
            <p:nvPr/>
          </p:nvCxnSpPr>
          <p:spPr>
            <a:xfrm flipV="1">
              <a:off x="5332536" y="1672645"/>
              <a:ext cx="1109877" cy="9810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3"/>
              <a:endCxn id="21" idx="2"/>
            </p:cNvCxnSpPr>
            <p:nvPr/>
          </p:nvCxnSpPr>
          <p:spPr>
            <a:xfrm>
              <a:off x="5332536" y="2653709"/>
              <a:ext cx="1124354" cy="29601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10696" y="1847447"/>
              <a:ext cx="432048" cy="400110"/>
            </a:xfrm>
            <a:prstGeom prst="rect">
              <a:avLst/>
            </a:prstGeom>
            <a:noFill/>
          </p:spPr>
          <p:txBody>
            <a:bodyPr wrap="square" rtlCol="0">
              <a:spAutoFit/>
            </a:bodyPr>
            <a:lstStyle/>
            <a:p>
              <a:r>
                <a:rPr lang="en-GB" sz="2000" b="1" dirty="0" smtClean="0">
                  <a:solidFill>
                    <a:srgbClr val="002060"/>
                  </a:solidFill>
                </a:rPr>
                <a:t>2</a:t>
              </a:r>
              <a:endParaRPr lang="en-GB" sz="2000" b="1" dirty="0">
                <a:solidFill>
                  <a:srgbClr val="002060"/>
                </a:solidFill>
              </a:endParaRPr>
            </a:p>
          </p:txBody>
        </p:sp>
        <p:sp>
          <p:nvSpPr>
            <p:cNvPr id="20" name="Oval 19"/>
            <p:cNvSpPr/>
            <p:nvPr/>
          </p:nvSpPr>
          <p:spPr>
            <a:xfrm>
              <a:off x="6442413" y="1097733"/>
              <a:ext cx="2304256" cy="1149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Independent t-test</a:t>
              </a:r>
              <a:endParaRPr lang="en-GB" dirty="0"/>
            </a:p>
          </p:txBody>
        </p:sp>
        <p:sp>
          <p:nvSpPr>
            <p:cNvPr id="21" name="Oval 20"/>
            <p:cNvSpPr/>
            <p:nvPr/>
          </p:nvSpPr>
          <p:spPr>
            <a:xfrm>
              <a:off x="6456890" y="2365677"/>
              <a:ext cx="2484265" cy="11680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22" name="Straight Arrow Connector 21"/>
          <p:cNvCxnSpPr>
            <a:stCxn id="14" idx="3"/>
            <a:endCxn id="25" idx="2"/>
          </p:cNvCxnSpPr>
          <p:nvPr/>
        </p:nvCxnSpPr>
        <p:spPr>
          <a:xfrm flipV="1">
            <a:off x="5337019" y="4041068"/>
            <a:ext cx="1119871" cy="2912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4" idx="3"/>
            <a:endCxn id="26" idx="2"/>
          </p:cNvCxnSpPr>
          <p:nvPr/>
        </p:nvCxnSpPr>
        <p:spPr>
          <a:xfrm>
            <a:off x="5337019" y="4332336"/>
            <a:ext cx="1119871" cy="10751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580797" y="3884265"/>
            <a:ext cx="432048" cy="400110"/>
          </a:xfrm>
          <a:prstGeom prst="rect">
            <a:avLst/>
          </a:prstGeom>
          <a:noFill/>
        </p:spPr>
        <p:txBody>
          <a:bodyPr wrap="square" rtlCol="0">
            <a:spAutoFit/>
          </a:bodyPr>
          <a:lstStyle/>
          <a:p>
            <a:r>
              <a:rPr lang="en-GB" sz="2000" b="1" dirty="0" smtClean="0">
                <a:solidFill>
                  <a:srgbClr val="002060"/>
                </a:solidFill>
              </a:rPr>
              <a:t>2</a:t>
            </a:r>
            <a:endParaRPr lang="en-GB" sz="2000" b="1" dirty="0">
              <a:solidFill>
                <a:srgbClr val="002060"/>
              </a:solidFill>
            </a:endParaRPr>
          </a:p>
        </p:txBody>
      </p:sp>
      <p:sp>
        <p:nvSpPr>
          <p:cNvPr id="25" name="Oval 24"/>
          <p:cNvSpPr/>
          <p:nvPr/>
        </p:nvSpPr>
        <p:spPr>
          <a:xfrm>
            <a:off x="6456890" y="3501008"/>
            <a:ext cx="2304256" cy="108012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3">
                    <a:lumMod val="50000"/>
                  </a:schemeClr>
                </a:solidFill>
              </a:rPr>
              <a:t>Paired t-test</a:t>
            </a:r>
            <a:endParaRPr lang="en-GB" dirty="0">
              <a:solidFill>
                <a:schemeClr val="accent3">
                  <a:lumMod val="50000"/>
                </a:schemeClr>
              </a:solidFill>
            </a:endParaRPr>
          </a:p>
        </p:txBody>
      </p:sp>
      <p:sp>
        <p:nvSpPr>
          <p:cNvPr id="26" name="Oval 25"/>
          <p:cNvSpPr/>
          <p:nvPr/>
        </p:nvSpPr>
        <p:spPr>
          <a:xfrm>
            <a:off x="6456890" y="4797152"/>
            <a:ext cx="2498742" cy="122074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lumMod val="50000"/>
                </a:schemeClr>
              </a:solidFill>
            </a:endParaRPr>
          </a:p>
        </p:txBody>
      </p:sp>
      <p:sp>
        <p:nvSpPr>
          <p:cNvPr id="27" name="TextBox 26"/>
          <p:cNvSpPr txBox="1"/>
          <p:nvPr/>
        </p:nvSpPr>
        <p:spPr>
          <a:xfrm>
            <a:off x="5434809" y="5032119"/>
            <a:ext cx="724024" cy="400110"/>
          </a:xfrm>
          <a:prstGeom prst="rect">
            <a:avLst/>
          </a:prstGeom>
          <a:noFill/>
        </p:spPr>
        <p:txBody>
          <a:bodyPr wrap="square" rtlCol="0">
            <a:spAutoFit/>
          </a:bodyPr>
          <a:lstStyle/>
          <a:p>
            <a:r>
              <a:rPr lang="en-GB" sz="2000" b="1" dirty="0" smtClean="0">
                <a:solidFill>
                  <a:srgbClr val="002060"/>
                </a:solidFill>
              </a:rPr>
              <a:t>3+</a:t>
            </a:r>
            <a:endParaRPr lang="en-GB" sz="2000" b="1" dirty="0">
              <a:solidFill>
                <a:srgbClr val="002060"/>
              </a:solidFill>
            </a:endParaRPr>
          </a:p>
        </p:txBody>
      </p:sp>
      <p:cxnSp>
        <p:nvCxnSpPr>
          <p:cNvPr id="28" name="Straight Arrow Connector 27"/>
          <p:cNvCxnSpPr>
            <a:stCxn id="12" idx="5"/>
            <a:endCxn id="14" idx="1"/>
          </p:cNvCxnSpPr>
          <p:nvPr/>
        </p:nvCxnSpPr>
        <p:spPr>
          <a:xfrm>
            <a:off x="2167408" y="4131207"/>
            <a:ext cx="649331" cy="20112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7"/>
            <a:endCxn id="13" idx="1"/>
          </p:cNvCxnSpPr>
          <p:nvPr/>
        </p:nvCxnSpPr>
        <p:spPr>
          <a:xfrm flipV="1">
            <a:off x="2167408" y="2392688"/>
            <a:ext cx="644848" cy="77108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0"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115010187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57200" y="476672"/>
            <a:ext cx="8507288"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b="0" dirty="0">
                <a:solidFill>
                  <a:srgbClr val="FF0000"/>
                </a:solidFill>
              </a:rPr>
              <a:t>Comparing means</a:t>
            </a:r>
            <a:endParaRPr lang="en-GB" sz="4000" b="0" dirty="0">
              <a:solidFill>
                <a:srgbClr val="FF0000"/>
              </a:solidFill>
              <a:latin typeface="Arial" panose="020B0604020202020204" pitchFamily="34" charset="0"/>
              <a:cs typeface="Arial" panose="020B0604020202020204" pitchFamily="34" charset="0"/>
            </a:endParaRPr>
          </a:p>
        </p:txBody>
      </p:sp>
      <p:sp>
        <p:nvSpPr>
          <p:cNvPr id="9" name="Content Placeholder 1"/>
          <p:cNvSpPr txBox="1">
            <a:spLocks/>
          </p:cNvSpPr>
          <p:nvPr/>
        </p:nvSpPr>
        <p:spPr>
          <a:xfrm>
            <a:off x="457200" y="5229200"/>
            <a:ext cx="8507288" cy="1000268"/>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GB" sz="2800" dirty="0"/>
          </a:p>
        </p:txBody>
      </p:sp>
      <p:sp>
        <p:nvSpPr>
          <p:cNvPr id="12" name="Oval 11"/>
          <p:cNvSpPr/>
          <p:nvPr/>
        </p:nvSpPr>
        <p:spPr>
          <a:xfrm>
            <a:off x="323528" y="2963416"/>
            <a:ext cx="2160240" cy="136815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rPr>
              <a:t>Comparing means</a:t>
            </a:r>
            <a:endParaRPr lang="en-GB" dirty="0">
              <a:solidFill>
                <a:srgbClr val="002060"/>
              </a:solidFill>
            </a:endParaRPr>
          </a:p>
        </p:txBody>
      </p:sp>
      <p:sp>
        <p:nvSpPr>
          <p:cNvPr id="13" name="Rectangle 12"/>
          <p:cNvSpPr/>
          <p:nvPr/>
        </p:nvSpPr>
        <p:spPr>
          <a:xfrm>
            <a:off x="2812256" y="1996644"/>
            <a:ext cx="252028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Comparing BETWEEN groups</a:t>
            </a:r>
            <a:endParaRPr lang="en-GB" dirty="0"/>
          </a:p>
        </p:txBody>
      </p:sp>
      <p:sp>
        <p:nvSpPr>
          <p:cNvPr id="14" name="Rectangle 13"/>
          <p:cNvSpPr/>
          <p:nvPr/>
        </p:nvSpPr>
        <p:spPr>
          <a:xfrm>
            <a:off x="2816739" y="3733800"/>
            <a:ext cx="2520280" cy="119707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2">
                    <a:lumMod val="50000"/>
                  </a:schemeClr>
                </a:solidFill>
              </a:rPr>
              <a:t>Comparing measurements WITHIN the same subject</a:t>
            </a:r>
            <a:endParaRPr lang="en-GB" dirty="0">
              <a:solidFill>
                <a:schemeClr val="accent2">
                  <a:lumMod val="50000"/>
                </a:schemeClr>
              </a:solidFill>
            </a:endParaRPr>
          </a:p>
        </p:txBody>
      </p:sp>
      <p:sp>
        <p:nvSpPr>
          <p:cNvPr id="15" name="TextBox 14"/>
          <p:cNvSpPr txBox="1"/>
          <p:nvPr/>
        </p:nvSpPr>
        <p:spPr>
          <a:xfrm>
            <a:off x="5464708" y="2672588"/>
            <a:ext cx="724024" cy="400110"/>
          </a:xfrm>
          <a:prstGeom prst="rect">
            <a:avLst/>
          </a:prstGeom>
          <a:noFill/>
        </p:spPr>
        <p:txBody>
          <a:bodyPr wrap="square" rtlCol="0">
            <a:spAutoFit/>
          </a:bodyPr>
          <a:lstStyle/>
          <a:p>
            <a:r>
              <a:rPr lang="en-GB" sz="2000" b="1" dirty="0" smtClean="0">
                <a:solidFill>
                  <a:srgbClr val="002060"/>
                </a:solidFill>
              </a:rPr>
              <a:t>3+</a:t>
            </a:r>
            <a:endParaRPr lang="en-GB" sz="2000" b="1" dirty="0">
              <a:solidFill>
                <a:srgbClr val="002060"/>
              </a:solidFill>
            </a:endParaRPr>
          </a:p>
        </p:txBody>
      </p:sp>
      <p:grpSp>
        <p:nvGrpSpPr>
          <p:cNvPr id="16" name="Group 15"/>
          <p:cNvGrpSpPr/>
          <p:nvPr/>
        </p:nvGrpSpPr>
        <p:grpSpPr>
          <a:xfrm>
            <a:off x="5332536" y="836712"/>
            <a:ext cx="3608619" cy="2436041"/>
            <a:chOff x="5332536" y="1097733"/>
            <a:chExt cx="3608619" cy="2436041"/>
          </a:xfrm>
        </p:grpSpPr>
        <p:cxnSp>
          <p:nvCxnSpPr>
            <p:cNvPr id="17" name="Straight Arrow Connector 16"/>
            <p:cNvCxnSpPr>
              <a:stCxn id="13" idx="3"/>
              <a:endCxn id="20" idx="2"/>
            </p:cNvCxnSpPr>
            <p:nvPr/>
          </p:nvCxnSpPr>
          <p:spPr>
            <a:xfrm flipV="1">
              <a:off x="5332536" y="1672645"/>
              <a:ext cx="1109877" cy="9810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3"/>
              <a:endCxn id="21" idx="2"/>
            </p:cNvCxnSpPr>
            <p:nvPr/>
          </p:nvCxnSpPr>
          <p:spPr>
            <a:xfrm>
              <a:off x="5332536" y="2653709"/>
              <a:ext cx="1124354" cy="29601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10696" y="1847447"/>
              <a:ext cx="432048" cy="400110"/>
            </a:xfrm>
            <a:prstGeom prst="rect">
              <a:avLst/>
            </a:prstGeom>
            <a:noFill/>
          </p:spPr>
          <p:txBody>
            <a:bodyPr wrap="square" rtlCol="0">
              <a:spAutoFit/>
            </a:bodyPr>
            <a:lstStyle/>
            <a:p>
              <a:r>
                <a:rPr lang="en-GB" sz="2000" b="1" dirty="0" smtClean="0">
                  <a:solidFill>
                    <a:srgbClr val="002060"/>
                  </a:solidFill>
                </a:rPr>
                <a:t>2</a:t>
              </a:r>
              <a:endParaRPr lang="en-GB" sz="2000" b="1" dirty="0">
                <a:solidFill>
                  <a:srgbClr val="002060"/>
                </a:solidFill>
              </a:endParaRPr>
            </a:p>
          </p:txBody>
        </p:sp>
        <p:sp>
          <p:nvSpPr>
            <p:cNvPr id="20" name="Oval 19"/>
            <p:cNvSpPr/>
            <p:nvPr/>
          </p:nvSpPr>
          <p:spPr>
            <a:xfrm>
              <a:off x="6442413" y="1097733"/>
              <a:ext cx="2304256" cy="1149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Independent t-test</a:t>
              </a:r>
              <a:endParaRPr lang="en-GB" dirty="0"/>
            </a:p>
          </p:txBody>
        </p:sp>
        <p:sp>
          <p:nvSpPr>
            <p:cNvPr id="21" name="Oval 20"/>
            <p:cNvSpPr/>
            <p:nvPr/>
          </p:nvSpPr>
          <p:spPr>
            <a:xfrm>
              <a:off x="6456890" y="2365677"/>
              <a:ext cx="2484265" cy="11680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One way ANOVA</a:t>
              </a:r>
              <a:endParaRPr lang="en-GB" dirty="0"/>
            </a:p>
          </p:txBody>
        </p:sp>
      </p:grpSp>
      <p:cxnSp>
        <p:nvCxnSpPr>
          <p:cNvPr id="22" name="Straight Arrow Connector 21"/>
          <p:cNvCxnSpPr>
            <a:stCxn id="14" idx="3"/>
            <a:endCxn id="25" idx="2"/>
          </p:cNvCxnSpPr>
          <p:nvPr/>
        </p:nvCxnSpPr>
        <p:spPr>
          <a:xfrm flipV="1">
            <a:off x="5337019" y="4041068"/>
            <a:ext cx="1119871" cy="2912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4" idx="3"/>
            <a:endCxn id="26" idx="2"/>
          </p:cNvCxnSpPr>
          <p:nvPr/>
        </p:nvCxnSpPr>
        <p:spPr>
          <a:xfrm>
            <a:off x="5337019" y="4332336"/>
            <a:ext cx="1119871" cy="10751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580797" y="3884265"/>
            <a:ext cx="432048" cy="400110"/>
          </a:xfrm>
          <a:prstGeom prst="rect">
            <a:avLst/>
          </a:prstGeom>
          <a:noFill/>
        </p:spPr>
        <p:txBody>
          <a:bodyPr wrap="square" rtlCol="0">
            <a:spAutoFit/>
          </a:bodyPr>
          <a:lstStyle/>
          <a:p>
            <a:r>
              <a:rPr lang="en-GB" sz="2000" b="1" dirty="0" smtClean="0">
                <a:solidFill>
                  <a:srgbClr val="002060"/>
                </a:solidFill>
              </a:rPr>
              <a:t>2</a:t>
            </a:r>
            <a:endParaRPr lang="en-GB" sz="2000" b="1" dirty="0">
              <a:solidFill>
                <a:srgbClr val="002060"/>
              </a:solidFill>
            </a:endParaRPr>
          </a:p>
        </p:txBody>
      </p:sp>
      <p:sp>
        <p:nvSpPr>
          <p:cNvPr id="25" name="Oval 24"/>
          <p:cNvSpPr/>
          <p:nvPr/>
        </p:nvSpPr>
        <p:spPr>
          <a:xfrm>
            <a:off x="6456890" y="3501008"/>
            <a:ext cx="2304256" cy="108012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3">
                    <a:lumMod val="50000"/>
                  </a:schemeClr>
                </a:solidFill>
              </a:rPr>
              <a:t>Paired t-test</a:t>
            </a:r>
            <a:endParaRPr lang="en-GB" dirty="0">
              <a:solidFill>
                <a:schemeClr val="accent3">
                  <a:lumMod val="50000"/>
                </a:schemeClr>
              </a:solidFill>
            </a:endParaRPr>
          </a:p>
        </p:txBody>
      </p:sp>
      <p:sp>
        <p:nvSpPr>
          <p:cNvPr id="26" name="Oval 25"/>
          <p:cNvSpPr/>
          <p:nvPr/>
        </p:nvSpPr>
        <p:spPr>
          <a:xfrm>
            <a:off x="6456890" y="4797152"/>
            <a:ext cx="2498742" cy="122074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3">
                    <a:lumMod val="50000"/>
                  </a:schemeClr>
                </a:solidFill>
              </a:rPr>
              <a:t>Repeated measures ANOVA</a:t>
            </a:r>
            <a:endParaRPr lang="en-GB" dirty="0">
              <a:solidFill>
                <a:schemeClr val="accent3">
                  <a:lumMod val="50000"/>
                </a:schemeClr>
              </a:solidFill>
            </a:endParaRPr>
          </a:p>
        </p:txBody>
      </p:sp>
      <p:sp>
        <p:nvSpPr>
          <p:cNvPr id="27" name="TextBox 26"/>
          <p:cNvSpPr txBox="1"/>
          <p:nvPr/>
        </p:nvSpPr>
        <p:spPr>
          <a:xfrm>
            <a:off x="5434809" y="5032119"/>
            <a:ext cx="724024" cy="400110"/>
          </a:xfrm>
          <a:prstGeom prst="rect">
            <a:avLst/>
          </a:prstGeom>
          <a:noFill/>
        </p:spPr>
        <p:txBody>
          <a:bodyPr wrap="square" rtlCol="0">
            <a:spAutoFit/>
          </a:bodyPr>
          <a:lstStyle/>
          <a:p>
            <a:r>
              <a:rPr lang="en-GB" sz="2000" b="1" dirty="0" smtClean="0">
                <a:solidFill>
                  <a:srgbClr val="002060"/>
                </a:solidFill>
              </a:rPr>
              <a:t>3+</a:t>
            </a:r>
            <a:endParaRPr lang="en-GB" sz="2000" b="1" dirty="0">
              <a:solidFill>
                <a:srgbClr val="002060"/>
              </a:solidFill>
            </a:endParaRPr>
          </a:p>
        </p:txBody>
      </p:sp>
      <p:cxnSp>
        <p:nvCxnSpPr>
          <p:cNvPr id="28" name="Straight Arrow Connector 27"/>
          <p:cNvCxnSpPr>
            <a:stCxn id="12" idx="5"/>
            <a:endCxn id="14" idx="1"/>
          </p:cNvCxnSpPr>
          <p:nvPr/>
        </p:nvCxnSpPr>
        <p:spPr>
          <a:xfrm>
            <a:off x="2167408" y="4131207"/>
            <a:ext cx="649331" cy="20112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7"/>
            <a:endCxn id="13" idx="1"/>
          </p:cNvCxnSpPr>
          <p:nvPr/>
        </p:nvCxnSpPr>
        <p:spPr>
          <a:xfrm flipV="1">
            <a:off x="2167408" y="2392688"/>
            <a:ext cx="644848" cy="77108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828800" y="5787062"/>
            <a:ext cx="4772496" cy="461665"/>
          </a:xfrm>
          <a:prstGeom prst="rect">
            <a:avLst/>
          </a:prstGeom>
          <a:noFill/>
        </p:spPr>
        <p:txBody>
          <a:bodyPr wrap="square" rtlCol="0">
            <a:spAutoFit/>
          </a:bodyPr>
          <a:lstStyle/>
          <a:p>
            <a:r>
              <a:rPr lang="en-GB" sz="2400" dirty="0" smtClean="0">
                <a:solidFill>
                  <a:srgbClr val="FF0000"/>
                </a:solidFill>
              </a:rPr>
              <a:t>ANOVA = Analysis of variance</a:t>
            </a:r>
            <a:endParaRPr lang="en-GB" sz="2400" dirty="0">
              <a:solidFill>
                <a:srgbClr val="FF0000"/>
              </a:solidFill>
            </a:endParaRPr>
          </a:p>
        </p:txBody>
      </p:sp>
      <p:sp>
        <p:nvSpPr>
          <p:cNvPr id="30"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41261184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57200" y="476672"/>
            <a:ext cx="8507288"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b="0" dirty="0" smtClean="0">
                <a:solidFill>
                  <a:srgbClr val="00B0F0"/>
                </a:solidFill>
                <a:cs typeface="Times New Roman" pitchFamily="18" charset="0"/>
              </a:rPr>
              <a:t>Exercise – Comparing means</a:t>
            </a:r>
            <a:endParaRPr lang="en-GB" sz="4000" b="0" dirty="0">
              <a:solidFill>
                <a:srgbClr val="00B0F0"/>
              </a:solidFill>
              <a:latin typeface="Arial" panose="020B0604020202020204" pitchFamily="34" charset="0"/>
              <a:cs typeface="Arial" panose="020B0604020202020204" pitchFamily="34" charset="0"/>
            </a:endParaRPr>
          </a:p>
        </p:txBody>
      </p:sp>
      <p:sp>
        <p:nvSpPr>
          <p:cNvPr id="9" name="Content Placeholder 1"/>
          <p:cNvSpPr txBox="1">
            <a:spLocks/>
          </p:cNvSpPr>
          <p:nvPr/>
        </p:nvSpPr>
        <p:spPr>
          <a:xfrm>
            <a:off x="457200" y="5229200"/>
            <a:ext cx="8507288" cy="1000268"/>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GB" sz="2800" dirty="0"/>
          </a:p>
        </p:txBody>
      </p:sp>
      <p:graphicFrame>
        <p:nvGraphicFramePr>
          <p:cNvPr id="10" name="Table 9"/>
          <p:cNvGraphicFramePr>
            <a:graphicFrameLocks noGrp="1"/>
          </p:cNvGraphicFramePr>
          <p:nvPr>
            <p:extLst>
              <p:ext uri="{D42A27DB-BD31-4B8C-83A1-F6EECF244321}">
                <p14:modId xmlns:p14="http://schemas.microsoft.com/office/powerpoint/2010/main" xmlns="" val="4286838705"/>
              </p:ext>
            </p:extLst>
          </p:nvPr>
        </p:nvGraphicFramePr>
        <p:xfrm>
          <a:off x="609600" y="1143001"/>
          <a:ext cx="8075240" cy="4866956"/>
        </p:xfrm>
        <a:graphic>
          <a:graphicData uri="http://schemas.openxmlformats.org/drawingml/2006/table">
            <a:tbl>
              <a:tblPr firstRow="1" firstCol="1" bandRow="1"/>
              <a:tblGrid>
                <a:gridCol w="2602632"/>
                <a:gridCol w="1800200"/>
                <a:gridCol w="1691208"/>
                <a:gridCol w="1981200"/>
              </a:tblGrid>
              <a:tr h="799344">
                <a:tc>
                  <a:txBody>
                    <a:bodyPr/>
                    <a:lstStyle/>
                    <a:p>
                      <a:pPr>
                        <a:lnSpc>
                          <a:spcPct val="115000"/>
                        </a:lnSpc>
                        <a:spcAft>
                          <a:spcPts val="600"/>
                        </a:spcAft>
                      </a:pPr>
                      <a:r>
                        <a:rPr lang="en-GB" sz="2000" dirty="0" smtClean="0">
                          <a:effectLst/>
                          <a:latin typeface="Calibri"/>
                          <a:ea typeface="Calibri"/>
                          <a:cs typeface="Times New Roman"/>
                        </a:rPr>
                        <a:t>Research</a:t>
                      </a:r>
                      <a:r>
                        <a:rPr lang="en-GB" sz="2000" baseline="0" dirty="0" smtClean="0">
                          <a:effectLst/>
                          <a:latin typeface="Calibri"/>
                          <a:ea typeface="Calibri"/>
                          <a:cs typeface="Times New Roman"/>
                        </a:rPr>
                        <a:t> question</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a:solidFill>
                            <a:srgbClr val="00B050"/>
                          </a:solidFill>
                          <a:effectLst/>
                          <a:latin typeface="Calibri"/>
                          <a:ea typeface="Calibri"/>
                          <a:cs typeface="Times New Roman"/>
                        </a:rPr>
                        <a:t>Dependent variable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a:solidFill>
                            <a:srgbClr val="FF0000"/>
                          </a:solidFill>
                          <a:effectLst/>
                          <a:latin typeface="Calibri"/>
                          <a:ea typeface="Calibri"/>
                          <a:cs typeface="Times New Roman"/>
                        </a:rPr>
                        <a:t>Independent variable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effectLst/>
                          <a:latin typeface="Calibri"/>
                          <a:ea typeface="Calibri"/>
                          <a:cs typeface="Times New Roman"/>
                        </a:rPr>
                        <a:t>Test</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1052">
                <a:tc>
                  <a:txBody>
                    <a:bodyPr/>
                    <a:lstStyle/>
                    <a:p>
                      <a:pPr>
                        <a:lnSpc>
                          <a:spcPct val="115000"/>
                        </a:lnSpc>
                        <a:spcAft>
                          <a:spcPts val="600"/>
                        </a:spcAft>
                      </a:pPr>
                      <a:r>
                        <a:rPr lang="en-GB" sz="2000" dirty="0" smtClean="0">
                          <a:effectLst/>
                          <a:latin typeface="Calibri"/>
                          <a:ea typeface="Calibri"/>
                          <a:cs typeface="Times New Roman"/>
                        </a:rPr>
                        <a:t>Do women do more housework than men?</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solidFill>
                            <a:srgbClr val="00B050"/>
                          </a:solidFill>
                          <a:effectLst/>
                          <a:latin typeface="Calibri"/>
                          <a:ea typeface="Calibri"/>
                          <a:cs typeface="Times New Roman"/>
                        </a:rPr>
                        <a:t>Housework (hrs per week)</a:t>
                      </a:r>
                    </a:p>
                    <a:p>
                      <a:pPr>
                        <a:lnSpc>
                          <a:spcPct val="115000"/>
                        </a:lnSpc>
                        <a:spcAft>
                          <a:spcPts val="600"/>
                        </a:spcAft>
                      </a:pPr>
                      <a:r>
                        <a:rPr lang="en-GB" sz="2000" dirty="0" smtClean="0">
                          <a:solidFill>
                            <a:srgbClr val="00B050"/>
                          </a:solidFill>
                          <a:effectLst/>
                          <a:latin typeface="Calibri"/>
                          <a:ea typeface="Calibri"/>
                          <a:cs typeface="Times New Roman"/>
                        </a:rPr>
                        <a:t>(Scale)</a:t>
                      </a:r>
                      <a:endParaRPr lang="en-GB" sz="2000" dirty="0">
                        <a:solidFill>
                          <a:srgbClr val="00B05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solidFill>
                            <a:srgbClr val="FF0000"/>
                          </a:solidFill>
                          <a:effectLst/>
                          <a:latin typeface="Calibri"/>
                          <a:ea typeface="Calibri"/>
                          <a:cs typeface="Times New Roman"/>
                        </a:rPr>
                        <a:t>Gender (Nominal)</a:t>
                      </a:r>
                      <a:endParaRPr lang="en-GB" sz="20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9151">
                <a:tc>
                  <a:txBody>
                    <a:bodyPr/>
                    <a:lstStyle/>
                    <a:p>
                      <a:pPr>
                        <a:lnSpc>
                          <a:spcPct val="115000"/>
                        </a:lnSpc>
                        <a:spcAft>
                          <a:spcPts val="600"/>
                        </a:spcAft>
                      </a:pPr>
                      <a:r>
                        <a:rPr lang="en-GB" sz="2000" b="0" dirty="0" smtClean="0">
                          <a:solidFill>
                            <a:schemeClr val="tx1"/>
                          </a:solidFill>
                          <a:effectLst/>
                          <a:latin typeface="Calibri"/>
                          <a:ea typeface="Calibri"/>
                          <a:cs typeface="Times New Roman"/>
                        </a:rPr>
                        <a:t>Does Margarine X reduce cholesterol?</a:t>
                      </a:r>
                    </a:p>
                    <a:p>
                      <a:pPr>
                        <a:lnSpc>
                          <a:spcPct val="115000"/>
                        </a:lnSpc>
                        <a:spcAft>
                          <a:spcPts val="600"/>
                        </a:spcAft>
                      </a:pPr>
                      <a:r>
                        <a:rPr lang="en-GB" sz="2000" b="0" dirty="0" smtClean="0">
                          <a:solidFill>
                            <a:schemeClr val="tx1"/>
                          </a:solidFill>
                          <a:effectLst/>
                          <a:latin typeface="Calibri"/>
                          <a:ea typeface="Calibri"/>
                          <a:cs typeface="Times New Roman"/>
                        </a:rPr>
                        <a:t>Everyone</a:t>
                      </a:r>
                      <a:r>
                        <a:rPr lang="en-GB" sz="2000" b="0" baseline="0" dirty="0" smtClean="0">
                          <a:solidFill>
                            <a:schemeClr val="tx1"/>
                          </a:solidFill>
                          <a:effectLst/>
                          <a:latin typeface="Calibri"/>
                          <a:ea typeface="Calibri"/>
                          <a:cs typeface="Times New Roman"/>
                        </a:rPr>
                        <a:t> has c</a:t>
                      </a:r>
                      <a:r>
                        <a:rPr lang="en-GB" sz="2000" b="0" dirty="0" smtClean="0">
                          <a:solidFill>
                            <a:schemeClr val="tx1"/>
                          </a:solidFill>
                          <a:effectLst/>
                          <a:latin typeface="Calibri"/>
                          <a:ea typeface="Calibri"/>
                          <a:cs typeface="Times New Roman"/>
                        </a:rPr>
                        <a:t>holesterol measured on 3 occasions</a:t>
                      </a:r>
                      <a:endParaRPr lang="en-GB" sz="2000" b="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solidFill>
                            <a:srgbClr val="00B050"/>
                          </a:solidFill>
                          <a:effectLst/>
                          <a:latin typeface="Calibri"/>
                          <a:ea typeface="Calibri"/>
                          <a:cs typeface="Times New Roman"/>
                        </a:rPr>
                        <a:t>Cholesterol (Scale)</a:t>
                      </a:r>
                      <a:endParaRPr lang="en-GB" sz="2000" dirty="0">
                        <a:solidFill>
                          <a:srgbClr val="00B05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baseline="0" dirty="0" smtClean="0">
                          <a:solidFill>
                            <a:srgbClr val="FF0000"/>
                          </a:solidFill>
                          <a:effectLst/>
                          <a:latin typeface="Calibri"/>
                          <a:ea typeface="Calibri"/>
                          <a:cs typeface="Times New Roman"/>
                        </a:rPr>
                        <a:t>Occasion (Nominal)</a:t>
                      </a:r>
                      <a:endParaRPr lang="en-GB" sz="2000" dirty="0" smtClean="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endParaRPr lang="en-GB" sz="2000" dirty="0" smtClean="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1052">
                <a:tc>
                  <a:txBody>
                    <a:bodyPr/>
                    <a:lstStyle/>
                    <a:p>
                      <a:pPr>
                        <a:lnSpc>
                          <a:spcPct val="115000"/>
                        </a:lnSpc>
                        <a:spcAft>
                          <a:spcPts val="600"/>
                        </a:spcAft>
                      </a:pPr>
                      <a:r>
                        <a:rPr lang="en-GB" sz="2000" dirty="0" smtClean="0">
                          <a:effectLst/>
                          <a:latin typeface="Calibri"/>
                          <a:ea typeface="Calibri"/>
                          <a:cs typeface="Times New Roman"/>
                        </a:rPr>
                        <a:t>Which of 3 diets is best for losing weight?</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solidFill>
                            <a:srgbClr val="00B050"/>
                          </a:solidFill>
                          <a:effectLst/>
                          <a:latin typeface="Calibri"/>
                          <a:ea typeface="Calibri"/>
                          <a:cs typeface="Times New Roman"/>
                        </a:rPr>
                        <a:t>Weight lost</a:t>
                      </a:r>
                      <a:r>
                        <a:rPr lang="en-GB" sz="2000" baseline="0" dirty="0" smtClean="0">
                          <a:solidFill>
                            <a:srgbClr val="00B050"/>
                          </a:solidFill>
                          <a:effectLst/>
                          <a:latin typeface="Calibri"/>
                          <a:ea typeface="Calibri"/>
                          <a:cs typeface="Times New Roman"/>
                        </a:rPr>
                        <a:t> on diet (Scale)</a:t>
                      </a:r>
                      <a:endParaRPr lang="en-GB" sz="2000" dirty="0">
                        <a:solidFill>
                          <a:srgbClr val="00B05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solidFill>
                            <a:srgbClr val="FF0000"/>
                          </a:solidFill>
                          <a:effectLst/>
                          <a:latin typeface="Calibri"/>
                          <a:ea typeface="Calibri"/>
                          <a:cs typeface="Times New Roman"/>
                        </a:rPr>
                        <a:t>Diet </a:t>
                      </a:r>
                    </a:p>
                    <a:p>
                      <a:pPr>
                        <a:lnSpc>
                          <a:spcPct val="115000"/>
                        </a:lnSpc>
                        <a:spcAft>
                          <a:spcPts val="600"/>
                        </a:spcAft>
                      </a:pPr>
                      <a:r>
                        <a:rPr lang="en-GB" sz="2000" dirty="0" smtClean="0">
                          <a:solidFill>
                            <a:srgbClr val="FF0000"/>
                          </a:solidFill>
                          <a:effectLst/>
                          <a:latin typeface="Calibri"/>
                          <a:ea typeface="Calibri"/>
                          <a:cs typeface="Times New Roman"/>
                        </a:rPr>
                        <a:t>(Nominal)</a:t>
                      </a:r>
                      <a:endParaRPr lang="en-GB" sz="20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26362027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57200" y="476672"/>
            <a:ext cx="8507288"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b="0" dirty="0">
                <a:solidFill>
                  <a:srgbClr val="FF0000"/>
                </a:solidFill>
                <a:cs typeface="Times New Roman" pitchFamily="18" charset="0"/>
              </a:rPr>
              <a:t>Exercise: Solution</a:t>
            </a:r>
            <a:endParaRPr lang="en-GB" sz="4000" b="0" dirty="0">
              <a:solidFill>
                <a:srgbClr val="FF0000"/>
              </a:solidFill>
              <a:latin typeface="Arial" panose="020B0604020202020204" pitchFamily="34" charset="0"/>
              <a:cs typeface="Arial" panose="020B0604020202020204" pitchFamily="34" charset="0"/>
            </a:endParaRPr>
          </a:p>
        </p:txBody>
      </p:sp>
      <p:sp>
        <p:nvSpPr>
          <p:cNvPr id="9" name="Content Placeholder 1"/>
          <p:cNvSpPr txBox="1">
            <a:spLocks/>
          </p:cNvSpPr>
          <p:nvPr/>
        </p:nvSpPr>
        <p:spPr>
          <a:xfrm>
            <a:off x="457200" y="5229200"/>
            <a:ext cx="8507288" cy="1000268"/>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GB" sz="2800" dirty="0"/>
          </a:p>
        </p:txBody>
      </p:sp>
      <p:graphicFrame>
        <p:nvGraphicFramePr>
          <p:cNvPr id="10" name="Table 9"/>
          <p:cNvGraphicFramePr>
            <a:graphicFrameLocks noGrp="1"/>
          </p:cNvGraphicFramePr>
          <p:nvPr>
            <p:extLst>
              <p:ext uri="{D42A27DB-BD31-4B8C-83A1-F6EECF244321}">
                <p14:modId xmlns:p14="http://schemas.microsoft.com/office/powerpoint/2010/main" xmlns="" val="242034866"/>
              </p:ext>
            </p:extLst>
          </p:nvPr>
        </p:nvGraphicFramePr>
        <p:xfrm>
          <a:off x="609600" y="1143001"/>
          <a:ext cx="8075240" cy="4866956"/>
        </p:xfrm>
        <a:graphic>
          <a:graphicData uri="http://schemas.openxmlformats.org/drawingml/2006/table">
            <a:tbl>
              <a:tblPr firstRow="1" firstCol="1" bandRow="1"/>
              <a:tblGrid>
                <a:gridCol w="2602632"/>
                <a:gridCol w="1800200"/>
                <a:gridCol w="1691208"/>
                <a:gridCol w="1981200"/>
              </a:tblGrid>
              <a:tr h="799344">
                <a:tc>
                  <a:txBody>
                    <a:bodyPr/>
                    <a:lstStyle/>
                    <a:p>
                      <a:pPr>
                        <a:lnSpc>
                          <a:spcPct val="115000"/>
                        </a:lnSpc>
                        <a:spcAft>
                          <a:spcPts val="600"/>
                        </a:spcAft>
                      </a:pPr>
                      <a:r>
                        <a:rPr lang="en-GB" sz="2000" dirty="0" smtClean="0">
                          <a:effectLst/>
                          <a:latin typeface="Calibri"/>
                          <a:ea typeface="Calibri"/>
                          <a:cs typeface="Times New Roman"/>
                        </a:rPr>
                        <a:t>Research</a:t>
                      </a:r>
                      <a:r>
                        <a:rPr lang="en-GB" sz="2000" baseline="0" dirty="0" smtClean="0">
                          <a:effectLst/>
                          <a:latin typeface="Calibri"/>
                          <a:ea typeface="Calibri"/>
                          <a:cs typeface="Times New Roman"/>
                        </a:rPr>
                        <a:t> question</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a:solidFill>
                            <a:srgbClr val="00B050"/>
                          </a:solidFill>
                          <a:effectLst/>
                          <a:latin typeface="Calibri"/>
                          <a:ea typeface="Calibri"/>
                          <a:cs typeface="Times New Roman"/>
                        </a:rPr>
                        <a:t>Dependent variable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a:solidFill>
                            <a:srgbClr val="FF0000"/>
                          </a:solidFill>
                          <a:effectLst/>
                          <a:latin typeface="Calibri"/>
                          <a:ea typeface="Calibri"/>
                          <a:cs typeface="Times New Roman"/>
                        </a:rPr>
                        <a:t>Independent variable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effectLst/>
                          <a:latin typeface="Calibri"/>
                          <a:ea typeface="Calibri"/>
                          <a:cs typeface="Times New Roman"/>
                        </a:rPr>
                        <a:t>Test</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1052">
                <a:tc>
                  <a:txBody>
                    <a:bodyPr/>
                    <a:lstStyle/>
                    <a:p>
                      <a:pPr>
                        <a:lnSpc>
                          <a:spcPct val="115000"/>
                        </a:lnSpc>
                        <a:spcAft>
                          <a:spcPts val="600"/>
                        </a:spcAft>
                      </a:pPr>
                      <a:r>
                        <a:rPr lang="en-GB" sz="2000" dirty="0" smtClean="0">
                          <a:effectLst/>
                          <a:latin typeface="Calibri"/>
                          <a:ea typeface="Calibri"/>
                          <a:cs typeface="Times New Roman"/>
                        </a:rPr>
                        <a:t>Do women do more housework than men?</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solidFill>
                            <a:srgbClr val="00B050"/>
                          </a:solidFill>
                          <a:effectLst/>
                          <a:latin typeface="Calibri"/>
                          <a:ea typeface="Calibri"/>
                          <a:cs typeface="Times New Roman"/>
                        </a:rPr>
                        <a:t>Housework (hrs per week)</a:t>
                      </a:r>
                    </a:p>
                    <a:p>
                      <a:pPr>
                        <a:lnSpc>
                          <a:spcPct val="115000"/>
                        </a:lnSpc>
                        <a:spcAft>
                          <a:spcPts val="600"/>
                        </a:spcAft>
                      </a:pPr>
                      <a:r>
                        <a:rPr lang="en-GB" sz="2000" dirty="0" smtClean="0">
                          <a:solidFill>
                            <a:srgbClr val="00B050"/>
                          </a:solidFill>
                          <a:effectLst/>
                          <a:latin typeface="Calibri"/>
                          <a:ea typeface="Calibri"/>
                          <a:cs typeface="Times New Roman"/>
                        </a:rPr>
                        <a:t>(Scale)</a:t>
                      </a:r>
                      <a:endParaRPr lang="en-GB" sz="2000" dirty="0">
                        <a:solidFill>
                          <a:srgbClr val="00B05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solidFill>
                            <a:srgbClr val="FF0000"/>
                          </a:solidFill>
                          <a:effectLst/>
                          <a:latin typeface="Calibri"/>
                          <a:ea typeface="Calibri"/>
                          <a:cs typeface="Times New Roman"/>
                        </a:rPr>
                        <a:t>Gender (Nominal)</a:t>
                      </a:r>
                      <a:endParaRPr lang="en-GB" sz="20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effectLst/>
                          <a:latin typeface="Calibri"/>
                          <a:ea typeface="Calibri"/>
                          <a:cs typeface="Times New Roman"/>
                        </a:rPr>
                        <a:t>Independent t-test</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9151">
                <a:tc>
                  <a:txBody>
                    <a:bodyPr/>
                    <a:lstStyle/>
                    <a:p>
                      <a:pPr>
                        <a:lnSpc>
                          <a:spcPct val="115000"/>
                        </a:lnSpc>
                        <a:spcAft>
                          <a:spcPts val="600"/>
                        </a:spcAft>
                      </a:pPr>
                      <a:r>
                        <a:rPr lang="en-GB" sz="2000" b="0" dirty="0" smtClean="0">
                          <a:solidFill>
                            <a:schemeClr val="tx1"/>
                          </a:solidFill>
                          <a:effectLst/>
                          <a:latin typeface="Calibri"/>
                          <a:ea typeface="Calibri"/>
                          <a:cs typeface="Times New Roman"/>
                        </a:rPr>
                        <a:t>Does Margarine X reduce cholesterol?</a:t>
                      </a:r>
                    </a:p>
                    <a:p>
                      <a:pPr>
                        <a:lnSpc>
                          <a:spcPct val="115000"/>
                        </a:lnSpc>
                        <a:spcAft>
                          <a:spcPts val="600"/>
                        </a:spcAft>
                      </a:pPr>
                      <a:r>
                        <a:rPr lang="en-GB" sz="2000" b="0" dirty="0" smtClean="0">
                          <a:solidFill>
                            <a:schemeClr val="tx1"/>
                          </a:solidFill>
                          <a:effectLst/>
                          <a:latin typeface="Calibri"/>
                          <a:ea typeface="Calibri"/>
                          <a:cs typeface="Times New Roman"/>
                        </a:rPr>
                        <a:t>Everyone</a:t>
                      </a:r>
                      <a:r>
                        <a:rPr lang="en-GB" sz="2000" b="0" baseline="0" dirty="0" smtClean="0">
                          <a:solidFill>
                            <a:schemeClr val="tx1"/>
                          </a:solidFill>
                          <a:effectLst/>
                          <a:latin typeface="Calibri"/>
                          <a:ea typeface="Calibri"/>
                          <a:cs typeface="Times New Roman"/>
                        </a:rPr>
                        <a:t> has c</a:t>
                      </a:r>
                      <a:r>
                        <a:rPr lang="en-GB" sz="2000" b="0" dirty="0" smtClean="0">
                          <a:solidFill>
                            <a:schemeClr val="tx1"/>
                          </a:solidFill>
                          <a:effectLst/>
                          <a:latin typeface="Calibri"/>
                          <a:ea typeface="Calibri"/>
                          <a:cs typeface="Times New Roman"/>
                        </a:rPr>
                        <a:t>holesterol measured on 3 occasions</a:t>
                      </a:r>
                      <a:endParaRPr lang="en-GB" sz="2000" b="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solidFill>
                            <a:srgbClr val="00B050"/>
                          </a:solidFill>
                          <a:effectLst/>
                          <a:latin typeface="Calibri"/>
                          <a:ea typeface="Calibri"/>
                          <a:cs typeface="Times New Roman"/>
                        </a:rPr>
                        <a:t>Cholesterol (Scale)</a:t>
                      </a:r>
                      <a:endParaRPr lang="en-GB" sz="2000" dirty="0">
                        <a:solidFill>
                          <a:srgbClr val="00B05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baseline="0" dirty="0" smtClean="0">
                          <a:solidFill>
                            <a:srgbClr val="FF0000"/>
                          </a:solidFill>
                          <a:effectLst/>
                          <a:latin typeface="Calibri"/>
                          <a:ea typeface="Calibri"/>
                          <a:cs typeface="Times New Roman"/>
                        </a:rPr>
                        <a:t>Occasion (Nominal)</a:t>
                      </a:r>
                      <a:endParaRPr lang="en-GB" sz="2000" dirty="0" smtClean="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solidFill>
                            <a:schemeClr val="tx1"/>
                          </a:solidFill>
                          <a:effectLst/>
                          <a:latin typeface="Calibri"/>
                          <a:ea typeface="Calibri"/>
                          <a:cs typeface="Times New Roman"/>
                        </a:rPr>
                        <a:t>Repeated measures ANOVA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1052">
                <a:tc>
                  <a:txBody>
                    <a:bodyPr/>
                    <a:lstStyle/>
                    <a:p>
                      <a:pPr>
                        <a:lnSpc>
                          <a:spcPct val="115000"/>
                        </a:lnSpc>
                        <a:spcAft>
                          <a:spcPts val="600"/>
                        </a:spcAft>
                      </a:pPr>
                      <a:r>
                        <a:rPr lang="en-GB" sz="2000" dirty="0" smtClean="0">
                          <a:effectLst/>
                          <a:latin typeface="Calibri"/>
                          <a:ea typeface="Calibri"/>
                          <a:cs typeface="Times New Roman"/>
                        </a:rPr>
                        <a:t>Which of 3 diets is best for losing weight?</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solidFill>
                            <a:srgbClr val="00B050"/>
                          </a:solidFill>
                          <a:effectLst/>
                          <a:latin typeface="Calibri"/>
                          <a:ea typeface="Calibri"/>
                          <a:cs typeface="Times New Roman"/>
                        </a:rPr>
                        <a:t>Weight lost</a:t>
                      </a:r>
                      <a:r>
                        <a:rPr lang="en-GB" sz="2000" baseline="0" dirty="0" smtClean="0">
                          <a:solidFill>
                            <a:srgbClr val="00B050"/>
                          </a:solidFill>
                          <a:effectLst/>
                          <a:latin typeface="Calibri"/>
                          <a:ea typeface="Calibri"/>
                          <a:cs typeface="Times New Roman"/>
                        </a:rPr>
                        <a:t> on diet (Scale)</a:t>
                      </a:r>
                      <a:endParaRPr lang="en-GB" sz="2000" dirty="0">
                        <a:solidFill>
                          <a:srgbClr val="00B05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solidFill>
                            <a:srgbClr val="FF0000"/>
                          </a:solidFill>
                          <a:effectLst/>
                          <a:latin typeface="Calibri"/>
                          <a:ea typeface="Calibri"/>
                          <a:cs typeface="Times New Roman"/>
                        </a:rPr>
                        <a:t>Diet </a:t>
                      </a:r>
                    </a:p>
                    <a:p>
                      <a:pPr>
                        <a:lnSpc>
                          <a:spcPct val="115000"/>
                        </a:lnSpc>
                        <a:spcAft>
                          <a:spcPts val="600"/>
                        </a:spcAft>
                      </a:pPr>
                      <a:r>
                        <a:rPr lang="en-GB" sz="2000" dirty="0" smtClean="0">
                          <a:solidFill>
                            <a:srgbClr val="FF0000"/>
                          </a:solidFill>
                          <a:effectLst/>
                          <a:latin typeface="Calibri"/>
                          <a:ea typeface="Calibri"/>
                          <a:cs typeface="Times New Roman"/>
                        </a:rPr>
                        <a:t>(Nominal)</a:t>
                      </a:r>
                      <a:endParaRPr lang="en-GB" sz="20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effectLst/>
                          <a:latin typeface="Calibri"/>
                          <a:ea typeface="Calibri"/>
                          <a:cs typeface="Times New Roman"/>
                        </a:rPr>
                        <a:t>One-way ANOVA</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6278222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787400" y="1384301"/>
            <a:ext cx="7683500" cy="1384300"/>
          </a:xfrm>
        </p:spPr>
        <p:txBody>
          <a:bodyPr numCol="1"/>
          <a:lstStyle/>
          <a:p>
            <a:pPr>
              <a:lnSpc>
                <a:spcPct val="80000"/>
              </a:lnSpc>
              <a:buNone/>
            </a:pPr>
            <a:endParaRPr lang="en-GB" sz="2400" dirty="0" smtClean="0">
              <a:latin typeface="+mj-lt"/>
            </a:endParaRPr>
          </a:p>
          <a:p>
            <a:pPr>
              <a:lnSpc>
                <a:spcPct val="80000"/>
              </a:lnSpc>
              <a:buNone/>
            </a:pPr>
            <a:endParaRPr lang="en-GB" sz="2400" dirty="0">
              <a:latin typeface="+mj-lt"/>
            </a:endParaRPr>
          </a:p>
        </p:txBody>
      </p:sp>
      <p:sp>
        <p:nvSpPr>
          <p:cNvPr id="10" name="Rectangle 2"/>
          <p:cNvSpPr>
            <a:spLocks noGrp="1" noChangeArrowheads="1"/>
          </p:cNvSpPr>
          <p:nvPr>
            <p:ph type="title"/>
          </p:nvPr>
        </p:nvSpPr>
        <p:spPr>
          <a:xfrm>
            <a:off x="395536" y="332656"/>
            <a:ext cx="8367464" cy="737525"/>
          </a:xfrm>
        </p:spPr>
        <p:txBody>
          <a:bodyPr>
            <a:noAutofit/>
          </a:bodyPr>
          <a:lstStyle/>
          <a:p>
            <a:r>
              <a:rPr lang="en-GB" sz="4000" dirty="0" smtClean="0">
                <a:cs typeface="Times New Roman" pitchFamily="18" charset="0"/>
              </a:rPr>
              <a:t>Tests investigating relationships</a:t>
            </a:r>
            <a:endParaRPr lang="en-GB" sz="4000" dirty="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287800352"/>
              </p:ext>
            </p:extLst>
          </p:nvPr>
        </p:nvGraphicFramePr>
        <p:xfrm>
          <a:off x="467544" y="1628800"/>
          <a:ext cx="8201326" cy="2804160"/>
        </p:xfrm>
        <a:graphic>
          <a:graphicData uri="http://schemas.openxmlformats.org/drawingml/2006/table">
            <a:tbl>
              <a:tblPr firstRow="1" firstCol="1" bandRow="1"/>
              <a:tblGrid>
                <a:gridCol w="2664296"/>
                <a:gridCol w="1440160"/>
                <a:gridCol w="1728192"/>
                <a:gridCol w="2368678"/>
              </a:tblGrid>
              <a:tr h="0">
                <a:tc>
                  <a:txBody>
                    <a:bodyPr/>
                    <a:lstStyle/>
                    <a:p>
                      <a:pPr>
                        <a:lnSpc>
                          <a:spcPct val="115000"/>
                        </a:lnSpc>
                        <a:spcAft>
                          <a:spcPts val="600"/>
                        </a:spcAft>
                      </a:pPr>
                      <a:r>
                        <a:rPr lang="en-GB" sz="2000" dirty="0">
                          <a:effectLst/>
                          <a:latin typeface="Calibri"/>
                          <a:ea typeface="Calibri"/>
                          <a:cs typeface="Times New Roman"/>
                        </a:rPr>
                        <a:t>Investigating relationships between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a:effectLst/>
                          <a:latin typeface="Calibri"/>
                          <a:ea typeface="Calibri"/>
                          <a:cs typeface="Times New Roman"/>
                        </a:rPr>
                        <a:t>Dependent variable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a:effectLst/>
                          <a:latin typeface="Calibri"/>
                          <a:ea typeface="Calibri"/>
                          <a:cs typeface="Times New Roman"/>
                        </a:rPr>
                        <a:t>Independent variable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a:effectLst/>
                          <a:latin typeface="Calibri"/>
                          <a:ea typeface="Calibri"/>
                          <a:cs typeface="Times New Roman"/>
                        </a:rPr>
                        <a:t>Test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n-GB" sz="2000" b="1" dirty="0">
                          <a:solidFill>
                            <a:srgbClr val="C00000"/>
                          </a:solidFill>
                          <a:effectLst/>
                          <a:latin typeface="Calibri"/>
                          <a:ea typeface="Calibri"/>
                          <a:cs typeface="Times New Roman"/>
                        </a:rPr>
                        <a:t>2 categorical variables</a:t>
                      </a:r>
                      <a:endParaRPr lang="en-GB" sz="20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solidFill>
                            <a:srgbClr val="C00000"/>
                          </a:solidFill>
                          <a:effectLst/>
                          <a:latin typeface="Calibri"/>
                          <a:ea typeface="Calibri"/>
                          <a:cs typeface="Times New Roman"/>
                        </a:rPr>
                        <a:t>Categorical</a:t>
                      </a:r>
                      <a:endParaRPr lang="en-GB" sz="20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solidFill>
                            <a:srgbClr val="C00000"/>
                          </a:solidFill>
                          <a:effectLst/>
                          <a:latin typeface="Calibri"/>
                          <a:ea typeface="Calibri"/>
                          <a:cs typeface="Times New Roman"/>
                        </a:rPr>
                        <a:t>Categorical</a:t>
                      </a:r>
                      <a:endParaRPr lang="en-GB" sz="20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a:solidFill>
                            <a:srgbClr val="C00000"/>
                          </a:solidFill>
                          <a:effectLst/>
                          <a:latin typeface="Calibri"/>
                          <a:ea typeface="Calibri"/>
                          <a:cs typeface="Times New Roman"/>
                        </a:rPr>
                        <a:t>Chi-squared test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600"/>
                        </a:spcAft>
                      </a:pPr>
                      <a:r>
                        <a:rPr lang="en-GB" sz="2000" b="1" dirty="0" smtClean="0">
                          <a:solidFill>
                            <a:srgbClr val="C00000"/>
                          </a:solidFill>
                          <a:effectLst/>
                          <a:latin typeface="Calibri"/>
                          <a:ea typeface="Calibri"/>
                          <a:cs typeface="Calibri"/>
                        </a:rPr>
                        <a:t>2 Scale </a:t>
                      </a:r>
                      <a:r>
                        <a:rPr lang="en-GB" sz="2000" b="1" dirty="0">
                          <a:solidFill>
                            <a:srgbClr val="C00000"/>
                          </a:solidFill>
                          <a:effectLst/>
                          <a:latin typeface="Calibri"/>
                          <a:ea typeface="Calibri"/>
                          <a:cs typeface="Calibri"/>
                        </a:rPr>
                        <a:t>variables</a:t>
                      </a:r>
                      <a:endParaRPr lang="en-GB" sz="20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solidFill>
                            <a:srgbClr val="C00000"/>
                          </a:solidFill>
                          <a:effectLst/>
                          <a:latin typeface="Calibri"/>
                          <a:ea typeface="Calibri"/>
                          <a:cs typeface="Times New Roman"/>
                        </a:rPr>
                        <a:t>Scale</a:t>
                      </a:r>
                      <a:endParaRPr lang="en-GB" sz="20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solidFill>
                            <a:srgbClr val="C00000"/>
                          </a:solidFill>
                          <a:effectLst/>
                          <a:latin typeface="Calibri"/>
                          <a:ea typeface="Calibri"/>
                          <a:cs typeface="Times New Roman"/>
                        </a:rPr>
                        <a:t>Scale</a:t>
                      </a:r>
                      <a:endParaRPr lang="en-GB" sz="20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a:solidFill>
                            <a:srgbClr val="C00000"/>
                          </a:solidFill>
                          <a:effectLst/>
                          <a:latin typeface="Calibri"/>
                          <a:ea typeface="Calibri"/>
                          <a:cs typeface="Times New Roman"/>
                        </a:rPr>
                        <a:t> </a:t>
                      </a:r>
                      <a:r>
                        <a:rPr lang="en-GB" sz="2000" dirty="0" smtClean="0">
                          <a:solidFill>
                            <a:srgbClr val="C00000"/>
                          </a:solidFill>
                          <a:effectLst/>
                          <a:latin typeface="Calibri"/>
                          <a:ea typeface="Calibri"/>
                          <a:cs typeface="Times New Roman"/>
                        </a:rPr>
                        <a:t>Pearson’s correlation</a:t>
                      </a:r>
                      <a:endParaRPr lang="en-GB" sz="20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2">
                  <a:txBody>
                    <a:bodyPr/>
                    <a:lstStyle/>
                    <a:p>
                      <a:pPr>
                        <a:lnSpc>
                          <a:spcPct val="115000"/>
                        </a:lnSpc>
                        <a:spcAft>
                          <a:spcPts val="600"/>
                        </a:spcAft>
                      </a:pPr>
                      <a:r>
                        <a:rPr lang="en-GB" sz="2000" b="1" dirty="0">
                          <a:solidFill>
                            <a:srgbClr val="000000"/>
                          </a:solidFill>
                          <a:effectLst/>
                          <a:latin typeface="Calibri"/>
                          <a:ea typeface="Calibri"/>
                          <a:cs typeface="Calibri"/>
                        </a:rPr>
                        <a:t>Predicting the value of an dependent variable from the value of a independent variable</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effectLst/>
                          <a:latin typeface="Calibri"/>
                          <a:ea typeface="Calibri"/>
                          <a:cs typeface="Times New Roman"/>
                        </a:rPr>
                        <a:t>Scale</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effectLst/>
                          <a:latin typeface="Calibri"/>
                          <a:ea typeface="Calibri"/>
                          <a:cs typeface="Times New Roman"/>
                        </a:rPr>
                        <a:t>Scale/binary</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a:effectLst/>
                          <a:latin typeface="Calibri"/>
                          <a:ea typeface="Calibri"/>
                          <a:cs typeface="Times New Roman"/>
                        </a:rPr>
                        <a:t>Simple Linear Regression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GB"/>
                    </a:p>
                  </a:txBody>
                  <a:tcPr/>
                </a:tc>
                <a:tc>
                  <a:txBody>
                    <a:bodyPr/>
                    <a:lstStyle/>
                    <a:p>
                      <a:pPr>
                        <a:lnSpc>
                          <a:spcPct val="115000"/>
                        </a:lnSpc>
                        <a:spcAft>
                          <a:spcPts val="600"/>
                        </a:spcAft>
                      </a:pPr>
                      <a:r>
                        <a:rPr lang="en-GB" sz="2000">
                          <a:effectLst/>
                          <a:latin typeface="Calibri"/>
                          <a:ea typeface="Calibri"/>
                          <a:cs typeface="Times New Roman"/>
                        </a:rPr>
                        <a:t>Binary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effectLst/>
                          <a:latin typeface="Calibri"/>
                          <a:ea typeface="Calibri"/>
                          <a:cs typeface="Times New Roman"/>
                        </a:rPr>
                        <a:t>Scale/ </a:t>
                      </a:r>
                      <a:r>
                        <a:rPr lang="en-GB" sz="2000" dirty="0">
                          <a:effectLst/>
                          <a:latin typeface="Calibri"/>
                          <a:ea typeface="Calibri"/>
                          <a:cs typeface="Times New Roman"/>
                        </a:rPr>
                        <a:t>binary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a:effectLst/>
                          <a:latin typeface="Calibri"/>
                          <a:ea typeface="Calibri"/>
                          <a:cs typeface="Times New Roman"/>
                        </a:rPr>
                        <a:t>Logistic regression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Rectangle 1"/>
          <p:cNvSpPr/>
          <p:nvPr/>
        </p:nvSpPr>
        <p:spPr>
          <a:xfrm>
            <a:off x="1691680" y="4952200"/>
            <a:ext cx="6264696" cy="941796"/>
          </a:xfrm>
          <a:prstGeom prst="rect">
            <a:avLst/>
          </a:prstGeom>
        </p:spPr>
        <p:txBody>
          <a:bodyPr wrap="square">
            <a:spAutoFit/>
          </a:bodyPr>
          <a:lstStyle/>
          <a:p>
            <a:pPr>
              <a:lnSpc>
                <a:spcPct val="115000"/>
              </a:lnSpc>
              <a:spcAft>
                <a:spcPts val="600"/>
              </a:spcAft>
            </a:pPr>
            <a:r>
              <a:rPr lang="en-GB" sz="2400" dirty="0">
                <a:latin typeface="Calibri"/>
                <a:ea typeface="Calibri"/>
                <a:cs typeface="Times New Roman"/>
              </a:rPr>
              <a:t>Note: Multiple </a:t>
            </a:r>
            <a:r>
              <a:rPr lang="en-GB" sz="2400" dirty="0" smtClean="0">
                <a:latin typeface="Calibri"/>
                <a:ea typeface="Calibri"/>
                <a:cs typeface="Times New Roman"/>
              </a:rPr>
              <a:t>linear regression </a:t>
            </a:r>
            <a:r>
              <a:rPr lang="en-GB" sz="2400" dirty="0">
                <a:latin typeface="Calibri"/>
                <a:ea typeface="Calibri"/>
                <a:cs typeface="Times New Roman"/>
              </a:rPr>
              <a:t>is when there are several independent variables</a:t>
            </a:r>
          </a:p>
        </p:txBody>
      </p:sp>
      <p:sp>
        <p:nvSpPr>
          <p:cNvPr id="7"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www.statstutor.ac.uk</a:t>
            </a:r>
            <a:endParaRPr lang="en-US" dirty="0"/>
          </a:p>
        </p:txBody>
      </p:sp>
    </p:spTree>
    <p:extLst>
      <p:ext uri="{BB962C8B-B14F-4D97-AF65-F5344CB8AC3E}">
        <p14:creationId xmlns:p14="http://schemas.microsoft.com/office/powerpoint/2010/main" xmlns="" val="3413119998"/>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57200" y="332656"/>
            <a:ext cx="8507288" cy="720080"/>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b="0" dirty="0" smtClean="0">
                <a:solidFill>
                  <a:srgbClr val="00B0F0"/>
                </a:solidFill>
                <a:cs typeface="Times New Roman" pitchFamily="18" charset="0"/>
              </a:rPr>
              <a:t>Exercise: Relationships </a:t>
            </a:r>
            <a:endParaRPr lang="en-GB" sz="4000" b="0" dirty="0">
              <a:solidFill>
                <a:srgbClr val="00B0F0"/>
              </a:solidFill>
              <a:latin typeface="Arial" panose="020B0604020202020204" pitchFamily="34" charset="0"/>
              <a:cs typeface="Arial" panose="020B0604020202020204" pitchFamily="34" charset="0"/>
            </a:endParaRPr>
          </a:p>
        </p:txBody>
      </p:sp>
      <p:sp>
        <p:nvSpPr>
          <p:cNvPr id="9" name="Content Placeholder 1"/>
          <p:cNvSpPr txBox="1">
            <a:spLocks/>
          </p:cNvSpPr>
          <p:nvPr/>
        </p:nvSpPr>
        <p:spPr>
          <a:xfrm>
            <a:off x="457200" y="5229200"/>
            <a:ext cx="8507288" cy="1000268"/>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GB" sz="2800" dirty="0"/>
          </a:p>
        </p:txBody>
      </p:sp>
      <p:graphicFrame>
        <p:nvGraphicFramePr>
          <p:cNvPr id="10" name="Table 9"/>
          <p:cNvGraphicFramePr>
            <a:graphicFrameLocks noGrp="1"/>
          </p:cNvGraphicFramePr>
          <p:nvPr>
            <p:extLst>
              <p:ext uri="{D42A27DB-BD31-4B8C-83A1-F6EECF244321}">
                <p14:modId xmlns:p14="http://schemas.microsoft.com/office/powerpoint/2010/main" xmlns="" val="3312388929"/>
              </p:ext>
            </p:extLst>
          </p:nvPr>
        </p:nvGraphicFramePr>
        <p:xfrm>
          <a:off x="457200" y="1143000"/>
          <a:ext cx="8075240" cy="4625435"/>
        </p:xfrm>
        <a:graphic>
          <a:graphicData uri="http://schemas.openxmlformats.org/drawingml/2006/table">
            <a:tbl>
              <a:tblPr firstRow="1" firstCol="1" bandRow="1"/>
              <a:tblGrid>
                <a:gridCol w="2458616"/>
                <a:gridCol w="1728192"/>
                <a:gridCol w="1944216"/>
                <a:gridCol w="1944216"/>
              </a:tblGrid>
              <a:tr h="789801">
                <a:tc>
                  <a:txBody>
                    <a:bodyPr/>
                    <a:lstStyle/>
                    <a:p>
                      <a:pPr>
                        <a:lnSpc>
                          <a:spcPct val="115000"/>
                        </a:lnSpc>
                        <a:spcAft>
                          <a:spcPts val="600"/>
                        </a:spcAft>
                      </a:pPr>
                      <a:r>
                        <a:rPr lang="en-GB" sz="2000" dirty="0" smtClean="0">
                          <a:effectLst/>
                          <a:latin typeface="Calibri"/>
                          <a:ea typeface="Calibri"/>
                          <a:cs typeface="Times New Roman"/>
                        </a:rPr>
                        <a:t>Research</a:t>
                      </a:r>
                      <a:r>
                        <a:rPr lang="en-GB" sz="2000" baseline="0" dirty="0" smtClean="0">
                          <a:effectLst/>
                          <a:latin typeface="Calibri"/>
                          <a:ea typeface="Calibri"/>
                          <a:cs typeface="Times New Roman"/>
                        </a:rPr>
                        <a:t> question</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a:effectLst/>
                          <a:latin typeface="Calibri"/>
                          <a:ea typeface="Calibri"/>
                          <a:cs typeface="Times New Roman"/>
                        </a:rPr>
                        <a:t>Dependent variable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a:effectLst/>
                          <a:latin typeface="Calibri"/>
                          <a:ea typeface="Calibri"/>
                          <a:cs typeface="Times New Roman"/>
                        </a:rPr>
                        <a:t>Independent </a:t>
                      </a:r>
                      <a:r>
                        <a:rPr lang="en-GB" sz="2000" dirty="0" smtClean="0">
                          <a:effectLst/>
                          <a:latin typeface="Calibri"/>
                          <a:ea typeface="Calibri"/>
                          <a:cs typeface="Times New Roman"/>
                        </a:rPr>
                        <a:t>variables</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effectLst/>
                          <a:latin typeface="Calibri"/>
                          <a:ea typeface="Calibri"/>
                          <a:cs typeface="Times New Roman"/>
                        </a:rPr>
                        <a:t>Test</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8351">
                <a:tc>
                  <a:txBody>
                    <a:bodyPr/>
                    <a:lstStyle/>
                    <a:p>
                      <a:pPr>
                        <a:lnSpc>
                          <a:spcPct val="115000"/>
                        </a:lnSpc>
                        <a:spcAft>
                          <a:spcPts val="600"/>
                        </a:spcAft>
                      </a:pPr>
                      <a:r>
                        <a:rPr lang="en-GB" sz="2000" dirty="0" smtClean="0">
                          <a:effectLst/>
                          <a:latin typeface="Calibri"/>
                          <a:ea typeface="Calibri"/>
                          <a:cs typeface="Times New Roman"/>
                        </a:rPr>
                        <a:t>Does</a:t>
                      </a:r>
                      <a:r>
                        <a:rPr lang="en-GB" sz="2000" baseline="0" dirty="0" smtClean="0">
                          <a:effectLst/>
                          <a:latin typeface="Calibri"/>
                          <a:ea typeface="Calibri"/>
                          <a:cs typeface="Times New Roman"/>
                        </a:rPr>
                        <a:t> attendance affect exam score?</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baseline="0" dirty="0" smtClean="0">
                          <a:effectLst/>
                          <a:latin typeface="Calibri"/>
                          <a:ea typeface="Calibri"/>
                          <a:cs typeface="Times New Roman"/>
                        </a:rPr>
                        <a:t>Exam score (Scale)</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effectLst/>
                          <a:latin typeface="Calibri"/>
                          <a:ea typeface="Calibri"/>
                          <a:cs typeface="Times New Roman"/>
                        </a:rPr>
                        <a:t>Attendance</a:t>
                      </a:r>
                    </a:p>
                    <a:p>
                      <a:pPr>
                        <a:lnSpc>
                          <a:spcPct val="115000"/>
                        </a:lnSpc>
                        <a:spcAft>
                          <a:spcPts val="600"/>
                        </a:spcAft>
                      </a:pPr>
                      <a:r>
                        <a:rPr lang="en-GB" sz="2000" dirty="0" smtClean="0">
                          <a:effectLst/>
                          <a:latin typeface="Calibri"/>
                          <a:ea typeface="Calibri"/>
                          <a:cs typeface="Times New Roman"/>
                        </a:rPr>
                        <a:t>(Scale)</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7787">
                <a:tc>
                  <a:txBody>
                    <a:bodyPr/>
                    <a:lstStyle/>
                    <a:p>
                      <a:pPr>
                        <a:lnSpc>
                          <a:spcPct val="115000"/>
                        </a:lnSpc>
                        <a:spcAft>
                          <a:spcPts val="600"/>
                        </a:spcAft>
                      </a:pPr>
                      <a:r>
                        <a:rPr lang="en-GB" sz="2000" dirty="0" smtClean="0">
                          <a:effectLst/>
                          <a:latin typeface="Calibri"/>
                          <a:ea typeface="Calibri"/>
                          <a:cs typeface="Times New Roman"/>
                        </a:rPr>
                        <a:t>Do women do more housework than men?</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effectLst/>
                          <a:latin typeface="Calibri"/>
                          <a:ea typeface="Calibri"/>
                          <a:cs typeface="Times New Roman"/>
                        </a:rPr>
                        <a:t>Housework (hrs per week)</a:t>
                      </a:r>
                    </a:p>
                    <a:p>
                      <a:pPr>
                        <a:lnSpc>
                          <a:spcPct val="115000"/>
                        </a:lnSpc>
                        <a:spcAft>
                          <a:spcPts val="600"/>
                        </a:spcAft>
                      </a:pPr>
                      <a:r>
                        <a:rPr lang="en-GB" sz="2000" dirty="0" smtClean="0">
                          <a:effectLst/>
                          <a:latin typeface="Calibri"/>
                          <a:ea typeface="Calibri"/>
                          <a:cs typeface="Times New Roman"/>
                        </a:rPr>
                        <a:t>(scale)</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effectLst/>
                          <a:latin typeface="Calibri"/>
                          <a:ea typeface="Calibri"/>
                          <a:cs typeface="Times New Roman"/>
                        </a:rPr>
                        <a:t>Gender (Binary)</a:t>
                      </a:r>
                    </a:p>
                    <a:p>
                      <a:pPr>
                        <a:lnSpc>
                          <a:spcPct val="115000"/>
                        </a:lnSpc>
                        <a:spcAft>
                          <a:spcPts val="600"/>
                        </a:spcAft>
                      </a:pPr>
                      <a:r>
                        <a:rPr lang="en-GB" sz="2000" dirty="0" smtClean="0">
                          <a:effectLst/>
                          <a:latin typeface="Calibri"/>
                          <a:ea typeface="Calibri"/>
                          <a:cs typeface="Times New Roman"/>
                        </a:rPr>
                        <a:t>Hours worked (Scale) </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2847">
                <a:tc rowSpan="2">
                  <a:txBody>
                    <a:bodyPr/>
                    <a:lstStyle/>
                    <a:p>
                      <a:pPr>
                        <a:lnSpc>
                          <a:spcPct val="115000"/>
                        </a:lnSpc>
                        <a:spcAft>
                          <a:spcPts val="600"/>
                        </a:spcAft>
                      </a:pPr>
                      <a:r>
                        <a:rPr lang="en-GB" sz="2000" dirty="0" smtClean="0">
                          <a:effectLst/>
                          <a:latin typeface="Calibri"/>
                          <a:ea typeface="Calibri"/>
                          <a:cs typeface="Times New Roman"/>
                        </a:rPr>
                        <a:t>Were Americans more likely to survive on board the Titanic?</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effectLst/>
                          <a:latin typeface="Calibri"/>
                          <a:ea typeface="Calibri"/>
                          <a:cs typeface="Times New Roman"/>
                        </a:rPr>
                        <a:t>Survival</a:t>
                      </a:r>
                      <a:r>
                        <a:rPr lang="en-GB" sz="2000" baseline="0" dirty="0" smtClean="0">
                          <a:effectLst/>
                          <a:latin typeface="Calibri"/>
                          <a:ea typeface="Calibri"/>
                          <a:cs typeface="Times New Roman"/>
                        </a:rPr>
                        <a:t> (Binary)</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effectLst/>
                          <a:latin typeface="Calibri"/>
                          <a:ea typeface="Calibri"/>
                          <a:cs typeface="Times New Roman"/>
                        </a:rPr>
                        <a:t>Nationality (Nominal)</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7787">
                <a:tc vMerge="1">
                  <a:txBody>
                    <a:bodyPr/>
                    <a:lstStyle/>
                    <a:p>
                      <a:pPr>
                        <a:lnSpc>
                          <a:spcPct val="115000"/>
                        </a:lnSpc>
                        <a:spcAft>
                          <a:spcPts val="600"/>
                        </a:spcAft>
                      </a:pP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effectLst/>
                          <a:latin typeface="Calibri"/>
                          <a:ea typeface="Calibri"/>
                          <a:cs typeface="Times New Roman"/>
                        </a:rPr>
                        <a:t>Survival</a:t>
                      </a:r>
                      <a:r>
                        <a:rPr lang="en-GB" sz="2000" baseline="0" dirty="0" smtClean="0">
                          <a:effectLst/>
                          <a:latin typeface="Calibri"/>
                          <a:ea typeface="Calibri"/>
                          <a:cs typeface="Times New Roman"/>
                        </a:rPr>
                        <a:t> (Binary)</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effectLst/>
                          <a:latin typeface="Calibri"/>
                          <a:ea typeface="Calibri"/>
                          <a:cs typeface="Times New Roman"/>
                        </a:rPr>
                        <a:t>Nationality , Gender, class </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2362200" y="5943600"/>
            <a:ext cx="6781800" cy="369332"/>
          </a:xfrm>
          <a:prstGeom prst="rect">
            <a:avLst/>
          </a:prstGeom>
          <a:solidFill>
            <a:schemeClr val="bg1"/>
          </a:solidFill>
        </p:spPr>
        <p:txBody>
          <a:bodyPr wrap="square" rtlCol="0">
            <a:spAutoFit/>
          </a:bodyPr>
          <a:lstStyle/>
          <a:p>
            <a:r>
              <a:rPr lang="en-GB" dirty="0" smtClean="0">
                <a:solidFill>
                  <a:srgbClr val="FF0000"/>
                </a:solidFill>
              </a:rPr>
              <a:t>Note: There may be 2 appropriate tests for some questions</a:t>
            </a:r>
            <a:endParaRPr lang="en-GB" dirty="0">
              <a:solidFill>
                <a:srgbClr val="FF0000"/>
              </a:solidFill>
            </a:endParaRPr>
          </a:p>
        </p:txBody>
      </p:sp>
      <p:sp>
        <p:nvSpPr>
          <p:cNvPr id="6"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61021807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57200" y="332656"/>
            <a:ext cx="8507288" cy="720080"/>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b="0" dirty="0">
                <a:solidFill>
                  <a:srgbClr val="FF0000"/>
                </a:solidFill>
                <a:cs typeface="Times New Roman" pitchFamily="18" charset="0"/>
              </a:rPr>
              <a:t>Exercise: Solution</a:t>
            </a:r>
            <a:endParaRPr lang="en-GB" sz="4000" b="0" dirty="0">
              <a:solidFill>
                <a:srgbClr val="FF0000"/>
              </a:solidFill>
              <a:latin typeface="Arial" panose="020B0604020202020204" pitchFamily="34" charset="0"/>
              <a:cs typeface="Arial" panose="020B0604020202020204" pitchFamily="34" charset="0"/>
            </a:endParaRPr>
          </a:p>
        </p:txBody>
      </p:sp>
      <p:sp>
        <p:nvSpPr>
          <p:cNvPr id="9" name="Content Placeholder 1"/>
          <p:cNvSpPr txBox="1">
            <a:spLocks/>
          </p:cNvSpPr>
          <p:nvPr/>
        </p:nvSpPr>
        <p:spPr>
          <a:xfrm>
            <a:off x="457200" y="5229200"/>
            <a:ext cx="8507288" cy="1000268"/>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GB" sz="2800" dirty="0"/>
          </a:p>
        </p:txBody>
      </p:sp>
      <p:graphicFrame>
        <p:nvGraphicFramePr>
          <p:cNvPr id="10" name="Table 9"/>
          <p:cNvGraphicFramePr>
            <a:graphicFrameLocks noGrp="1"/>
          </p:cNvGraphicFramePr>
          <p:nvPr>
            <p:extLst>
              <p:ext uri="{D42A27DB-BD31-4B8C-83A1-F6EECF244321}">
                <p14:modId xmlns:p14="http://schemas.microsoft.com/office/powerpoint/2010/main" xmlns="" val="197232774"/>
              </p:ext>
            </p:extLst>
          </p:nvPr>
        </p:nvGraphicFramePr>
        <p:xfrm>
          <a:off x="457200" y="1143000"/>
          <a:ext cx="8075240" cy="4625435"/>
        </p:xfrm>
        <a:graphic>
          <a:graphicData uri="http://schemas.openxmlformats.org/drawingml/2006/table">
            <a:tbl>
              <a:tblPr firstRow="1" firstCol="1" bandRow="1"/>
              <a:tblGrid>
                <a:gridCol w="2458616"/>
                <a:gridCol w="1728192"/>
                <a:gridCol w="1944216"/>
                <a:gridCol w="1944216"/>
              </a:tblGrid>
              <a:tr h="789801">
                <a:tc>
                  <a:txBody>
                    <a:bodyPr/>
                    <a:lstStyle/>
                    <a:p>
                      <a:pPr>
                        <a:lnSpc>
                          <a:spcPct val="115000"/>
                        </a:lnSpc>
                        <a:spcAft>
                          <a:spcPts val="600"/>
                        </a:spcAft>
                      </a:pPr>
                      <a:r>
                        <a:rPr lang="en-GB" sz="2000" dirty="0" smtClean="0">
                          <a:effectLst/>
                          <a:latin typeface="Calibri"/>
                          <a:ea typeface="Calibri"/>
                          <a:cs typeface="Times New Roman"/>
                        </a:rPr>
                        <a:t>Research</a:t>
                      </a:r>
                      <a:r>
                        <a:rPr lang="en-GB" sz="2000" baseline="0" dirty="0" smtClean="0">
                          <a:effectLst/>
                          <a:latin typeface="Calibri"/>
                          <a:ea typeface="Calibri"/>
                          <a:cs typeface="Times New Roman"/>
                        </a:rPr>
                        <a:t> question</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a:effectLst/>
                          <a:latin typeface="Calibri"/>
                          <a:ea typeface="Calibri"/>
                          <a:cs typeface="Times New Roman"/>
                        </a:rPr>
                        <a:t>Dependent variable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a:effectLst/>
                          <a:latin typeface="Calibri"/>
                          <a:ea typeface="Calibri"/>
                          <a:cs typeface="Times New Roman"/>
                        </a:rPr>
                        <a:t>Independent </a:t>
                      </a:r>
                      <a:r>
                        <a:rPr lang="en-GB" sz="2000" dirty="0" smtClean="0">
                          <a:effectLst/>
                          <a:latin typeface="Calibri"/>
                          <a:ea typeface="Calibri"/>
                          <a:cs typeface="Times New Roman"/>
                        </a:rPr>
                        <a:t>variables</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effectLst/>
                          <a:latin typeface="Calibri"/>
                          <a:ea typeface="Calibri"/>
                          <a:cs typeface="Times New Roman"/>
                        </a:rPr>
                        <a:t>Test</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8351">
                <a:tc>
                  <a:txBody>
                    <a:bodyPr/>
                    <a:lstStyle/>
                    <a:p>
                      <a:pPr>
                        <a:lnSpc>
                          <a:spcPct val="115000"/>
                        </a:lnSpc>
                        <a:spcAft>
                          <a:spcPts val="600"/>
                        </a:spcAft>
                      </a:pPr>
                      <a:r>
                        <a:rPr lang="en-GB" sz="2000" dirty="0" smtClean="0">
                          <a:effectLst/>
                          <a:latin typeface="Calibri"/>
                          <a:ea typeface="Calibri"/>
                          <a:cs typeface="Times New Roman"/>
                        </a:rPr>
                        <a:t>Does</a:t>
                      </a:r>
                      <a:r>
                        <a:rPr lang="en-GB" sz="2000" baseline="0" dirty="0" smtClean="0">
                          <a:effectLst/>
                          <a:latin typeface="Calibri"/>
                          <a:ea typeface="Calibri"/>
                          <a:cs typeface="Times New Roman"/>
                        </a:rPr>
                        <a:t> attendance affect exam score?</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baseline="0" dirty="0" smtClean="0">
                          <a:effectLst/>
                          <a:latin typeface="Calibri"/>
                          <a:ea typeface="Calibri"/>
                          <a:cs typeface="Times New Roman"/>
                        </a:rPr>
                        <a:t>Exam score (Scale)</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effectLst/>
                          <a:latin typeface="Calibri"/>
                          <a:ea typeface="Calibri"/>
                          <a:cs typeface="Times New Roman"/>
                        </a:rPr>
                        <a:t>Attendance</a:t>
                      </a:r>
                    </a:p>
                    <a:p>
                      <a:pPr>
                        <a:lnSpc>
                          <a:spcPct val="115000"/>
                        </a:lnSpc>
                        <a:spcAft>
                          <a:spcPts val="600"/>
                        </a:spcAft>
                      </a:pPr>
                      <a:r>
                        <a:rPr lang="en-GB" sz="2000" dirty="0" smtClean="0">
                          <a:effectLst/>
                          <a:latin typeface="Calibri"/>
                          <a:ea typeface="Calibri"/>
                          <a:cs typeface="Times New Roman"/>
                        </a:rPr>
                        <a:t>(Scale)</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effectLst/>
                          <a:latin typeface="Calibri"/>
                          <a:ea typeface="Calibri"/>
                          <a:cs typeface="Times New Roman"/>
                        </a:rPr>
                        <a:t>Correlation/ regression</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7787">
                <a:tc>
                  <a:txBody>
                    <a:bodyPr/>
                    <a:lstStyle/>
                    <a:p>
                      <a:pPr>
                        <a:lnSpc>
                          <a:spcPct val="115000"/>
                        </a:lnSpc>
                        <a:spcAft>
                          <a:spcPts val="600"/>
                        </a:spcAft>
                      </a:pPr>
                      <a:r>
                        <a:rPr lang="en-GB" sz="2000" dirty="0" smtClean="0">
                          <a:effectLst/>
                          <a:latin typeface="Calibri"/>
                          <a:ea typeface="Calibri"/>
                          <a:cs typeface="Times New Roman"/>
                        </a:rPr>
                        <a:t>Do women do more housework than men?</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effectLst/>
                          <a:latin typeface="Calibri"/>
                          <a:ea typeface="Calibri"/>
                          <a:cs typeface="Times New Roman"/>
                        </a:rPr>
                        <a:t>Housework (hrs per week)</a:t>
                      </a:r>
                    </a:p>
                    <a:p>
                      <a:pPr>
                        <a:lnSpc>
                          <a:spcPct val="115000"/>
                        </a:lnSpc>
                        <a:spcAft>
                          <a:spcPts val="600"/>
                        </a:spcAft>
                      </a:pPr>
                      <a:r>
                        <a:rPr lang="en-GB" sz="2000" dirty="0" smtClean="0">
                          <a:effectLst/>
                          <a:latin typeface="Calibri"/>
                          <a:ea typeface="Calibri"/>
                          <a:cs typeface="Times New Roman"/>
                        </a:rPr>
                        <a:t>(scale)</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effectLst/>
                          <a:latin typeface="Calibri"/>
                          <a:ea typeface="Calibri"/>
                          <a:cs typeface="Times New Roman"/>
                        </a:rPr>
                        <a:t>Gender (Binary)</a:t>
                      </a:r>
                    </a:p>
                    <a:p>
                      <a:pPr>
                        <a:lnSpc>
                          <a:spcPct val="115000"/>
                        </a:lnSpc>
                        <a:spcAft>
                          <a:spcPts val="600"/>
                        </a:spcAft>
                      </a:pPr>
                      <a:r>
                        <a:rPr lang="en-GB" sz="2000" dirty="0" smtClean="0">
                          <a:effectLst/>
                          <a:latin typeface="Calibri"/>
                          <a:ea typeface="Calibri"/>
                          <a:cs typeface="Times New Roman"/>
                        </a:rPr>
                        <a:t>Hours worked (Scale) </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effectLst/>
                          <a:latin typeface="Calibri"/>
                          <a:ea typeface="Calibri"/>
                          <a:cs typeface="Times New Roman"/>
                        </a:rPr>
                        <a:t>Regression</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2847">
                <a:tc rowSpan="2">
                  <a:txBody>
                    <a:bodyPr/>
                    <a:lstStyle/>
                    <a:p>
                      <a:pPr>
                        <a:lnSpc>
                          <a:spcPct val="115000"/>
                        </a:lnSpc>
                        <a:spcAft>
                          <a:spcPts val="600"/>
                        </a:spcAft>
                      </a:pPr>
                      <a:r>
                        <a:rPr lang="en-GB" sz="2000" dirty="0" smtClean="0">
                          <a:effectLst/>
                          <a:latin typeface="Calibri"/>
                          <a:ea typeface="Calibri"/>
                          <a:cs typeface="Times New Roman"/>
                        </a:rPr>
                        <a:t>Were Americans more likely to survive on board the Titanic?</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effectLst/>
                          <a:latin typeface="Calibri"/>
                          <a:ea typeface="Calibri"/>
                          <a:cs typeface="Times New Roman"/>
                        </a:rPr>
                        <a:t>Survival</a:t>
                      </a:r>
                      <a:r>
                        <a:rPr lang="en-GB" sz="2000" baseline="0" dirty="0" smtClean="0">
                          <a:effectLst/>
                          <a:latin typeface="Calibri"/>
                          <a:ea typeface="Calibri"/>
                          <a:cs typeface="Times New Roman"/>
                        </a:rPr>
                        <a:t> (Binary)</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effectLst/>
                          <a:latin typeface="Calibri"/>
                          <a:ea typeface="Calibri"/>
                          <a:cs typeface="Times New Roman"/>
                        </a:rPr>
                        <a:t>Nationality (Nominal)</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effectLst/>
                          <a:latin typeface="Calibri"/>
                          <a:ea typeface="Calibri"/>
                          <a:cs typeface="Times New Roman"/>
                        </a:rPr>
                        <a:t>Chi-squared</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7787">
                <a:tc vMerge="1">
                  <a:txBody>
                    <a:bodyPr/>
                    <a:lstStyle/>
                    <a:p>
                      <a:pPr>
                        <a:lnSpc>
                          <a:spcPct val="115000"/>
                        </a:lnSpc>
                        <a:spcAft>
                          <a:spcPts val="600"/>
                        </a:spcAft>
                      </a:pP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effectLst/>
                          <a:latin typeface="Calibri"/>
                          <a:ea typeface="Calibri"/>
                          <a:cs typeface="Times New Roman"/>
                        </a:rPr>
                        <a:t>Survival</a:t>
                      </a:r>
                      <a:r>
                        <a:rPr lang="en-GB" sz="2000" baseline="0" dirty="0" smtClean="0">
                          <a:effectLst/>
                          <a:latin typeface="Calibri"/>
                          <a:ea typeface="Calibri"/>
                          <a:cs typeface="Times New Roman"/>
                        </a:rPr>
                        <a:t> (Binary)</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effectLst/>
                          <a:latin typeface="Calibri"/>
                          <a:ea typeface="Calibri"/>
                          <a:cs typeface="Times New Roman"/>
                        </a:rPr>
                        <a:t>Nationality , Gender, class </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2000" dirty="0" smtClean="0">
                          <a:effectLst/>
                          <a:latin typeface="Calibri"/>
                          <a:ea typeface="Calibri"/>
                          <a:cs typeface="Times New Roman"/>
                        </a:rPr>
                        <a:t>Logistic regression</a:t>
                      </a:r>
                      <a:endParaRPr lang="en-GB"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2362200" y="5943600"/>
            <a:ext cx="6781800" cy="369332"/>
          </a:xfrm>
          <a:prstGeom prst="rect">
            <a:avLst/>
          </a:prstGeom>
          <a:solidFill>
            <a:schemeClr val="bg1"/>
          </a:solidFill>
        </p:spPr>
        <p:txBody>
          <a:bodyPr wrap="square" rtlCol="0">
            <a:spAutoFit/>
          </a:bodyPr>
          <a:lstStyle/>
          <a:p>
            <a:r>
              <a:rPr lang="en-GB" dirty="0" smtClean="0">
                <a:solidFill>
                  <a:srgbClr val="FF0000"/>
                </a:solidFill>
              </a:rPr>
              <a:t>Note: There may be 2 appropriate tests for some questions</a:t>
            </a:r>
            <a:endParaRPr lang="en-GB" dirty="0">
              <a:solidFill>
                <a:srgbClr val="FF0000"/>
              </a:solidFill>
            </a:endParaRPr>
          </a:p>
        </p:txBody>
      </p:sp>
      <p:sp>
        <p:nvSpPr>
          <p:cNvPr id="6"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71374219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1"/>
            <a:ext cx="8153400" cy="1829761"/>
          </a:xfrm>
        </p:spPr>
        <p:txBody>
          <a:bodyPr/>
          <a:lstStyle/>
          <a:p>
            <a:r>
              <a:rPr lang="en-GB" dirty="0"/>
              <a:t>Non-parametric tests</a:t>
            </a:r>
          </a:p>
        </p:txBody>
      </p:sp>
      <p:sp>
        <p:nvSpPr>
          <p:cNvPr id="6" name="Footer Placeholder 5"/>
          <p:cNvSpPr>
            <a:spLocks noGrp="1"/>
          </p:cNvSpPr>
          <p:nvPr>
            <p:ph type="ftr" sz="quarter" idx="11"/>
          </p:nvPr>
        </p:nvSpPr>
        <p:spPr/>
        <p:txBody>
          <a:bodyPr/>
          <a:lstStyle/>
          <a:p>
            <a:r>
              <a:rPr lang="en-GB" dirty="0" smtClean="0"/>
              <a:t>www.statstutor.ac.uk</a:t>
            </a:r>
            <a:endParaRPr lang="en-US" dirty="0"/>
          </a:p>
        </p:txBody>
      </p:sp>
      <p:sp>
        <p:nvSpPr>
          <p:cNvPr id="11" name="TextBox 10"/>
          <p:cNvSpPr txBox="1"/>
          <p:nvPr/>
        </p:nvSpPr>
        <p:spPr>
          <a:xfrm>
            <a:off x="1981200" y="6141545"/>
            <a:ext cx="4343400" cy="461665"/>
          </a:xfrm>
          <a:prstGeom prst="rect">
            <a:avLst/>
          </a:prstGeom>
          <a:noFill/>
        </p:spPr>
        <p:txBody>
          <a:bodyPr wrap="square" rtlCol="0">
            <a:spAutoFit/>
          </a:bodyPr>
          <a:lstStyle/>
          <a:p>
            <a:pPr algn="ctr"/>
            <a:r>
              <a:rPr lang="en-GB" sz="1200" dirty="0"/>
              <a:t>Ellen Marshall / Alun Owen </a:t>
            </a:r>
            <a:endParaRPr lang="en-GB" sz="1200" dirty="0" smtClean="0"/>
          </a:p>
          <a:p>
            <a:pPr algn="ctr"/>
            <a:r>
              <a:rPr lang="en-GB" sz="1200" dirty="0" smtClean="0"/>
              <a:t>University </a:t>
            </a:r>
            <a:r>
              <a:rPr lang="en-GB" sz="1200" dirty="0"/>
              <a:t>of Sheffield / University of Worcester </a:t>
            </a:r>
            <a:endParaRPr lang="en-US" sz="1200" dirty="0"/>
          </a:p>
        </p:txBody>
      </p:sp>
      <p:sp>
        <p:nvSpPr>
          <p:cNvPr id="12" name="TextBox 11"/>
          <p:cNvSpPr txBox="1"/>
          <p:nvPr/>
        </p:nvSpPr>
        <p:spPr>
          <a:xfrm>
            <a:off x="6329794" y="6141544"/>
            <a:ext cx="2661805" cy="461665"/>
          </a:xfrm>
          <a:prstGeom prst="rect">
            <a:avLst/>
          </a:prstGeom>
          <a:noFill/>
        </p:spPr>
        <p:txBody>
          <a:bodyPr wrap="square" rtlCol="0">
            <a:spAutoFit/>
          </a:bodyPr>
          <a:lstStyle/>
          <a:p>
            <a:pPr algn="r"/>
            <a:r>
              <a:rPr lang="en-GB" sz="1200" dirty="0" smtClean="0"/>
              <a:t>Reviewer: Ruth Fairclough</a:t>
            </a:r>
          </a:p>
          <a:p>
            <a:pPr algn="r"/>
            <a:r>
              <a:rPr lang="en-GB" sz="1200" dirty="0" smtClean="0"/>
              <a:t>University of Wolverhampton</a:t>
            </a:r>
            <a:endParaRPr lang="en-GB" sz="12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86624" y="358541"/>
            <a:ext cx="2147427" cy="834590"/>
          </a:xfrm>
          <a:prstGeom prst="rect">
            <a:avLst/>
          </a:prstGeom>
        </p:spPr>
      </p:pic>
      <p:sp>
        <p:nvSpPr>
          <p:cNvPr id="14" name="TextBox 13"/>
          <p:cNvSpPr txBox="1"/>
          <p:nvPr/>
        </p:nvSpPr>
        <p:spPr>
          <a:xfrm>
            <a:off x="755576" y="1052736"/>
            <a:ext cx="7878475" cy="800219"/>
          </a:xfrm>
          <a:prstGeom prst="rect">
            <a:avLst/>
          </a:prstGeom>
          <a:noFill/>
        </p:spPr>
        <p:txBody>
          <a:bodyPr wrap="square" rtlCol="0">
            <a:spAutoFit/>
          </a:bodyPr>
          <a:lstStyle/>
          <a:p>
            <a:pPr algn="r"/>
            <a:r>
              <a:rPr lang="en-GB" dirty="0">
                <a:latin typeface="Gill Sans MT" panose="020B0502020104020203" pitchFamily="34" charset="0"/>
              </a:rPr>
              <a:t>community project</a:t>
            </a:r>
          </a:p>
          <a:p>
            <a:pPr algn="r"/>
            <a:r>
              <a:rPr lang="en-GB" sz="1600" dirty="0">
                <a:latin typeface="Gill Sans MT" panose="020B0502020104020203" pitchFamily="34" charset="0"/>
              </a:rPr>
              <a:t>encouraging academics to share statistics support resources</a:t>
            </a:r>
          </a:p>
          <a:p>
            <a:pPr algn="r"/>
            <a:r>
              <a:rPr lang="en-GB" sz="1200" dirty="0">
                <a:latin typeface="Gill Sans MT" panose="020B0502020104020203" pitchFamily="34" charset="0"/>
              </a:rPr>
              <a:t>All </a:t>
            </a:r>
            <a:r>
              <a:rPr lang="en-GB" sz="1200" dirty="0" err="1">
                <a:latin typeface="Gill Sans MT" panose="020B0502020104020203" pitchFamily="34" charset="0"/>
              </a:rPr>
              <a:t>stcp</a:t>
            </a:r>
            <a:r>
              <a:rPr lang="en-GB" sz="1200" dirty="0">
                <a:latin typeface="Gill Sans MT" panose="020B0502020104020203" pitchFamily="34" charset="0"/>
              </a:rPr>
              <a:t> resources are released under a Creative Commons </a:t>
            </a:r>
            <a:r>
              <a:rPr lang="en-GB" sz="1200" dirty="0" smtClean="0">
                <a:latin typeface="Gill Sans MT" panose="020B0502020104020203" pitchFamily="34" charset="0"/>
              </a:rPr>
              <a:t>licence</a:t>
            </a:r>
            <a:endParaRPr lang="en-GB" sz="1200" dirty="0">
              <a:latin typeface="Gill Sans MT" panose="020B0502020104020203" pitchFamily="34" charset="0"/>
            </a:endParaRPr>
          </a:p>
        </p:txBody>
      </p:sp>
    </p:spTree>
    <p:extLst>
      <p:ext uri="{BB962C8B-B14F-4D97-AF65-F5344CB8AC3E}">
        <p14:creationId xmlns:p14="http://schemas.microsoft.com/office/powerpoint/2010/main" xmlns="" val="152457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07288" cy="4800600"/>
          </a:xfrm>
        </p:spPr>
        <p:txBody>
          <a:bodyPr>
            <a:normAutofit lnSpcReduction="10000"/>
          </a:bodyPr>
          <a:lstStyle/>
          <a:p>
            <a:r>
              <a:rPr lang="en-GB" sz="2400" dirty="0" smtClean="0"/>
              <a:t>Mean =</a:t>
            </a:r>
          </a:p>
          <a:p>
            <a:pPr marL="109728" indent="0">
              <a:buNone/>
            </a:pPr>
            <a:endParaRPr lang="en-GB" sz="2400" dirty="0"/>
          </a:p>
          <a:p>
            <a:pPr marL="109728" indent="0">
              <a:buNone/>
            </a:pPr>
            <a:endParaRPr lang="en-GB" sz="2400" dirty="0" smtClean="0"/>
          </a:p>
          <a:p>
            <a:pPr marL="109728" indent="0">
              <a:buNone/>
            </a:pPr>
            <a:r>
              <a:rPr lang="en-GB" sz="2400" dirty="0" smtClean="0"/>
              <a:t>Standard deviation (s) is a measure of how much the individuals differ from the mean</a:t>
            </a:r>
          </a:p>
          <a:p>
            <a:pPr marL="109728" indent="0">
              <a:buNone/>
            </a:pPr>
            <a:endParaRPr lang="en-GB" sz="2400" dirty="0"/>
          </a:p>
          <a:p>
            <a:pPr marL="109728" indent="0">
              <a:buNone/>
            </a:pPr>
            <a:endParaRPr lang="en-GB" sz="2400" dirty="0" smtClean="0"/>
          </a:p>
          <a:p>
            <a:pPr marL="109728" indent="0">
              <a:buNone/>
            </a:pPr>
            <a:endParaRPr lang="en-GB" sz="2400" dirty="0" smtClean="0"/>
          </a:p>
          <a:p>
            <a:pPr marL="109728" indent="0">
              <a:buNone/>
            </a:pPr>
            <a:r>
              <a:rPr lang="en-GB" sz="2400" dirty="0" smtClean="0"/>
              <a:t>Large SD = very spread out data</a:t>
            </a:r>
          </a:p>
          <a:p>
            <a:pPr marL="109728" indent="0">
              <a:buNone/>
            </a:pPr>
            <a:r>
              <a:rPr lang="en-GB" sz="2400" dirty="0" smtClean="0"/>
              <a:t>Small SD = there is little variation from the mean</a:t>
            </a:r>
          </a:p>
          <a:p>
            <a:pPr marL="109728" indent="0">
              <a:buNone/>
            </a:pPr>
            <a:endParaRPr lang="en-GB" sz="2400" dirty="0"/>
          </a:p>
          <a:p>
            <a:pPr marL="109728" indent="0">
              <a:buNone/>
            </a:pPr>
            <a:r>
              <a:rPr lang="en-GB" sz="2400" dirty="0" smtClean="0"/>
              <a:t>For exam scores, mean = 30.5, SD = 14.46</a:t>
            </a:r>
          </a:p>
          <a:p>
            <a:pPr marL="109728" indent="0">
              <a:buNone/>
            </a:pPr>
            <a:endParaRPr lang="en-GB" sz="2400" dirty="0"/>
          </a:p>
          <a:p>
            <a:pPr marL="109728" indent="0">
              <a:buNone/>
            </a:pPr>
            <a:endParaRPr lang="en-GB" sz="2400" dirty="0"/>
          </a:p>
        </p:txBody>
      </p:sp>
      <p:sp>
        <p:nvSpPr>
          <p:cNvPr id="3" name="Title 2"/>
          <p:cNvSpPr>
            <a:spLocks noGrp="1"/>
          </p:cNvSpPr>
          <p:nvPr>
            <p:ph type="title"/>
          </p:nvPr>
        </p:nvSpPr>
        <p:spPr/>
        <p:txBody>
          <a:bodyPr/>
          <a:lstStyle/>
          <a:p>
            <a:r>
              <a:rPr lang="en-GB" dirty="0" smtClean="0"/>
              <a:t>Summary statistics</a:t>
            </a:r>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xmlns="" val="1841134215"/>
              </p:ext>
            </p:extLst>
          </p:nvPr>
        </p:nvGraphicFramePr>
        <p:xfrm>
          <a:off x="2755900" y="1066800"/>
          <a:ext cx="1268413" cy="1339850"/>
        </p:xfrm>
        <a:graphic>
          <a:graphicData uri="http://schemas.openxmlformats.org/presentationml/2006/ole">
            <p:oleObj spid="_x0000_s102530" name="Equation" r:id="rId3" imgW="571320" imgH="609480" progId="Equation.3">
              <p:embed/>
            </p:oleObj>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xmlns="" val="2866337457"/>
              </p:ext>
            </p:extLst>
          </p:nvPr>
        </p:nvGraphicFramePr>
        <p:xfrm>
          <a:off x="5029200" y="2959100"/>
          <a:ext cx="2311400" cy="1308100"/>
        </p:xfrm>
        <a:graphic>
          <a:graphicData uri="http://schemas.openxmlformats.org/presentationml/2006/ole">
            <p:oleObj spid="_x0000_s102531" name="Equation" r:id="rId4" imgW="1143000" imgH="647640" progId="Equation.3">
              <p:embed/>
            </p:oleObj>
          </a:graphicData>
        </a:graphic>
      </p:graphicFrame>
      <p:sp>
        <p:nvSpPr>
          <p:cNvPr id="7" name="Footer Placeholder 2"/>
          <p:cNvSpPr>
            <a:spLocks noGrp="1"/>
          </p:cNvSpPr>
          <p:nvPr>
            <p:ph type="ftr" sz="quarter" idx="11"/>
          </p:nvPr>
        </p:nvSpPr>
        <p:spPr>
          <a:xfrm>
            <a:off x="-252045" y="6400800"/>
            <a:ext cx="1699845" cy="381000"/>
          </a:xfrm>
        </p:spPr>
        <p:txBody>
          <a:bodyPr/>
          <a:lstStyle/>
          <a:p>
            <a:r>
              <a:rPr lang="en-GB" dirty="0" smtClean="0"/>
              <a:t>www.statstutor.ac.uk</a:t>
            </a:r>
            <a:endParaRPr lang="en-US" dirty="0"/>
          </a:p>
        </p:txBody>
      </p:sp>
    </p:spTree>
    <p:extLst>
      <p:ext uri="{BB962C8B-B14F-4D97-AF65-F5344CB8AC3E}">
        <p14:creationId xmlns:p14="http://schemas.microsoft.com/office/powerpoint/2010/main" xmlns="" val="171984923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57200" y="476672"/>
            <a:ext cx="8686800"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b="0" dirty="0"/>
              <a:t>Parametric or non-parametric?</a:t>
            </a:r>
            <a:endParaRPr lang="en-GB" sz="4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Rectangle 4"/>
          <p:cNvSpPr>
            <a:spLocks noChangeArrowheads="1"/>
          </p:cNvSpPr>
          <p:nvPr/>
        </p:nvSpPr>
        <p:spPr bwMode="auto">
          <a:xfrm>
            <a:off x="395536" y="1496855"/>
            <a:ext cx="8424936" cy="3847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sz="4400">
                <a:solidFill>
                  <a:schemeClr val="tx1"/>
                </a:solidFill>
                <a:latin typeface="Arial" charset="0"/>
              </a:defRPr>
            </a:lvl1pPr>
            <a:lvl2pPr marL="1069975" indent="-612775"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algn="ctr" eaLnBrk="0" fontAlgn="base" hangingPunct="0">
              <a:spcBef>
                <a:spcPct val="0"/>
              </a:spcBef>
              <a:spcAft>
                <a:spcPct val="0"/>
              </a:spcAft>
              <a:defRPr sz="4400">
                <a:solidFill>
                  <a:schemeClr val="tx1"/>
                </a:solidFill>
                <a:latin typeface="Arial" charset="0"/>
              </a:defRPr>
            </a:lvl6pPr>
            <a:lvl7pPr marL="2971800" indent="-228600" algn="ctr" eaLnBrk="0" fontAlgn="base" hangingPunct="0">
              <a:spcBef>
                <a:spcPct val="0"/>
              </a:spcBef>
              <a:spcAft>
                <a:spcPct val="0"/>
              </a:spcAft>
              <a:defRPr sz="4400">
                <a:solidFill>
                  <a:schemeClr val="tx1"/>
                </a:solidFill>
                <a:latin typeface="Arial" charset="0"/>
              </a:defRPr>
            </a:lvl7pPr>
            <a:lvl8pPr marL="3429000" indent="-228600" algn="ctr" eaLnBrk="0" fontAlgn="base" hangingPunct="0">
              <a:spcBef>
                <a:spcPct val="0"/>
              </a:spcBef>
              <a:spcAft>
                <a:spcPct val="0"/>
              </a:spcAft>
              <a:defRPr sz="4400">
                <a:solidFill>
                  <a:schemeClr val="tx1"/>
                </a:solidFill>
                <a:latin typeface="Arial" charset="0"/>
              </a:defRPr>
            </a:lvl8pPr>
            <a:lvl9pPr marL="3886200" indent="-228600" algn="ctr" eaLnBrk="0" fontAlgn="base" hangingPunct="0">
              <a:spcBef>
                <a:spcPct val="0"/>
              </a:spcBef>
              <a:spcAft>
                <a:spcPct val="0"/>
              </a:spcAft>
              <a:defRPr sz="4400">
                <a:solidFill>
                  <a:schemeClr val="tx1"/>
                </a:solidFill>
                <a:latin typeface="Arial" charset="0"/>
              </a:defRPr>
            </a:lvl9pPr>
          </a:lstStyle>
          <a:p>
            <a:pPr eaLnBrk="1" hangingPunct="1"/>
            <a:r>
              <a:rPr lang="en-GB" altLang="en-US" sz="3600" dirty="0">
                <a:solidFill>
                  <a:schemeClr val="tx1">
                    <a:lumMod val="75000"/>
                    <a:lumOff val="25000"/>
                  </a:schemeClr>
                </a:solidFill>
                <a:latin typeface="+mn-lt"/>
              </a:rPr>
              <a:t>S</a:t>
            </a:r>
            <a:r>
              <a:rPr lang="en-GB" altLang="en-US" sz="3600" dirty="0" smtClean="0">
                <a:solidFill>
                  <a:schemeClr val="tx1">
                    <a:lumMod val="75000"/>
                    <a:lumOff val="25000"/>
                  </a:schemeClr>
                </a:solidFill>
                <a:latin typeface="+mn-lt"/>
              </a:rPr>
              <a:t>tatistical </a:t>
            </a:r>
            <a:r>
              <a:rPr lang="en-GB" altLang="en-US" sz="3600" dirty="0">
                <a:solidFill>
                  <a:schemeClr val="tx1">
                    <a:lumMod val="75000"/>
                    <a:lumOff val="25000"/>
                  </a:schemeClr>
                </a:solidFill>
                <a:latin typeface="+mn-lt"/>
              </a:rPr>
              <a:t>tests fall into two </a:t>
            </a:r>
            <a:r>
              <a:rPr lang="en-GB" altLang="en-US" sz="3600" dirty="0" smtClean="0">
                <a:solidFill>
                  <a:schemeClr val="tx1">
                    <a:lumMod val="75000"/>
                    <a:lumOff val="25000"/>
                  </a:schemeClr>
                </a:solidFill>
                <a:latin typeface="+mn-lt"/>
              </a:rPr>
              <a:t>types:</a:t>
            </a:r>
          </a:p>
          <a:p>
            <a:pPr eaLnBrk="1" hangingPunct="1"/>
            <a:endParaRPr lang="en-GB" altLang="en-US" sz="3600" dirty="0">
              <a:solidFill>
                <a:schemeClr val="tx1">
                  <a:lumMod val="75000"/>
                  <a:lumOff val="25000"/>
                </a:schemeClr>
              </a:solidFill>
              <a:latin typeface="+mn-lt"/>
            </a:endParaRPr>
          </a:p>
          <a:p>
            <a:pPr eaLnBrk="1" hangingPunct="1"/>
            <a:r>
              <a:rPr lang="en-GB" altLang="en-US" sz="3200" dirty="0" smtClean="0">
                <a:solidFill>
                  <a:schemeClr val="tx1">
                    <a:lumMod val="75000"/>
                    <a:lumOff val="25000"/>
                  </a:schemeClr>
                </a:solidFill>
                <a:latin typeface="+mn-lt"/>
              </a:rPr>
              <a:t>Parametric tests</a:t>
            </a:r>
          </a:p>
          <a:p>
            <a:pPr lvl="1" eaLnBrk="1" hangingPunct="1">
              <a:buFont typeface="TUOS Stephenson" pitchFamily="18" charset="0"/>
              <a:buChar char="–"/>
            </a:pPr>
            <a:endParaRPr lang="en-GB" altLang="en-US" sz="3200" dirty="0">
              <a:solidFill>
                <a:schemeClr val="tx1">
                  <a:lumMod val="75000"/>
                  <a:lumOff val="25000"/>
                </a:schemeClr>
              </a:solidFill>
              <a:latin typeface="+mn-lt"/>
            </a:endParaRPr>
          </a:p>
          <a:p>
            <a:pPr marL="457200" lvl="1" indent="0" eaLnBrk="1" hangingPunct="1"/>
            <a:endParaRPr lang="en-GB" altLang="en-US" sz="4000" dirty="0" smtClean="0">
              <a:solidFill>
                <a:schemeClr val="tx1">
                  <a:lumMod val="75000"/>
                  <a:lumOff val="25000"/>
                </a:schemeClr>
              </a:solidFill>
              <a:latin typeface="+mn-lt"/>
            </a:endParaRPr>
          </a:p>
          <a:p>
            <a:pPr marL="0" lvl="1" indent="0" eaLnBrk="1" hangingPunct="1"/>
            <a:endParaRPr lang="en-GB" altLang="en-US" sz="3200" dirty="0" smtClean="0">
              <a:solidFill>
                <a:schemeClr val="tx1">
                  <a:lumMod val="75000"/>
                  <a:lumOff val="25000"/>
                </a:schemeClr>
              </a:solidFill>
              <a:latin typeface="+mn-lt"/>
            </a:endParaRPr>
          </a:p>
          <a:p>
            <a:pPr marL="0" lvl="1" indent="0" eaLnBrk="1" hangingPunct="1"/>
            <a:r>
              <a:rPr lang="en-GB" altLang="en-US" sz="3200" dirty="0" smtClean="0">
                <a:solidFill>
                  <a:schemeClr val="tx1">
                    <a:lumMod val="75000"/>
                    <a:lumOff val="25000"/>
                  </a:schemeClr>
                </a:solidFill>
                <a:latin typeface="+mn-lt"/>
              </a:rPr>
              <a:t>Non-parametric</a:t>
            </a:r>
            <a:endParaRPr lang="en-GB" altLang="en-US" sz="3200" dirty="0">
              <a:solidFill>
                <a:schemeClr val="tx1">
                  <a:lumMod val="75000"/>
                  <a:lumOff val="25000"/>
                </a:schemeClr>
              </a:solidFill>
              <a:latin typeface="+mn-lt"/>
            </a:endParaRPr>
          </a:p>
        </p:txBody>
      </p:sp>
      <p:sp>
        <p:nvSpPr>
          <p:cNvPr id="10" name="Oval 9"/>
          <p:cNvSpPr/>
          <p:nvPr/>
        </p:nvSpPr>
        <p:spPr>
          <a:xfrm>
            <a:off x="3830176" y="2276872"/>
            <a:ext cx="4320480" cy="1296144"/>
          </a:xfrm>
          <a:prstGeom prst="ellipse">
            <a:avLst/>
          </a:prstGeom>
          <a:solidFill>
            <a:srgbClr val="FFEB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accent4">
                    <a:lumMod val="75000"/>
                  </a:schemeClr>
                </a:solidFill>
              </a:rPr>
              <a:t>A</a:t>
            </a:r>
            <a:r>
              <a:rPr lang="en-GB" sz="2000" dirty="0" smtClean="0">
                <a:solidFill>
                  <a:schemeClr val="accent4">
                    <a:lumMod val="75000"/>
                  </a:schemeClr>
                </a:solidFill>
              </a:rPr>
              <a:t>ssume data follows a particular distribution e.g. normal</a:t>
            </a:r>
            <a:endParaRPr lang="en-GB" sz="2000" dirty="0">
              <a:solidFill>
                <a:schemeClr val="accent4">
                  <a:lumMod val="75000"/>
                </a:schemeClr>
              </a:solidFill>
            </a:endParaRPr>
          </a:p>
        </p:txBody>
      </p:sp>
      <p:sp>
        <p:nvSpPr>
          <p:cNvPr id="12" name="Oval 11"/>
          <p:cNvSpPr/>
          <p:nvPr/>
        </p:nvSpPr>
        <p:spPr>
          <a:xfrm>
            <a:off x="3794760" y="4293096"/>
            <a:ext cx="4802667" cy="129614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buClr>
                <a:srgbClr val="2A196F"/>
              </a:buClr>
            </a:pPr>
            <a:r>
              <a:rPr lang="en-US" altLang="en-US" sz="2000" dirty="0" smtClean="0">
                <a:solidFill>
                  <a:schemeClr val="accent4">
                    <a:lumMod val="75000"/>
                  </a:schemeClr>
                </a:solidFill>
              </a:rPr>
              <a:t>Nonparametric techniques are </a:t>
            </a:r>
            <a:r>
              <a:rPr lang="en-US" altLang="en-US" sz="2000" dirty="0">
                <a:solidFill>
                  <a:schemeClr val="accent4">
                    <a:lumMod val="75000"/>
                  </a:schemeClr>
                </a:solidFill>
              </a:rPr>
              <a:t>usually based on </a:t>
            </a:r>
            <a:r>
              <a:rPr lang="en-US" altLang="en-US" sz="2000" dirty="0" smtClean="0">
                <a:solidFill>
                  <a:schemeClr val="accent4">
                    <a:lumMod val="75000"/>
                  </a:schemeClr>
                </a:solidFill>
              </a:rPr>
              <a:t>ranks/ signs rather than actual data</a:t>
            </a:r>
            <a:endParaRPr lang="en-US" altLang="en-US" sz="2000" dirty="0">
              <a:solidFill>
                <a:schemeClr val="accent4">
                  <a:lumMod val="75000"/>
                </a:schemeClr>
              </a:solidFill>
            </a:endParaRPr>
          </a:p>
        </p:txBody>
      </p:sp>
      <p:sp>
        <p:nvSpPr>
          <p:cNvPr id="7"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77104722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9473" y="1549823"/>
            <a:ext cx="4581127" cy="4525963"/>
          </a:xfrm>
        </p:spPr>
        <p:txBody>
          <a:bodyPr>
            <a:normAutofit/>
          </a:bodyPr>
          <a:lstStyle/>
          <a:p>
            <a:r>
              <a:rPr lang="en-US" sz="2400" dirty="0"/>
              <a:t>Nonparametric techniques are usually based on </a:t>
            </a:r>
            <a:r>
              <a:rPr lang="en-US" sz="2400" dirty="0" smtClean="0"/>
              <a:t>ranks or signs</a:t>
            </a:r>
          </a:p>
          <a:p>
            <a:r>
              <a:rPr lang="en-US" sz="2400" dirty="0" smtClean="0"/>
              <a:t>Scale data is ordered and ranked</a:t>
            </a:r>
          </a:p>
          <a:p>
            <a:r>
              <a:rPr lang="en-US" sz="2400" dirty="0" smtClean="0"/>
              <a:t>Analysis is carried out on the ranks rather than the actual data</a:t>
            </a:r>
          </a:p>
          <a:p>
            <a:endParaRPr lang="en-US" sz="2400" dirty="0" smtClean="0"/>
          </a:p>
          <a:p>
            <a:endParaRPr lang="en-US" sz="2400" dirty="0"/>
          </a:p>
          <a:p>
            <a:endParaRPr lang="en-GB" sz="2400" dirty="0"/>
          </a:p>
        </p:txBody>
      </p:sp>
      <p:sp>
        <p:nvSpPr>
          <p:cNvPr id="4" name="Title 3"/>
          <p:cNvSpPr>
            <a:spLocks noGrp="1"/>
          </p:cNvSpPr>
          <p:nvPr>
            <p:ph type="title"/>
          </p:nvPr>
        </p:nvSpPr>
        <p:spPr>
          <a:xfrm>
            <a:off x="190500" y="271126"/>
            <a:ext cx="8229600" cy="1143000"/>
          </a:xfrm>
        </p:spPr>
        <p:txBody>
          <a:bodyPr/>
          <a:lstStyle/>
          <a:p>
            <a:r>
              <a:rPr lang="en-GB" dirty="0" smtClean="0"/>
              <a:t>Ranking raw data</a:t>
            </a:r>
            <a:endParaRPr lang="en-GB"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881" t="10666" r="79405" b="44667"/>
          <a:stretch/>
        </p:blipFill>
        <p:spPr bwMode="auto">
          <a:xfrm>
            <a:off x="5029200" y="1268760"/>
            <a:ext cx="4038599" cy="50880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Down Arrow Callout 2"/>
          <p:cNvSpPr/>
          <p:nvPr/>
        </p:nvSpPr>
        <p:spPr>
          <a:xfrm>
            <a:off x="6324599" y="304800"/>
            <a:ext cx="1143001" cy="963960"/>
          </a:xfrm>
          <a:prstGeom prst="downArrow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5">
                    <a:lumMod val="50000"/>
                  </a:schemeClr>
                </a:solidFill>
              </a:rPr>
              <a:t>Original variable</a:t>
            </a:r>
            <a:endParaRPr lang="en-GB" dirty="0">
              <a:solidFill>
                <a:schemeClr val="accent5">
                  <a:lumMod val="50000"/>
                </a:schemeClr>
              </a:solidFill>
            </a:endParaRPr>
          </a:p>
        </p:txBody>
      </p:sp>
      <p:sp>
        <p:nvSpPr>
          <p:cNvPr id="7" name="Down Arrow Callout 6"/>
          <p:cNvSpPr/>
          <p:nvPr/>
        </p:nvSpPr>
        <p:spPr>
          <a:xfrm>
            <a:off x="7848599" y="304800"/>
            <a:ext cx="1219200" cy="963960"/>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5">
                    <a:lumMod val="50000"/>
                  </a:schemeClr>
                </a:solidFill>
              </a:rPr>
              <a:t>Rank of subject</a:t>
            </a:r>
            <a:endParaRPr lang="en-GB" dirty="0">
              <a:solidFill>
                <a:schemeClr val="accent5">
                  <a:lumMod val="50000"/>
                </a:schemeClr>
              </a:solidFill>
            </a:endParaRPr>
          </a:p>
        </p:txBody>
      </p:sp>
      <p:sp>
        <p:nvSpPr>
          <p:cNvPr id="9"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133820437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381000" y="304800"/>
            <a:ext cx="8686800"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ltLang="en-US" sz="4000" b="0" dirty="0"/>
              <a:t>Non-parametric </a:t>
            </a:r>
            <a:r>
              <a:rPr lang="en-US" altLang="en-US" sz="4000" b="0" dirty="0" smtClean="0"/>
              <a:t>tests</a:t>
            </a:r>
            <a:endParaRPr lang="en-GB" sz="4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Content Placeholder 1"/>
          <p:cNvSpPr txBox="1">
            <a:spLocks/>
          </p:cNvSpPr>
          <p:nvPr/>
        </p:nvSpPr>
        <p:spPr>
          <a:xfrm>
            <a:off x="457200" y="1132088"/>
            <a:ext cx="8507288" cy="4811512"/>
          </a:xfrm>
          <a:prstGeom prst="rect">
            <a:avLst/>
          </a:prstGeom>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spcBef>
                <a:spcPts val="600"/>
              </a:spcBef>
              <a:spcAft>
                <a:spcPts val="600"/>
              </a:spcAft>
            </a:pPr>
            <a:r>
              <a:rPr lang="en-US" altLang="en-US" sz="2800" dirty="0"/>
              <a:t>Non-parametric methods are used when:</a:t>
            </a:r>
          </a:p>
          <a:p>
            <a:pPr lvl="1">
              <a:spcBef>
                <a:spcPts val="600"/>
              </a:spcBef>
              <a:spcAft>
                <a:spcPts val="600"/>
              </a:spcAft>
              <a:buFont typeface="Arial" charset="0"/>
              <a:buChar char="–"/>
            </a:pPr>
            <a:r>
              <a:rPr lang="en-US" altLang="en-US" sz="2000" dirty="0" smtClean="0"/>
              <a:t>Data is ordinal </a:t>
            </a:r>
          </a:p>
          <a:p>
            <a:pPr lvl="1">
              <a:spcBef>
                <a:spcPts val="600"/>
              </a:spcBef>
              <a:spcAft>
                <a:spcPts val="600"/>
              </a:spcAft>
              <a:buFont typeface="Arial" charset="0"/>
              <a:buChar char="–"/>
            </a:pPr>
            <a:r>
              <a:rPr lang="en-US" altLang="en-US" sz="2000" dirty="0" smtClean="0"/>
              <a:t>Data </a:t>
            </a:r>
            <a:r>
              <a:rPr lang="en-US" altLang="en-US" sz="2000" dirty="0"/>
              <a:t>does not seem to follow any particular shape or distribution (e.g. Normal)</a:t>
            </a:r>
          </a:p>
          <a:p>
            <a:pPr lvl="1">
              <a:spcBef>
                <a:spcPts val="600"/>
              </a:spcBef>
              <a:spcAft>
                <a:spcPts val="600"/>
              </a:spcAft>
              <a:buFont typeface="Arial" charset="0"/>
              <a:buChar char="–"/>
            </a:pPr>
            <a:r>
              <a:rPr lang="en-US" altLang="en-US" sz="2000" dirty="0"/>
              <a:t>Assumptions underlying parametric test not met</a:t>
            </a:r>
          </a:p>
          <a:p>
            <a:pPr lvl="1">
              <a:spcBef>
                <a:spcPts val="600"/>
              </a:spcBef>
              <a:spcAft>
                <a:spcPts val="600"/>
              </a:spcAft>
              <a:buFont typeface="Arial" charset="0"/>
              <a:buChar char="–"/>
            </a:pPr>
            <a:r>
              <a:rPr lang="en-US" altLang="en-US" sz="2000" dirty="0"/>
              <a:t>A plot of the data appears to be very skewed</a:t>
            </a:r>
          </a:p>
          <a:p>
            <a:pPr lvl="1">
              <a:spcBef>
                <a:spcPts val="600"/>
              </a:spcBef>
              <a:spcAft>
                <a:spcPts val="600"/>
              </a:spcAft>
              <a:buFont typeface="Arial" charset="0"/>
              <a:buChar char="–"/>
            </a:pPr>
            <a:r>
              <a:rPr lang="en-US" altLang="en-US" sz="2000" dirty="0"/>
              <a:t>There are potential </a:t>
            </a:r>
            <a:r>
              <a:rPr lang="en-US" altLang="en-US" sz="2000" dirty="0" smtClean="0"/>
              <a:t>influential outliers </a:t>
            </a:r>
            <a:r>
              <a:rPr lang="en-US" altLang="en-US" sz="2000" dirty="0"/>
              <a:t>in the dataset</a:t>
            </a:r>
          </a:p>
          <a:p>
            <a:pPr lvl="1">
              <a:spcBef>
                <a:spcPts val="600"/>
              </a:spcBef>
              <a:spcAft>
                <a:spcPts val="600"/>
              </a:spcAft>
              <a:buFont typeface="Arial" charset="0"/>
              <a:buChar char="–"/>
            </a:pPr>
            <a:r>
              <a:rPr lang="en-US" altLang="en-US" sz="2000" dirty="0">
                <a:solidFill>
                  <a:schemeClr val="tx1">
                    <a:lumMod val="75000"/>
                    <a:lumOff val="25000"/>
                  </a:schemeClr>
                </a:solidFill>
              </a:rPr>
              <a:t>Sample size is small</a:t>
            </a:r>
          </a:p>
        </p:txBody>
      </p:sp>
      <p:sp>
        <p:nvSpPr>
          <p:cNvPr id="3" name="TextBox 2"/>
          <p:cNvSpPr txBox="1"/>
          <p:nvPr/>
        </p:nvSpPr>
        <p:spPr>
          <a:xfrm>
            <a:off x="631776" y="4743271"/>
            <a:ext cx="5616624" cy="1200329"/>
          </a:xfrm>
          <a:prstGeom prst="rect">
            <a:avLst/>
          </a:prstGeom>
          <a:noFill/>
        </p:spPr>
        <p:txBody>
          <a:bodyPr wrap="square" rtlCol="0">
            <a:spAutoFit/>
          </a:bodyPr>
          <a:lstStyle/>
          <a:p>
            <a:r>
              <a:rPr lang="en-GB" sz="2400" dirty="0" smtClean="0">
                <a:solidFill>
                  <a:srgbClr val="FF0000"/>
                </a:solidFill>
              </a:rPr>
              <a:t>Note: Parametric tests are fairly robust to non-normality.  Data has to be very skewed to be a problem</a:t>
            </a:r>
            <a:endParaRPr lang="en-GB" sz="2400" dirty="0">
              <a:solidFill>
                <a:srgbClr val="FF0000"/>
              </a:solidFill>
            </a:endParaRPr>
          </a:p>
        </p:txBody>
      </p:sp>
      <p:pic>
        <p:nvPicPr>
          <p:cNvPr id="9" name="Picture 8"/>
          <p:cNvPicPr/>
          <p:nvPr/>
        </p:nvPicPr>
        <p:blipFill rotWithShape="1">
          <a:blip r:embed="rId3" cstate="print">
            <a:extLst>
              <a:ext uri="{28A0092B-C50C-407E-A947-70E740481C1C}">
                <a14:useLocalDpi xmlns:a14="http://schemas.microsoft.com/office/drawing/2010/main" xmlns="" val="0"/>
              </a:ext>
            </a:extLst>
          </a:blip>
          <a:srcRect b="35714"/>
          <a:stretch/>
        </p:blipFill>
        <p:spPr>
          <a:xfrm>
            <a:off x="5943600" y="4613345"/>
            <a:ext cx="2876128" cy="1406455"/>
          </a:xfrm>
          <a:prstGeom prst="rect">
            <a:avLst/>
          </a:prstGeom>
        </p:spPr>
      </p:pic>
      <p:sp>
        <p:nvSpPr>
          <p:cNvPr id="7"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90784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435280" cy="1143000"/>
          </a:xfrm>
        </p:spPr>
        <p:txBody>
          <a:bodyPr>
            <a:normAutofit fontScale="90000"/>
          </a:bodyPr>
          <a:lstStyle/>
          <a:p>
            <a:r>
              <a:rPr lang="en-GB" dirty="0" smtClean="0">
                <a:solidFill>
                  <a:srgbClr val="00B0F0"/>
                </a:solidFill>
              </a:rPr>
              <a:t>Do these look normally distributed?</a:t>
            </a:r>
            <a:endParaRPr lang="en-GB" dirty="0">
              <a:solidFill>
                <a:srgbClr val="00B0F0"/>
              </a:solidFill>
            </a:endParaRPr>
          </a:p>
        </p:txBody>
      </p:sp>
      <p:sp>
        <p:nvSpPr>
          <p:cNvPr id="5" name="Rectangle 4"/>
          <p:cNvSpPr/>
          <p:nvPr/>
        </p:nvSpPr>
        <p:spPr>
          <a:xfrm>
            <a:off x="2286000" y="2967335"/>
            <a:ext cx="4572000" cy="923330"/>
          </a:xfrm>
          <a:prstGeom prst="rect">
            <a:avLst/>
          </a:prstGeom>
        </p:spPr>
        <p:txBody>
          <a:bodyPr>
            <a:spAutoFit/>
          </a:bodyPr>
          <a:lstStyle/>
          <a:p>
            <a:endParaRPr lang="en-GB" dirty="0"/>
          </a:p>
          <a:p>
            <a:endParaRPr lang="en-GB" dirty="0"/>
          </a:p>
          <a:p>
            <a:endParaRPr lang="en-GB" dirty="0"/>
          </a:p>
        </p:txBody>
      </p:sp>
      <p:sp>
        <p:nvSpPr>
          <p:cNvPr id="6" name="Rectangle 5"/>
          <p:cNvSpPr/>
          <p:nvPr/>
        </p:nvSpPr>
        <p:spPr>
          <a:xfrm>
            <a:off x="2286000" y="2967335"/>
            <a:ext cx="4572000" cy="923330"/>
          </a:xfrm>
          <a:prstGeom prst="rect">
            <a:avLst/>
          </a:prstGeom>
        </p:spPr>
        <p:txBody>
          <a:bodyPr>
            <a:spAutoFit/>
          </a:bodyPr>
          <a:lstStyle/>
          <a:p>
            <a:endParaRPr lang="en-GB" dirty="0"/>
          </a:p>
          <a:p>
            <a:endParaRPr lang="en-GB" dirty="0"/>
          </a:p>
          <a:p>
            <a:endParaRPr lang="en-GB" dirty="0"/>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24245"/>
          <a:stretch/>
        </p:blipFill>
        <p:spPr bwMode="auto">
          <a:xfrm>
            <a:off x="5867400" y="3210590"/>
            <a:ext cx="2893035" cy="306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23291" b="6025"/>
          <a:stretch/>
        </p:blipFill>
        <p:spPr bwMode="auto">
          <a:xfrm>
            <a:off x="304800" y="2667000"/>
            <a:ext cx="3117284" cy="306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0317" r="23291" b="5556"/>
          <a:stretch/>
        </p:blipFill>
        <p:spPr bwMode="auto">
          <a:xfrm>
            <a:off x="2830903" y="1068362"/>
            <a:ext cx="3482193" cy="306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162909850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435280" cy="1143000"/>
          </a:xfrm>
        </p:spPr>
        <p:txBody>
          <a:bodyPr>
            <a:normAutofit fontScale="90000"/>
          </a:bodyPr>
          <a:lstStyle/>
          <a:p>
            <a:r>
              <a:rPr lang="en-GB" dirty="0">
                <a:solidFill>
                  <a:srgbClr val="FF0000"/>
                </a:solidFill>
              </a:rPr>
              <a:t>Do these look normally distributed?</a:t>
            </a:r>
            <a:endParaRPr lang="en-GB" dirty="0">
              <a:solidFill>
                <a:srgbClr val="00B0F0"/>
              </a:solidFill>
            </a:endParaRPr>
          </a:p>
        </p:txBody>
      </p:sp>
      <p:sp>
        <p:nvSpPr>
          <p:cNvPr id="5" name="Rectangle 4"/>
          <p:cNvSpPr/>
          <p:nvPr/>
        </p:nvSpPr>
        <p:spPr>
          <a:xfrm>
            <a:off x="2286000" y="2967335"/>
            <a:ext cx="4572000" cy="923330"/>
          </a:xfrm>
          <a:prstGeom prst="rect">
            <a:avLst/>
          </a:prstGeom>
        </p:spPr>
        <p:txBody>
          <a:bodyPr>
            <a:spAutoFit/>
          </a:bodyPr>
          <a:lstStyle/>
          <a:p>
            <a:endParaRPr lang="en-GB" dirty="0"/>
          </a:p>
          <a:p>
            <a:endParaRPr lang="en-GB" dirty="0"/>
          </a:p>
          <a:p>
            <a:endParaRPr lang="en-GB" dirty="0"/>
          </a:p>
        </p:txBody>
      </p:sp>
      <p:sp>
        <p:nvSpPr>
          <p:cNvPr id="6" name="Rectangle 5"/>
          <p:cNvSpPr/>
          <p:nvPr/>
        </p:nvSpPr>
        <p:spPr>
          <a:xfrm>
            <a:off x="2286000" y="2967335"/>
            <a:ext cx="4572000" cy="923330"/>
          </a:xfrm>
          <a:prstGeom prst="rect">
            <a:avLst/>
          </a:prstGeom>
        </p:spPr>
        <p:txBody>
          <a:bodyPr>
            <a:spAutoFit/>
          </a:bodyPr>
          <a:lstStyle/>
          <a:p>
            <a:endParaRPr lang="en-GB" dirty="0"/>
          </a:p>
          <a:p>
            <a:endParaRPr lang="en-GB" dirty="0"/>
          </a:p>
          <a:p>
            <a:endParaRPr lang="en-GB" dirty="0"/>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24245"/>
          <a:stretch/>
        </p:blipFill>
        <p:spPr bwMode="auto">
          <a:xfrm>
            <a:off x="5867400" y="3210590"/>
            <a:ext cx="2893035" cy="306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23291" b="6025"/>
          <a:stretch/>
        </p:blipFill>
        <p:spPr bwMode="auto">
          <a:xfrm>
            <a:off x="304800" y="2667000"/>
            <a:ext cx="3117284" cy="306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0317" r="23291" b="5556"/>
          <a:stretch/>
        </p:blipFill>
        <p:spPr bwMode="auto">
          <a:xfrm>
            <a:off x="2830903" y="1068362"/>
            <a:ext cx="3482193" cy="306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
        <p:nvSpPr>
          <p:cNvPr id="10" name="TextBox 9"/>
          <p:cNvSpPr txBox="1"/>
          <p:nvPr/>
        </p:nvSpPr>
        <p:spPr>
          <a:xfrm>
            <a:off x="4876800" y="1676400"/>
            <a:ext cx="818806" cy="400110"/>
          </a:xfrm>
          <a:prstGeom prst="rect">
            <a:avLst/>
          </a:prstGeom>
          <a:noFill/>
        </p:spPr>
        <p:txBody>
          <a:bodyPr wrap="square" rtlCol="0">
            <a:spAutoFit/>
          </a:bodyPr>
          <a:lstStyle/>
          <a:p>
            <a:r>
              <a:rPr lang="en-GB" sz="2000" b="1" dirty="0" smtClean="0">
                <a:solidFill>
                  <a:srgbClr val="FF0000"/>
                </a:solidFill>
              </a:rPr>
              <a:t>yes</a:t>
            </a:r>
            <a:endParaRPr lang="en-GB" sz="2000" b="1" dirty="0">
              <a:solidFill>
                <a:srgbClr val="FF0000"/>
              </a:solidFill>
            </a:endParaRPr>
          </a:p>
        </p:txBody>
      </p:sp>
      <p:sp>
        <p:nvSpPr>
          <p:cNvPr id="11" name="TextBox 10"/>
          <p:cNvSpPr txBox="1"/>
          <p:nvPr/>
        </p:nvSpPr>
        <p:spPr>
          <a:xfrm>
            <a:off x="7772400" y="3690610"/>
            <a:ext cx="818806" cy="400110"/>
          </a:xfrm>
          <a:prstGeom prst="rect">
            <a:avLst/>
          </a:prstGeom>
          <a:noFill/>
        </p:spPr>
        <p:txBody>
          <a:bodyPr wrap="square" rtlCol="0">
            <a:spAutoFit/>
          </a:bodyPr>
          <a:lstStyle/>
          <a:p>
            <a:r>
              <a:rPr lang="en-GB" sz="2000" b="1" dirty="0" smtClean="0">
                <a:solidFill>
                  <a:srgbClr val="FF0000"/>
                </a:solidFill>
              </a:rPr>
              <a:t>yes</a:t>
            </a:r>
            <a:endParaRPr lang="en-GB" sz="2000" b="1" dirty="0">
              <a:solidFill>
                <a:srgbClr val="FF0000"/>
              </a:solidFill>
            </a:endParaRPr>
          </a:p>
        </p:txBody>
      </p:sp>
      <p:sp>
        <p:nvSpPr>
          <p:cNvPr id="12" name="TextBox 11"/>
          <p:cNvSpPr txBox="1"/>
          <p:nvPr/>
        </p:nvSpPr>
        <p:spPr>
          <a:xfrm>
            <a:off x="1664962" y="3690610"/>
            <a:ext cx="818806" cy="400110"/>
          </a:xfrm>
          <a:prstGeom prst="rect">
            <a:avLst/>
          </a:prstGeom>
          <a:noFill/>
        </p:spPr>
        <p:txBody>
          <a:bodyPr wrap="square" rtlCol="0">
            <a:spAutoFit/>
          </a:bodyPr>
          <a:lstStyle/>
          <a:p>
            <a:r>
              <a:rPr lang="en-GB" sz="2000" b="1" dirty="0" smtClean="0">
                <a:solidFill>
                  <a:srgbClr val="FF0000"/>
                </a:solidFill>
              </a:rPr>
              <a:t>no</a:t>
            </a:r>
            <a:endParaRPr lang="en-GB" sz="2000" b="1" dirty="0">
              <a:solidFill>
                <a:srgbClr val="FF0000"/>
              </a:solidFill>
            </a:endParaRPr>
          </a:p>
        </p:txBody>
      </p:sp>
    </p:spTree>
    <p:extLst>
      <p:ext uri="{BB962C8B-B14F-4D97-AF65-F5344CB8AC3E}">
        <p14:creationId xmlns:p14="http://schemas.microsoft.com/office/powerpoint/2010/main" xmlns="" val="279251725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787400" y="1384300"/>
            <a:ext cx="7683500" cy="1384300"/>
          </a:xfrm>
        </p:spPr>
        <p:txBody>
          <a:bodyPr>
            <a:normAutofit/>
          </a:bodyPr>
          <a:lstStyle/>
          <a:p>
            <a:pPr marL="365760" indent="-256032" eaLnBrk="1" fontAlgn="auto" hangingPunct="1">
              <a:lnSpc>
                <a:spcPct val="80000"/>
              </a:lnSpc>
              <a:spcAft>
                <a:spcPts val="0"/>
              </a:spcAft>
              <a:buFont typeface="Wingdings 3"/>
              <a:buNone/>
              <a:defRPr/>
            </a:pPr>
            <a:endParaRPr lang="en-GB" sz="2400" dirty="0" smtClean="0">
              <a:latin typeface="+mj-lt"/>
            </a:endParaRPr>
          </a:p>
          <a:p>
            <a:pPr marL="365760" indent="-256032" eaLnBrk="1" fontAlgn="auto" hangingPunct="1">
              <a:lnSpc>
                <a:spcPct val="80000"/>
              </a:lnSpc>
              <a:spcAft>
                <a:spcPts val="0"/>
              </a:spcAft>
              <a:buFont typeface="Wingdings 3"/>
              <a:buNone/>
              <a:defRPr/>
            </a:pPr>
            <a:endParaRPr lang="en-GB" sz="2400" dirty="0">
              <a:latin typeface="+mj-lt"/>
            </a:endParaRPr>
          </a:p>
        </p:txBody>
      </p:sp>
      <p:sp>
        <p:nvSpPr>
          <p:cNvPr id="10" name="Rectangle 2"/>
          <p:cNvSpPr>
            <a:spLocks noGrp="1" noChangeArrowheads="1"/>
          </p:cNvSpPr>
          <p:nvPr>
            <p:ph type="title"/>
          </p:nvPr>
        </p:nvSpPr>
        <p:spPr>
          <a:xfrm>
            <a:off x="467544" y="143824"/>
            <a:ext cx="8496944" cy="1244600"/>
          </a:xfrm>
        </p:spPr>
        <p:txBody>
          <a:bodyPr>
            <a:noAutofit/>
          </a:bodyPr>
          <a:lstStyle/>
          <a:p>
            <a:pPr>
              <a:spcBef>
                <a:spcPts val="0"/>
              </a:spcBef>
              <a:defRPr/>
            </a:pPr>
            <a:r>
              <a:rPr lang="en-GB" sz="3200" b="0" dirty="0" smtClean="0">
                <a:solidFill>
                  <a:schemeClr val="tx1"/>
                </a:solidFill>
                <a:cs typeface="Times New Roman" pitchFamily="18" charset="0"/>
              </a:rPr>
              <a:t>What can be done about non-normality?</a:t>
            </a:r>
          </a:p>
        </p:txBody>
      </p:sp>
      <p:pic>
        <p:nvPicPr>
          <p:cNvPr id="30515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08104" y="3284984"/>
            <a:ext cx="3323159" cy="3366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395536" y="4077072"/>
            <a:ext cx="4968552" cy="1569660"/>
          </a:xfrm>
          <a:prstGeom prst="rect">
            <a:avLst/>
          </a:prstGeom>
          <a:noFill/>
        </p:spPr>
        <p:txBody>
          <a:bodyPr wrap="square">
            <a:spAutoFit/>
          </a:bodyPr>
          <a:lstStyle/>
          <a:p>
            <a:pPr>
              <a:defRPr/>
            </a:pPr>
            <a:r>
              <a:rPr lang="en-GB" sz="2400" dirty="0">
                <a:latin typeface="+mn-lt"/>
              </a:rPr>
              <a:t>For positively skewed data, taking the log of the dependent variable </a:t>
            </a:r>
            <a:r>
              <a:rPr lang="en-GB" sz="2400" dirty="0" smtClean="0">
                <a:latin typeface="+mn-lt"/>
              </a:rPr>
              <a:t>often produces </a:t>
            </a:r>
            <a:r>
              <a:rPr lang="en-GB" sz="2400" dirty="0">
                <a:latin typeface="+mn-lt"/>
              </a:rPr>
              <a:t>normally distributed values</a:t>
            </a:r>
          </a:p>
        </p:txBody>
      </p:sp>
      <p:sp>
        <p:nvSpPr>
          <p:cNvPr id="11" name="TextBox 10"/>
          <p:cNvSpPr txBox="1"/>
          <p:nvPr/>
        </p:nvSpPr>
        <p:spPr>
          <a:xfrm>
            <a:off x="467544" y="1196752"/>
            <a:ext cx="7776864" cy="1938992"/>
          </a:xfrm>
          <a:prstGeom prst="rect">
            <a:avLst/>
          </a:prstGeom>
          <a:noFill/>
        </p:spPr>
        <p:txBody>
          <a:bodyPr wrap="square" rtlCol="0">
            <a:spAutoFit/>
          </a:bodyPr>
          <a:lstStyle/>
          <a:p>
            <a:r>
              <a:rPr lang="en-GB" sz="2400" b="1" dirty="0" smtClean="0">
                <a:solidFill>
                  <a:schemeClr val="dk1"/>
                </a:solidFill>
              </a:rPr>
              <a:t>If the data are not normally distributed, there are two options:</a:t>
            </a:r>
          </a:p>
          <a:p>
            <a:endParaRPr lang="en-GB" sz="2400" b="1" dirty="0" smtClean="0">
              <a:solidFill>
                <a:schemeClr val="accent2">
                  <a:lumMod val="75000"/>
                </a:schemeClr>
              </a:solidFill>
            </a:endParaRPr>
          </a:p>
          <a:p>
            <a:pPr marL="342900" indent="-342900">
              <a:buFont typeface="+mj-lt"/>
              <a:buAutoNum type="arabicPeriod"/>
            </a:pPr>
            <a:r>
              <a:rPr lang="en-GB" sz="2400" b="1" dirty="0" smtClean="0">
                <a:solidFill>
                  <a:schemeClr val="accent2">
                    <a:lumMod val="75000"/>
                  </a:schemeClr>
                </a:solidFill>
              </a:rPr>
              <a:t>Use a non-parametric test</a:t>
            </a:r>
          </a:p>
          <a:p>
            <a:pPr marL="342900" indent="-342900">
              <a:buFont typeface="+mj-lt"/>
              <a:buAutoNum type="arabicPeriod"/>
            </a:pPr>
            <a:r>
              <a:rPr lang="en-GB" sz="2400" b="1" dirty="0" smtClean="0">
                <a:solidFill>
                  <a:schemeClr val="accent2">
                    <a:lumMod val="75000"/>
                  </a:schemeClr>
                </a:solidFill>
              </a:rPr>
              <a:t>Transform the dependent variable</a:t>
            </a:r>
          </a:p>
        </p:txBody>
      </p:sp>
      <p:sp>
        <p:nvSpPr>
          <p:cNvPr id="7"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142878130"/>
      </p:ext>
    </p:extLst>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47" y="170596"/>
            <a:ext cx="7485797" cy="1020881"/>
          </a:xfrm>
        </p:spPr>
        <p:txBody>
          <a:bodyPr>
            <a:normAutofit/>
          </a:bodyPr>
          <a:lstStyle/>
          <a:p>
            <a:r>
              <a:rPr lang="en-GB" sz="3200" dirty="0" smtClean="0">
                <a:latin typeface="Arial Rounded MT Bold" pitchFamily="34" charset="0"/>
              </a:rPr>
              <a:t> </a:t>
            </a:r>
            <a:r>
              <a:rPr lang="en-GB" sz="3200" dirty="0" smtClean="0"/>
              <a:t>Non-parametric tests</a:t>
            </a:r>
            <a:endParaRPr lang="en-GB" sz="4000" dirty="0"/>
          </a:p>
        </p:txBody>
      </p:sp>
      <p:sp>
        <p:nvSpPr>
          <p:cNvPr id="6" name="Content Placeholder 5"/>
          <p:cNvSpPr>
            <a:spLocks noGrp="1"/>
          </p:cNvSpPr>
          <p:nvPr>
            <p:ph idx="1"/>
          </p:nvPr>
        </p:nvSpPr>
        <p:spPr>
          <a:xfrm>
            <a:off x="360948" y="1038878"/>
            <a:ext cx="8619278" cy="4570352"/>
          </a:xfrm>
        </p:spPr>
        <p:txBody>
          <a:bodyPr/>
          <a:lstStyle/>
          <a:p>
            <a:pPr marL="0" indent="0">
              <a:buNone/>
            </a:pPr>
            <a:endParaRPr lang="en-GB" sz="2600" dirty="0" smtClean="0"/>
          </a:p>
          <a:p>
            <a:pPr marL="0" indent="0">
              <a:buNone/>
            </a:pPr>
            <a:endParaRPr lang="en-GB" sz="2600" dirty="0"/>
          </a:p>
        </p:txBody>
      </p:sp>
      <p:graphicFrame>
        <p:nvGraphicFramePr>
          <p:cNvPr id="3" name="Table 2"/>
          <p:cNvGraphicFramePr>
            <a:graphicFrameLocks noGrp="1"/>
          </p:cNvGraphicFramePr>
          <p:nvPr>
            <p:extLst>
              <p:ext uri="{D42A27DB-BD31-4B8C-83A1-F6EECF244321}">
                <p14:modId xmlns:p14="http://schemas.microsoft.com/office/powerpoint/2010/main" xmlns="" val="1943225796"/>
              </p:ext>
            </p:extLst>
          </p:nvPr>
        </p:nvGraphicFramePr>
        <p:xfrm>
          <a:off x="323528" y="1314973"/>
          <a:ext cx="8673929" cy="3946134"/>
        </p:xfrm>
        <a:graphic>
          <a:graphicData uri="http://schemas.openxmlformats.org/drawingml/2006/table">
            <a:tbl>
              <a:tblPr firstRow="1" firstCol="1" bandRow="1">
                <a:tableStyleId>{1E171933-4619-4E11-9A3F-F7608DF75F80}</a:tableStyleId>
              </a:tblPr>
              <a:tblGrid>
                <a:gridCol w="2808312"/>
                <a:gridCol w="2736304"/>
                <a:gridCol w="3129313"/>
              </a:tblGrid>
              <a:tr h="368974">
                <a:tc>
                  <a:txBody>
                    <a:bodyPr/>
                    <a:lstStyle/>
                    <a:p>
                      <a:pPr>
                        <a:lnSpc>
                          <a:spcPct val="115000"/>
                        </a:lnSpc>
                        <a:spcAft>
                          <a:spcPts val="0"/>
                        </a:spcAft>
                      </a:pPr>
                      <a:r>
                        <a:rPr lang="en-GB" sz="1800" dirty="0">
                          <a:effectLst/>
                        </a:rPr>
                        <a:t>Parametric test </a:t>
                      </a:r>
                      <a:endParaRPr lang="en-GB"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What to check for normality</a:t>
                      </a:r>
                      <a:endParaRPr lang="en-GB"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Non-parametric test</a:t>
                      </a:r>
                      <a:endParaRPr lang="en-GB" sz="1800">
                        <a:effectLst/>
                        <a:latin typeface="Calibri"/>
                        <a:ea typeface="Calibri"/>
                        <a:cs typeface="Times New Roman"/>
                      </a:endParaRPr>
                    </a:p>
                  </a:txBody>
                  <a:tcPr marL="68580" marR="68580" marT="0" marB="0"/>
                </a:tc>
              </a:tr>
              <a:tr h="368974">
                <a:tc>
                  <a:txBody>
                    <a:bodyPr/>
                    <a:lstStyle/>
                    <a:p>
                      <a:pPr>
                        <a:lnSpc>
                          <a:spcPct val="115000"/>
                        </a:lnSpc>
                        <a:spcAft>
                          <a:spcPts val="0"/>
                        </a:spcAft>
                      </a:pPr>
                      <a:r>
                        <a:rPr lang="en-GB" sz="1800" dirty="0">
                          <a:solidFill>
                            <a:schemeClr val="accent4">
                              <a:lumMod val="75000"/>
                            </a:schemeClr>
                          </a:solidFill>
                          <a:effectLst/>
                        </a:rPr>
                        <a:t>Independent t-test</a:t>
                      </a:r>
                      <a:endParaRPr lang="en-GB" sz="1800" dirty="0">
                        <a:solidFill>
                          <a:schemeClr val="accent4">
                            <a:lumMod val="75000"/>
                          </a:schemeClr>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a:effectLst/>
                        </a:rPr>
                        <a:t>Dependent </a:t>
                      </a:r>
                      <a:r>
                        <a:rPr lang="en-GB" sz="1800" dirty="0" smtClean="0">
                          <a:effectLst/>
                        </a:rPr>
                        <a:t>variable by group</a:t>
                      </a:r>
                      <a:endParaRPr lang="en-GB"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Mann-Whitney test</a:t>
                      </a:r>
                      <a:endParaRPr lang="en-GB" sz="1800">
                        <a:effectLst/>
                        <a:latin typeface="Calibri"/>
                        <a:ea typeface="Calibri"/>
                        <a:cs typeface="Times New Roman"/>
                      </a:endParaRPr>
                    </a:p>
                  </a:txBody>
                  <a:tcPr marL="68580" marR="68580" marT="0" marB="0"/>
                </a:tc>
              </a:tr>
              <a:tr h="368974">
                <a:tc>
                  <a:txBody>
                    <a:bodyPr/>
                    <a:lstStyle/>
                    <a:p>
                      <a:pPr>
                        <a:lnSpc>
                          <a:spcPct val="115000"/>
                        </a:lnSpc>
                        <a:spcAft>
                          <a:spcPts val="0"/>
                        </a:spcAft>
                      </a:pPr>
                      <a:r>
                        <a:rPr lang="en-GB" sz="1800" dirty="0">
                          <a:solidFill>
                            <a:schemeClr val="accent4">
                              <a:lumMod val="75000"/>
                            </a:schemeClr>
                          </a:solidFill>
                          <a:effectLst/>
                        </a:rPr>
                        <a:t>Paired t-test</a:t>
                      </a:r>
                      <a:endParaRPr lang="en-GB" sz="1800" dirty="0">
                        <a:solidFill>
                          <a:schemeClr val="accent4">
                            <a:lumMod val="75000"/>
                          </a:schemeClr>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Paired differences</a:t>
                      </a:r>
                      <a:endParaRPr lang="en-GB"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Wilcoxon signed rank test</a:t>
                      </a:r>
                      <a:endParaRPr lang="en-GB" sz="1800">
                        <a:effectLst/>
                        <a:latin typeface="Calibri"/>
                        <a:ea typeface="Calibri"/>
                        <a:cs typeface="Times New Roman"/>
                      </a:endParaRPr>
                    </a:p>
                  </a:txBody>
                  <a:tcPr marL="68580" marR="68580" marT="0" marB="0"/>
                </a:tc>
              </a:tr>
              <a:tr h="368974">
                <a:tc>
                  <a:txBody>
                    <a:bodyPr/>
                    <a:lstStyle/>
                    <a:p>
                      <a:pPr>
                        <a:lnSpc>
                          <a:spcPct val="115000"/>
                        </a:lnSpc>
                        <a:spcAft>
                          <a:spcPts val="0"/>
                        </a:spcAft>
                      </a:pPr>
                      <a:r>
                        <a:rPr lang="en-GB" sz="1800" dirty="0">
                          <a:solidFill>
                            <a:schemeClr val="accent4">
                              <a:lumMod val="75000"/>
                            </a:schemeClr>
                          </a:solidFill>
                          <a:effectLst/>
                        </a:rPr>
                        <a:t>One-way ANOVA</a:t>
                      </a:r>
                      <a:endParaRPr lang="en-GB" sz="1800" dirty="0">
                        <a:solidFill>
                          <a:schemeClr val="accent4">
                            <a:lumMod val="75000"/>
                          </a:schemeClr>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800" smtClean="0">
                          <a:effectLst/>
                        </a:rPr>
                        <a:t>Residuals/Dependent </a:t>
                      </a:r>
                      <a:endParaRPr lang="en-GB"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Kruskal-Wallis test</a:t>
                      </a:r>
                      <a:endParaRPr lang="en-GB" sz="1800">
                        <a:effectLst/>
                        <a:latin typeface="Calibri"/>
                        <a:ea typeface="Calibri"/>
                        <a:cs typeface="Times New Roman"/>
                      </a:endParaRPr>
                    </a:p>
                  </a:txBody>
                  <a:tcPr marL="68580" marR="68580" marT="0" marB="0"/>
                </a:tc>
              </a:tr>
              <a:tr h="368974">
                <a:tc>
                  <a:txBody>
                    <a:bodyPr/>
                    <a:lstStyle/>
                    <a:p>
                      <a:pPr>
                        <a:lnSpc>
                          <a:spcPct val="115000"/>
                        </a:lnSpc>
                        <a:spcAft>
                          <a:spcPts val="0"/>
                        </a:spcAft>
                      </a:pPr>
                      <a:r>
                        <a:rPr lang="en-GB" sz="1800" dirty="0">
                          <a:solidFill>
                            <a:schemeClr val="accent4">
                              <a:lumMod val="75000"/>
                            </a:schemeClr>
                          </a:solidFill>
                          <a:effectLst/>
                        </a:rPr>
                        <a:t>Repeated measures ANOVA</a:t>
                      </a:r>
                      <a:endParaRPr lang="en-GB" sz="1800" dirty="0">
                        <a:solidFill>
                          <a:schemeClr val="accent4">
                            <a:lumMod val="75000"/>
                          </a:schemeClr>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Residuals</a:t>
                      </a:r>
                      <a:endParaRPr lang="en-GB"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a:effectLst/>
                        </a:rPr>
                        <a:t>Friedman test</a:t>
                      </a:r>
                      <a:endParaRPr lang="en-GB" sz="1800" dirty="0">
                        <a:effectLst/>
                        <a:latin typeface="Calibri"/>
                        <a:ea typeface="Calibri"/>
                        <a:cs typeface="Times New Roman"/>
                      </a:endParaRPr>
                    </a:p>
                  </a:txBody>
                  <a:tcPr marL="68580" marR="68580" marT="0" marB="0"/>
                </a:tc>
              </a:tr>
              <a:tr h="760905">
                <a:tc>
                  <a:txBody>
                    <a:bodyPr/>
                    <a:lstStyle/>
                    <a:p>
                      <a:pPr>
                        <a:lnSpc>
                          <a:spcPct val="115000"/>
                        </a:lnSpc>
                        <a:spcAft>
                          <a:spcPts val="0"/>
                        </a:spcAft>
                      </a:pPr>
                      <a:r>
                        <a:rPr lang="en-GB" sz="1800" dirty="0">
                          <a:solidFill>
                            <a:schemeClr val="accent4">
                              <a:lumMod val="75000"/>
                            </a:schemeClr>
                          </a:solidFill>
                          <a:effectLst/>
                        </a:rPr>
                        <a:t>Pearson’s Correlation </a:t>
                      </a:r>
                      <a:endParaRPr lang="en-GB" sz="1800" dirty="0" smtClean="0">
                        <a:solidFill>
                          <a:schemeClr val="accent4">
                            <a:lumMod val="75000"/>
                          </a:schemeClr>
                        </a:solidFill>
                        <a:effectLst/>
                      </a:endParaRPr>
                    </a:p>
                    <a:p>
                      <a:pPr>
                        <a:lnSpc>
                          <a:spcPct val="115000"/>
                        </a:lnSpc>
                        <a:spcAft>
                          <a:spcPts val="0"/>
                        </a:spcAft>
                      </a:pPr>
                      <a:r>
                        <a:rPr lang="en-GB" sz="1800" dirty="0" smtClean="0">
                          <a:solidFill>
                            <a:schemeClr val="accent4">
                              <a:lumMod val="75000"/>
                            </a:schemeClr>
                          </a:solidFill>
                          <a:effectLst/>
                        </a:rPr>
                        <a:t>Co-efficient</a:t>
                      </a:r>
                      <a:endParaRPr lang="en-GB" sz="1800" dirty="0">
                        <a:solidFill>
                          <a:schemeClr val="accent4">
                            <a:lumMod val="75000"/>
                          </a:schemeClr>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a:effectLst/>
                        </a:rPr>
                        <a:t>At least one of the variables should be normal</a:t>
                      </a:r>
                      <a:endParaRPr lang="en-GB"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Spearman’s Correlation Co-efficient </a:t>
                      </a:r>
                      <a:endParaRPr lang="en-GB" sz="1800">
                        <a:effectLst/>
                        <a:latin typeface="Calibri"/>
                        <a:ea typeface="Calibri"/>
                        <a:cs typeface="Times New Roman"/>
                      </a:endParaRPr>
                    </a:p>
                  </a:txBody>
                  <a:tcPr marL="68580" marR="68580" marT="0" marB="0"/>
                </a:tc>
              </a:tr>
              <a:tr h="368974">
                <a:tc>
                  <a:txBody>
                    <a:bodyPr/>
                    <a:lstStyle/>
                    <a:p>
                      <a:pPr>
                        <a:lnSpc>
                          <a:spcPct val="115000"/>
                        </a:lnSpc>
                        <a:spcAft>
                          <a:spcPts val="0"/>
                        </a:spcAft>
                      </a:pPr>
                      <a:r>
                        <a:rPr lang="en-GB" sz="1800" dirty="0" smtClean="0">
                          <a:solidFill>
                            <a:schemeClr val="accent4">
                              <a:lumMod val="75000"/>
                            </a:schemeClr>
                          </a:solidFill>
                          <a:effectLst/>
                        </a:rPr>
                        <a:t>Linear </a:t>
                      </a:r>
                      <a:r>
                        <a:rPr lang="en-GB" sz="1800" dirty="0">
                          <a:solidFill>
                            <a:schemeClr val="accent4">
                              <a:lumMod val="75000"/>
                            </a:schemeClr>
                          </a:solidFill>
                          <a:effectLst/>
                        </a:rPr>
                        <a:t>Regression</a:t>
                      </a:r>
                      <a:endParaRPr lang="en-GB" sz="1800" dirty="0">
                        <a:solidFill>
                          <a:schemeClr val="accent4">
                            <a:lumMod val="75000"/>
                          </a:schemeClr>
                        </a:solidFill>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a:effectLst/>
                        </a:rPr>
                        <a:t>Residuals</a:t>
                      </a:r>
                      <a:endParaRPr lang="en-GB"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a:effectLst/>
                        </a:rPr>
                        <a:t> </a:t>
                      </a:r>
                      <a:r>
                        <a:rPr lang="en-GB" sz="1800" dirty="0" smtClean="0">
                          <a:effectLst/>
                        </a:rPr>
                        <a:t>None – transform the data</a:t>
                      </a:r>
                      <a:endParaRPr lang="en-GB" sz="18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130152" y="5410200"/>
            <a:ext cx="7632848"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chemeClr val="tx1"/>
                </a:solidFill>
                <a:effectLst/>
                <a:ea typeface="Calibri" pitchFamily="34" charset="0"/>
                <a:cs typeface="Times New Roman" pitchFamily="18" charset="0"/>
              </a:rPr>
              <a:t>Notes: The residuals are the differences between the observed and expected values.  </a:t>
            </a:r>
            <a:endParaRPr kumimoji="0" lang="en-GB" altLang="en-US" sz="2000" b="0" i="0" u="none" strike="noStrike" cap="none" normalizeH="0" baseline="0" dirty="0" smtClean="0">
              <a:ln>
                <a:noFill/>
              </a:ln>
              <a:solidFill>
                <a:schemeClr val="tx1"/>
              </a:solidFill>
              <a:effectLst/>
              <a:cs typeface="Arial" pitchFamily="34" charset="0"/>
            </a:endParaRPr>
          </a:p>
        </p:txBody>
      </p:sp>
      <p:sp>
        <p:nvSpPr>
          <p:cNvPr id="8"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150006407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90365"/>
            <a:ext cx="3312368" cy="4516926"/>
          </a:xfrm>
        </p:spPr>
        <p:txBody>
          <a:bodyPr>
            <a:normAutofit/>
          </a:bodyPr>
          <a:lstStyle/>
          <a:p>
            <a:pPr marL="109728" indent="0">
              <a:buNone/>
            </a:pPr>
            <a:r>
              <a:rPr lang="en-GB" sz="2400" dirty="0" smtClean="0"/>
              <a:t>Which test should be carried out to compare the hours of housework for males and females?  Look at the histograms of housework by gender to decide.</a:t>
            </a:r>
            <a:endParaRPr lang="en-GB" sz="2400" dirty="0"/>
          </a:p>
        </p:txBody>
      </p:sp>
      <p:sp>
        <p:nvSpPr>
          <p:cNvPr id="3" name="Title 2"/>
          <p:cNvSpPr>
            <a:spLocks noGrp="1"/>
          </p:cNvSpPr>
          <p:nvPr>
            <p:ph type="title"/>
          </p:nvPr>
        </p:nvSpPr>
        <p:spPr>
          <a:xfrm>
            <a:off x="457200" y="260648"/>
            <a:ext cx="8435280" cy="1143000"/>
          </a:xfrm>
        </p:spPr>
        <p:txBody>
          <a:bodyPr>
            <a:normAutofit fontScale="90000"/>
          </a:bodyPr>
          <a:lstStyle/>
          <a:p>
            <a:r>
              <a:rPr lang="en-GB" dirty="0" smtClean="0">
                <a:solidFill>
                  <a:srgbClr val="00B0F0"/>
                </a:solidFill>
              </a:rPr>
              <a:t>Exercise: Comparison of housework</a:t>
            </a:r>
            <a:endParaRPr lang="en-GB" dirty="0">
              <a:solidFill>
                <a:srgbClr val="00B0F0"/>
              </a:solidFill>
            </a:endParaRPr>
          </a:p>
        </p:txBody>
      </p:sp>
      <p:sp>
        <p:nvSpPr>
          <p:cNvPr id="4" name="Rectangle 3"/>
          <p:cNvSpPr/>
          <p:nvPr/>
        </p:nvSpPr>
        <p:spPr>
          <a:xfrm>
            <a:off x="2286000" y="2967335"/>
            <a:ext cx="4572000" cy="923330"/>
          </a:xfrm>
          <a:prstGeom prst="rect">
            <a:avLst/>
          </a:prstGeom>
        </p:spPr>
        <p:txBody>
          <a:bodyPr>
            <a:spAutoFit/>
          </a:bodyPr>
          <a:lstStyle/>
          <a:p>
            <a:endParaRPr lang="en-GB" dirty="0"/>
          </a:p>
          <a:p>
            <a:endParaRPr lang="en-GB" dirty="0"/>
          </a:p>
          <a:p>
            <a:endParaRPr lang="en-GB"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63888" y="1490365"/>
            <a:ext cx="5580111"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366793861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90365"/>
            <a:ext cx="3312368" cy="4516926"/>
          </a:xfrm>
        </p:spPr>
        <p:txBody>
          <a:bodyPr>
            <a:normAutofit/>
          </a:bodyPr>
          <a:lstStyle/>
          <a:p>
            <a:pPr marL="109728" indent="0">
              <a:buNone/>
            </a:pPr>
            <a:r>
              <a:rPr lang="en-GB" sz="2400" dirty="0" smtClean="0"/>
              <a:t>Which test should be carried out to compare the hours of housework for males and females?</a:t>
            </a:r>
          </a:p>
          <a:p>
            <a:pPr marL="109728" indent="0">
              <a:buNone/>
            </a:pPr>
            <a:endParaRPr lang="en-GB" sz="2400" dirty="0"/>
          </a:p>
          <a:p>
            <a:pPr marL="109728" indent="0">
              <a:buNone/>
            </a:pPr>
            <a:r>
              <a:rPr lang="en-GB" sz="2400" dirty="0" smtClean="0">
                <a:solidFill>
                  <a:srgbClr val="FF0000"/>
                </a:solidFill>
              </a:rPr>
              <a:t>The male data is very skewed so use the Mann-Whitney.</a:t>
            </a:r>
            <a:endParaRPr lang="en-GB" sz="2400" dirty="0">
              <a:solidFill>
                <a:srgbClr val="FF0000"/>
              </a:solidFill>
            </a:endParaRPr>
          </a:p>
        </p:txBody>
      </p:sp>
      <p:sp>
        <p:nvSpPr>
          <p:cNvPr id="3" name="Title 2"/>
          <p:cNvSpPr>
            <a:spLocks noGrp="1"/>
          </p:cNvSpPr>
          <p:nvPr>
            <p:ph type="title"/>
          </p:nvPr>
        </p:nvSpPr>
        <p:spPr>
          <a:xfrm>
            <a:off x="457200" y="260648"/>
            <a:ext cx="8435280" cy="1143000"/>
          </a:xfrm>
        </p:spPr>
        <p:txBody>
          <a:bodyPr>
            <a:normAutofit/>
          </a:bodyPr>
          <a:lstStyle/>
          <a:p>
            <a:r>
              <a:rPr lang="en-GB" dirty="0" smtClean="0">
                <a:solidFill>
                  <a:srgbClr val="FF0000"/>
                </a:solidFill>
              </a:rPr>
              <a:t>Exercise: Solution</a:t>
            </a:r>
            <a:endParaRPr lang="en-GB" dirty="0">
              <a:solidFill>
                <a:srgbClr val="FF0000"/>
              </a:solidFill>
            </a:endParaRPr>
          </a:p>
        </p:txBody>
      </p:sp>
      <p:sp>
        <p:nvSpPr>
          <p:cNvPr id="4" name="Rectangle 3"/>
          <p:cNvSpPr/>
          <p:nvPr/>
        </p:nvSpPr>
        <p:spPr>
          <a:xfrm>
            <a:off x="2286000" y="2967335"/>
            <a:ext cx="4572000" cy="923330"/>
          </a:xfrm>
          <a:prstGeom prst="rect">
            <a:avLst/>
          </a:prstGeom>
        </p:spPr>
        <p:txBody>
          <a:bodyPr>
            <a:spAutoFit/>
          </a:bodyPr>
          <a:lstStyle/>
          <a:p>
            <a:endParaRPr lang="en-GB" dirty="0"/>
          </a:p>
          <a:p>
            <a:endParaRPr lang="en-GB" dirty="0"/>
          </a:p>
          <a:p>
            <a:endParaRPr lang="en-GB"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63888" y="1490365"/>
            <a:ext cx="5580111"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www.statstutor.ac.uk</a:t>
            </a:r>
            <a:endParaRPr lang="en-US" dirty="0"/>
          </a:p>
        </p:txBody>
      </p:sp>
    </p:spTree>
    <p:extLst>
      <p:ext uri="{BB962C8B-B14F-4D97-AF65-F5344CB8AC3E}">
        <p14:creationId xmlns:p14="http://schemas.microsoft.com/office/powerpoint/2010/main" xmlns="" val="357912031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1592929102"/>
              </p:ext>
            </p:extLst>
          </p:nvPr>
        </p:nvGraphicFramePr>
        <p:xfrm>
          <a:off x="323528" y="1340768"/>
          <a:ext cx="8639033" cy="529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57200" y="274638"/>
            <a:ext cx="8579296" cy="1143000"/>
          </a:xfrm>
        </p:spPr>
        <p:txBody>
          <a:bodyPr>
            <a:normAutofit/>
          </a:bodyPr>
          <a:lstStyle/>
          <a:p>
            <a:r>
              <a:rPr lang="en-GB" dirty="0" smtClean="0"/>
              <a:t>Summary</a:t>
            </a:r>
            <a:endParaRPr lang="en-GB" dirty="0"/>
          </a:p>
        </p:txBody>
      </p:sp>
      <p:sp>
        <p:nvSpPr>
          <p:cNvPr id="6"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404095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87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9000" y="1981200"/>
            <a:ext cx="5562600" cy="4457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ontent Placeholder 1"/>
          <p:cNvSpPr>
            <a:spLocks noGrp="1"/>
          </p:cNvSpPr>
          <p:nvPr>
            <p:ph idx="1"/>
          </p:nvPr>
        </p:nvSpPr>
        <p:spPr>
          <a:xfrm>
            <a:off x="457199" y="1196752"/>
            <a:ext cx="8254181" cy="4810539"/>
          </a:xfrm>
        </p:spPr>
        <p:txBody>
          <a:bodyPr>
            <a:normAutofit/>
          </a:bodyPr>
          <a:lstStyle/>
          <a:p>
            <a:r>
              <a:rPr lang="en-GB" dirty="0" smtClean="0"/>
              <a:t>The larger the standard deviation, the more spread out the data is.</a:t>
            </a:r>
          </a:p>
          <a:p>
            <a:endParaRPr lang="en-GB" dirty="0"/>
          </a:p>
        </p:txBody>
      </p:sp>
      <p:sp>
        <p:nvSpPr>
          <p:cNvPr id="3" name="Title 2"/>
          <p:cNvSpPr>
            <a:spLocks noGrp="1"/>
          </p:cNvSpPr>
          <p:nvPr>
            <p:ph type="title"/>
          </p:nvPr>
        </p:nvSpPr>
        <p:spPr>
          <a:xfrm>
            <a:off x="457200" y="274638"/>
            <a:ext cx="8435280" cy="1143000"/>
          </a:xfrm>
        </p:spPr>
        <p:txBody>
          <a:bodyPr>
            <a:normAutofit fontScale="90000"/>
          </a:bodyPr>
          <a:lstStyle/>
          <a:p>
            <a:r>
              <a:rPr lang="en-GB" dirty="0" smtClean="0"/>
              <a:t>Interpretation of standard deviation</a:t>
            </a:r>
            <a:endParaRPr lang="en-GB" dirty="0"/>
          </a:p>
        </p:txBody>
      </p:sp>
      <p:sp>
        <p:nvSpPr>
          <p:cNvPr id="5" name="Footer Placeholder 2"/>
          <p:cNvSpPr>
            <a:spLocks noGrp="1"/>
          </p:cNvSpPr>
          <p:nvPr>
            <p:ph type="ftr" sz="quarter" idx="11"/>
          </p:nvPr>
        </p:nvSpPr>
        <p:spPr>
          <a:xfrm>
            <a:off x="-252045" y="6400800"/>
            <a:ext cx="1699845" cy="381000"/>
          </a:xfrm>
        </p:spPr>
        <p:txBody>
          <a:bodyPr/>
          <a:lstStyle/>
          <a:p>
            <a:r>
              <a:rPr lang="en-GB" dirty="0" smtClean="0"/>
              <a:t>www.statstutor.ac.uk</a:t>
            </a:r>
            <a:endParaRPr lang="en-US" dirty="0"/>
          </a:p>
        </p:txBody>
      </p:sp>
    </p:spTree>
    <p:extLst>
      <p:ext uri="{BB962C8B-B14F-4D97-AF65-F5344CB8AC3E}">
        <p14:creationId xmlns:p14="http://schemas.microsoft.com/office/powerpoint/2010/main" xmlns="" val="47440118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57200" y="476672"/>
            <a:ext cx="8686800"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b="0" dirty="0" smtClean="0"/>
              <a:t>Scenarios</a:t>
            </a:r>
            <a:endParaRPr lang="en-GB" sz="4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Content Placeholder 1"/>
          <p:cNvSpPr txBox="1">
            <a:spLocks/>
          </p:cNvSpPr>
          <p:nvPr/>
        </p:nvSpPr>
        <p:spPr>
          <a:xfrm>
            <a:off x="457200" y="1417956"/>
            <a:ext cx="8507288" cy="4456652"/>
          </a:xfrm>
          <a:prstGeom prst="rect">
            <a:avLst/>
          </a:prstGeom>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nSpc>
                <a:spcPct val="115000"/>
              </a:lnSpc>
              <a:spcAft>
                <a:spcPts val="600"/>
              </a:spcAft>
              <a:buNone/>
            </a:pPr>
            <a:r>
              <a:rPr lang="en-GB" sz="2000" b="1" i="1" dirty="0" smtClean="0">
                <a:solidFill>
                  <a:srgbClr val="4F81BD"/>
                </a:solidFill>
                <a:ea typeface="SimSun"/>
                <a:cs typeface="Times New Roman"/>
              </a:rPr>
              <a:t>Resources </a:t>
            </a:r>
            <a:r>
              <a:rPr lang="en-GB" sz="2000" b="1" i="1" dirty="0">
                <a:solidFill>
                  <a:srgbClr val="4F81BD"/>
                </a:solidFill>
                <a:ea typeface="SimSun"/>
                <a:cs typeface="Times New Roman"/>
              </a:rPr>
              <a:t>available on </a:t>
            </a:r>
            <a:r>
              <a:rPr lang="en-GB" sz="2000" b="1" i="1" dirty="0">
                <a:solidFill>
                  <a:srgbClr val="4F81BD"/>
                </a:solidFill>
                <a:ea typeface="SimSun"/>
                <a:cs typeface="Times New Roman"/>
                <a:hlinkClick r:id="rId3"/>
              </a:rPr>
              <a:t>http://www.statstutor.ac.uk/</a:t>
            </a:r>
            <a:endParaRPr lang="en-GB" sz="2000" b="1" i="1" dirty="0">
              <a:solidFill>
                <a:srgbClr val="4F81BD"/>
              </a:solidFill>
              <a:ea typeface="SimSun"/>
              <a:cs typeface="Times New Roman"/>
            </a:endParaRPr>
          </a:p>
          <a:p>
            <a:pPr marL="109728" indent="0">
              <a:lnSpc>
                <a:spcPct val="115000"/>
              </a:lnSpc>
              <a:spcAft>
                <a:spcPts val="600"/>
              </a:spcAft>
              <a:buNone/>
            </a:pPr>
            <a:r>
              <a:rPr lang="en-GB" sz="2000" b="1" i="1" dirty="0" smtClean="0">
                <a:solidFill>
                  <a:srgbClr val="4F81BD"/>
                </a:solidFill>
                <a:ea typeface="SimSun"/>
                <a:cs typeface="Times New Roman"/>
              </a:rPr>
              <a:t>Role </a:t>
            </a:r>
            <a:r>
              <a:rPr lang="en-GB" sz="2000" b="1" i="1" dirty="0">
                <a:solidFill>
                  <a:srgbClr val="4F81BD"/>
                </a:solidFill>
                <a:ea typeface="SimSun"/>
                <a:cs typeface="Times New Roman"/>
              </a:rPr>
              <a:t>play example : In pairs.  One </a:t>
            </a:r>
            <a:r>
              <a:rPr lang="en-GB" sz="2000" b="1" i="1" dirty="0" smtClean="0">
                <a:solidFill>
                  <a:srgbClr val="4F81BD"/>
                </a:solidFill>
                <a:ea typeface="SimSun"/>
                <a:cs typeface="Times New Roman"/>
              </a:rPr>
              <a:t> person is </a:t>
            </a:r>
            <a:r>
              <a:rPr lang="en-GB" sz="2000" b="1" i="1" dirty="0">
                <a:solidFill>
                  <a:srgbClr val="4F81BD"/>
                </a:solidFill>
                <a:ea typeface="SimSun"/>
                <a:cs typeface="Times New Roman"/>
              </a:rPr>
              <a:t>briefed on a scenario but not the analysis needed</a:t>
            </a:r>
            <a:r>
              <a:rPr lang="en-GB" sz="2000" b="1" i="1" dirty="0" smtClean="0">
                <a:solidFill>
                  <a:srgbClr val="4F81BD"/>
                </a:solidFill>
                <a:ea typeface="SimSun"/>
                <a:cs typeface="Times New Roman"/>
              </a:rPr>
              <a:t>.  Decide on the analysis.</a:t>
            </a:r>
          </a:p>
          <a:p>
            <a:pPr marL="109728" indent="0">
              <a:lnSpc>
                <a:spcPct val="115000"/>
              </a:lnSpc>
              <a:spcAft>
                <a:spcPts val="600"/>
              </a:spcAft>
              <a:buNone/>
            </a:pPr>
            <a:r>
              <a:rPr lang="en-GB" sz="2000" b="1" i="1" dirty="0">
                <a:solidFill>
                  <a:srgbClr val="4F81BD"/>
                </a:solidFill>
                <a:ea typeface="SimSun"/>
                <a:cs typeface="Times New Roman"/>
              </a:rPr>
              <a:t>Resource </a:t>
            </a:r>
            <a:r>
              <a:rPr lang="en-GB" sz="2000" b="1" i="1" dirty="0" smtClean="0">
                <a:solidFill>
                  <a:srgbClr val="4F81BD"/>
                </a:solidFill>
                <a:ea typeface="SimSun"/>
                <a:cs typeface="Times New Roman"/>
              </a:rPr>
              <a:t>:</a:t>
            </a:r>
            <a:r>
              <a:rPr lang="en-GB" sz="2000" dirty="0" smtClean="0"/>
              <a:t>Emmissions_scenario_Stcp-marshallowen-5b</a:t>
            </a:r>
            <a:endParaRPr lang="en-GB" sz="2000" b="1" i="1" dirty="0">
              <a:solidFill>
                <a:srgbClr val="4F81BD"/>
              </a:solidFill>
              <a:ea typeface="SimSun"/>
              <a:cs typeface="Times New Roman"/>
            </a:endParaRPr>
          </a:p>
          <a:p>
            <a:pPr marL="109728" indent="0">
              <a:lnSpc>
                <a:spcPct val="115000"/>
              </a:lnSpc>
              <a:spcAft>
                <a:spcPts val="600"/>
              </a:spcAft>
              <a:buNone/>
            </a:pPr>
            <a:r>
              <a:rPr lang="en-GB" sz="2000" b="1" i="1" dirty="0" smtClean="0">
                <a:solidFill>
                  <a:srgbClr val="4F81BD"/>
                </a:solidFill>
                <a:ea typeface="SimSun"/>
                <a:cs typeface="Times New Roman"/>
              </a:rPr>
              <a:t>Video </a:t>
            </a:r>
            <a:r>
              <a:rPr lang="en-GB" sz="2000" b="1" i="1" dirty="0">
                <a:solidFill>
                  <a:srgbClr val="4F81BD"/>
                </a:solidFill>
                <a:ea typeface="SimSun"/>
                <a:cs typeface="Times New Roman"/>
              </a:rPr>
              <a:t>scenario:  Stopped at numerous points for </a:t>
            </a:r>
            <a:r>
              <a:rPr lang="en-GB" sz="2000" b="1" i="1" dirty="0" smtClean="0">
                <a:solidFill>
                  <a:srgbClr val="4F81BD"/>
                </a:solidFill>
                <a:ea typeface="SimSun"/>
                <a:cs typeface="Times New Roman"/>
              </a:rPr>
              <a:t>discussion.  What analysis is needed? </a:t>
            </a:r>
          </a:p>
          <a:p>
            <a:pPr marL="109728" indent="0">
              <a:lnSpc>
                <a:spcPct val="115000"/>
              </a:lnSpc>
              <a:spcAft>
                <a:spcPts val="600"/>
              </a:spcAft>
              <a:buNone/>
            </a:pPr>
            <a:r>
              <a:rPr lang="en-GB" sz="2000" b="1" i="1" dirty="0" smtClean="0">
                <a:solidFill>
                  <a:srgbClr val="4F81BD"/>
                </a:solidFill>
                <a:ea typeface="SimSun"/>
                <a:cs typeface="Times New Roman"/>
              </a:rPr>
              <a:t>Resource :</a:t>
            </a:r>
            <a:r>
              <a:rPr lang="en-GB" sz="2000" dirty="0" smtClean="0"/>
              <a:t>Mass_Customisation_Video_Stcp-marshallowen-1a</a:t>
            </a:r>
            <a:endParaRPr lang="en-GB" sz="2000" b="1" i="1" dirty="0" smtClean="0">
              <a:solidFill>
                <a:srgbClr val="4F81BD"/>
              </a:solidFill>
              <a:ea typeface="SimSun"/>
              <a:cs typeface="Times New Roman"/>
            </a:endParaRPr>
          </a:p>
          <a:p>
            <a:pPr marL="109728" indent="0">
              <a:lnSpc>
                <a:spcPct val="115000"/>
              </a:lnSpc>
              <a:spcAft>
                <a:spcPts val="600"/>
              </a:spcAft>
              <a:buNone/>
            </a:pPr>
            <a:r>
              <a:rPr lang="en-GB" sz="2000" b="1" i="1" dirty="0" smtClean="0">
                <a:solidFill>
                  <a:srgbClr val="4F81BD"/>
                </a:solidFill>
                <a:ea typeface="SimSun"/>
                <a:cs typeface="Times New Roman"/>
              </a:rPr>
              <a:t>Top tips for stats support</a:t>
            </a:r>
            <a:endParaRPr lang="en-GB" sz="2000" b="1" i="1" dirty="0">
              <a:solidFill>
                <a:srgbClr val="4F81BD"/>
              </a:solidFill>
              <a:ea typeface="SimSun"/>
              <a:cs typeface="Times New Roman"/>
            </a:endParaRPr>
          </a:p>
          <a:p>
            <a:pPr marL="109728" indent="0">
              <a:lnSpc>
                <a:spcPct val="115000"/>
              </a:lnSpc>
              <a:spcAft>
                <a:spcPts val="600"/>
              </a:spcAft>
              <a:buNone/>
            </a:pPr>
            <a:r>
              <a:rPr lang="en-GB" sz="2000" b="1" i="1" dirty="0" smtClean="0">
                <a:solidFill>
                  <a:srgbClr val="4F81BD"/>
                </a:solidFill>
                <a:ea typeface="SimSun"/>
                <a:cs typeface="Times New Roman"/>
              </a:rPr>
              <a:t>Resources :</a:t>
            </a:r>
            <a:r>
              <a:rPr lang="en-GB" sz="2000" dirty="0" err="1"/>
              <a:t>Careful_with_the_maths_Video</a:t>
            </a:r>
            <a:r>
              <a:rPr lang="en-GB" sz="2000" dirty="0"/>
              <a:t>_ </a:t>
            </a:r>
            <a:r>
              <a:rPr lang="en-GB" sz="2000" dirty="0" smtClean="0"/>
              <a:t>Stcp-marshallowen-3a</a:t>
            </a:r>
          </a:p>
          <a:p>
            <a:pPr marL="109728" indent="0">
              <a:lnSpc>
                <a:spcPct val="115000"/>
              </a:lnSpc>
              <a:spcAft>
                <a:spcPts val="600"/>
              </a:spcAft>
              <a:buNone/>
            </a:pPr>
            <a:r>
              <a:rPr lang="en-GB" sz="2000" dirty="0"/>
              <a:t>Conjoint_Analysis_Video_Stcp-marshallowen-4a</a:t>
            </a:r>
            <a:endParaRPr lang="en-GB" sz="2000" b="1" i="1" dirty="0">
              <a:solidFill>
                <a:srgbClr val="4F81BD"/>
              </a:solidFill>
              <a:ea typeface="SimSun"/>
              <a:cs typeface="Times New Roman"/>
            </a:endParaRPr>
          </a:p>
          <a:p>
            <a:pPr marL="109728" indent="0">
              <a:lnSpc>
                <a:spcPct val="115000"/>
              </a:lnSpc>
              <a:spcAft>
                <a:spcPts val="600"/>
              </a:spcAft>
              <a:buNone/>
            </a:pPr>
            <a:endParaRPr lang="en-GB" sz="2000" b="1" i="1" dirty="0" smtClean="0">
              <a:solidFill>
                <a:srgbClr val="4F81BD"/>
              </a:solidFill>
              <a:ea typeface="SimSun"/>
              <a:cs typeface="Times New Roman"/>
            </a:endParaRPr>
          </a:p>
        </p:txBody>
      </p:sp>
      <p:sp>
        <p:nvSpPr>
          <p:cNvPr id="5"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91703473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57200" y="476672"/>
            <a:ext cx="8229600"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b="0" dirty="0" smtClean="0"/>
              <a:t>Scenario - questions to consider</a:t>
            </a:r>
            <a:endParaRPr lang="en-GB" sz="4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Content Placeholder 1"/>
          <p:cNvSpPr txBox="1">
            <a:spLocks/>
          </p:cNvSpPr>
          <p:nvPr/>
        </p:nvSpPr>
        <p:spPr>
          <a:xfrm>
            <a:off x="457200" y="1219201"/>
            <a:ext cx="8686800" cy="5010268"/>
          </a:xfrm>
          <a:prstGeom prst="rect">
            <a:avLst/>
          </a:prstGeom>
        </p:spPr>
        <p:txBody>
          <a:bodyPr>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GB" sz="2800" dirty="0"/>
              <a:t>R</a:t>
            </a:r>
            <a:r>
              <a:rPr lang="en-GB" sz="2800" dirty="0" smtClean="0"/>
              <a:t>esearch </a:t>
            </a:r>
            <a:r>
              <a:rPr lang="en-GB" sz="2800" dirty="0"/>
              <a:t>question</a:t>
            </a:r>
          </a:p>
          <a:p>
            <a:pPr marL="109728" indent="0">
              <a:buNone/>
            </a:pPr>
            <a:endParaRPr lang="en-GB" sz="2800" dirty="0" smtClean="0"/>
          </a:p>
          <a:p>
            <a:pPr marL="109728" indent="0">
              <a:buNone/>
            </a:pPr>
            <a:endParaRPr lang="en-GB" sz="2800" dirty="0"/>
          </a:p>
          <a:p>
            <a:pPr marL="109728" indent="0">
              <a:buNone/>
            </a:pPr>
            <a:r>
              <a:rPr lang="en-GB" sz="2800" dirty="0"/>
              <a:t>D</a:t>
            </a:r>
            <a:r>
              <a:rPr lang="en-GB" sz="2800" dirty="0" smtClean="0"/>
              <a:t>ependent variable and type:</a:t>
            </a:r>
            <a:endParaRPr lang="en-GB" sz="2800" dirty="0"/>
          </a:p>
          <a:p>
            <a:pPr marL="109728" indent="0">
              <a:buNone/>
            </a:pPr>
            <a:endParaRPr lang="en-GB" sz="2800" dirty="0" smtClean="0"/>
          </a:p>
          <a:p>
            <a:pPr marL="109728" indent="0">
              <a:buNone/>
            </a:pPr>
            <a:endParaRPr lang="en-GB" sz="2800" dirty="0" smtClean="0"/>
          </a:p>
          <a:p>
            <a:pPr marL="109728" indent="0">
              <a:buNone/>
            </a:pPr>
            <a:r>
              <a:rPr lang="en-GB" sz="2800" dirty="0"/>
              <a:t>I</a:t>
            </a:r>
            <a:r>
              <a:rPr lang="en-GB" sz="2800" dirty="0" smtClean="0"/>
              <a:t>ndependent variables:</a:t>
            </a:r>
            <a:endParaRPr lang="en-GB" sz="2800" dirty="0"/>
          </a:p>
          <a:p>
            <a:pPr marL="109728" indent="0">
              <a:buNone/>
            </a:pPr>
            <a:endParaRPr lang="en-GB" sz="2800" dirty="0"/>
          </a:p>
          <a:p>
            <a:pPr marL="109728" indent="0">
              <a:buNone/>
            </a:pPr>
            <a:endParaRPr lang="en-GB" sz="2800" dirty="0"/>
          </a:p>
          <a:p>
            <a:pPr marL="109728" indent="0">
              <a:buNone/>
            </a:pPr>
            <a:r>
              <a:rPr lang="en-GB" sz="2800" dirty="0" smtClean="0"/>
              <a:t>Are there </a:t>
            </a:r>
            <a:r>
              <a:rPr lang="en-GB" sz="2800" dirty="0"/>
              <a:t>repeated measurements of the same variable for each subject?</a:t>
            </a:r>
          </a:p>
          <a:p>
            <a:endParaRPr lang="en-GB" sz="2800" dirty="0"/>
          </a:p>
        </p:txBody>
      </p:sp>
      <p:sp>
        <p:nvSpPr>
          <p:cNvPr id="5"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www.statstutor.ac.uk</a:t>
            </a:r>
            <a:endParaRPr lang="en-US" dirty="0"/>
          </a:p>
        </p:txBody>
      </p:sp>
    </p:spTree>
    <p:extLst>
      <p:ext uri="{BB962C8B-B14F-4D97-AF65-F5344CB8AC3E}">
        <p14:creationId xmlns:p14="http://schemas.microsoft.com/office/powerpoint/2010/main" xmlns="" val="227324435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14400"/>
            <a:ext cx="8229600" cy="5092891"/>
          </a:xfrm>
        </p:spPr>
        <p:txBody>
          <a:bodyPr>
            <a:normAutofit/>
          </a:bodyPr>
          <a:lstStyle/>
          <a:p>
            <a:pPr marL="109728" indent="0">
              <a:buNone/>
            </a:pPr>
            <a:r>
              <a:rPr lang="en-GB" sz="2400" dirty="0" smtClean="0"/>
              <a:t>The student has never studied hypothesis testing before.  Explain the concepts and what a p-value is.  Is there a difference between the scores given to the preferences of the different criteria?</a:t>
            </a:r>
            <a:endParaRPr lang="en-GB" sz="2400" dirty="0"/>
          </a:p>
        </p:txBody>
      </p:sp>
      <p:sp>
        <p:nvSpPr>
          <p:cNvPr id="3" name="Title 2"/>
          <p:cNvSpPr>
            <a:spLocks noGrp="1"/>
          </p:cNvSpPr>
          <p:nvPr>
            <p:ph type="title"/>
          </p:nvPr>
        </p:nvSpPr>
        <p:spPr>
          <a:xfrm>
            <a:off x="457200" y="274638"/>
            <a:ext cx="8229600" cy="715962"/>
          </a:xfrm>
        </p:spPr>
        <p:txBody>
          <a:bodyPr>
            <a:normAutofit fontScale="90000"/>
          </a:bodyPr>
          <a:lstStyle/>
          <a:p>
            <a:r>
              <a:rPr lang="en-GB" dirty="0" smtClean="0"/>
              <a:t>Friedman results</a:t>
            </a:r>
            <a:endParaRPr lang="en-GB" dirty="0"/>
          </a:p>
        </p:txBody>
      </p:sp>
      <p:sp>
        <p:nvSpPr>
          <p:cNvPr id="5" name="TextBox 4"/>
          <p:cNvSpPr txBox="1"/>
          <p:nvPr/>
        </p:nvSpPr>
        <p:spPr>
          <a:xfrm>
            <a:off x="1417320" y="5667345"/>
            <a:ext cx="7543800" cy="400110"/>
          </a:xfrm>
          <a:prstGeom prst="rect">
            <a:avLst/>
          </a:prstGeom>
          <a:noFill/>
        </p:spPr>
        <p:txBody>
          <a:bodyPr wrap="square" rtlCol="0">
            <a:spAutoFit/>
          </a:bodyPr>
          <a:lstStyle/>
          <a:p>
            <a:r>
              <a:rPr lang="en-GB" sz="2000" i="1" dirty="0" smtClean="0"/>
              <a:t>SPSS: </a:t>
            </a:r>
            <a:r>
              <a:rPr lang="en-GB" sz="2000" i="1" dirty="0" err="1" smtClean="0"/>
              <a:t>Analyze</a:t>
            </a:r>
            <a:r>
              <a:rPr lang="en-GB" sz="2000" i="1" dirty="0" smtClean="0"/>
              <a:t> </a:t>
            </a:r>
            <a:r>
              <a:rPr lang="en-GB" sz="2000" i="1" dirty="0" smtClean="0">
                <a:sym typeface="Wingdings" panose="05000000000000000000" pitchFamily="2" charset="2"/>
              </a:rPr>
              <a:t> Non-parametric Tests  Related Samples</a:t>
            </a:r>
            <a:endParaRPr lang="en-GB" sz="2000" i="1" dirty="0"/>
          </a:p>
        </p:txBody>
      </p:sp>
      <p:pic>
        <p:nvPicPr>
          <p:cNvPr id="1034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932" t="9423" r="19592" b="18313"/>
          <a:stretch/>
        </p:blipFill>
        <p:spPr bwMode="auto">
          <a:xfrm>
            <a:off x="2057400" y="2667000"/>
            <a:ext cx="5423764" cy="2672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195265839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4525963"/>
          </a:xfrm>
        </p:spPr>
        <p:txBody>
          <a:bodyPr>
            <a:normAutofit/>
          </a:bodyPr>
          <a:lstStyle/>
          <a:p>
            <a:pPr marL="0" indent="0">
              <a:buNone/>
            </a:pPr>
            <a:r>
              <a:rPr lang="en-GB" dirty="0" smtClean="0"/>
              <a:t>Do you feel that you</a:t>
            </a:r>
          </a:p>
          <a:p>
            <a:pPr marL="514350" indent="-514350">
              <a:buFont typeface="+mj-lt"/>
              <a:buAutoNum type="arabicPeriod"/>
            </a:pPr>
            <a:r>
              <a:rPr lang="en-GB" dirty="0"/>
              <a:t>Have improved your ability to recall and describe some basic applied statistical </a:t>
            </a:r>
            <a:r>
              <a:rPr lang="en-GB" dirty="0" smtClean="0"/>
              <a:t>methods?</a:t>
            </a:r>
          </a:p>
          <a:p>
            <a:pPr marL="514350" indent="-514350">
              <a:buFont typeface="+mj-lt"/>
              <a:buAutoNum type="arabicPeriod"/>
            </a:pPr>
            <a:endParaRPr lang="en-GB" dirty="0"/>
          </a:p>
          <a:p>
            <a:pPr marL="514350" indent="-514350">
              <a:buFont typeface="+mj-lt"/>
              <a:buAutoNum type="arabicPeriod"/>
            </a:pPr>
            <a:r>
              <a:rPr lang="en-GB" dirty="0"/>
              <a:t>Have developed ideas for explaining some of these methods to students in a maths support </a:t>
            </a:r>
            <a:r>
              <a:rPr lang="en-GB" dirty="0" smtClean="0"/>
              <a:t>setting?</a:t>
            </a:r>
          </a:p>
          <a:p>
            <a:pPr marL="514350" indent="-514350">
              <a:buFont typeface="+mj-lt"/>
              <a:buAutoNum type="arabicPeriod"/>
            </a:pPr>
            <a:endParaRPr lang="en-GB" dirty="0"/>
          </a:p>
          <a:p>
            <a:pPr marL="514350" indent="-514350">
              <a:buFont typeface="+mj-lt"/>
              <a:buAutoNum type="arabicPeriod"/>
            </a:pPr>
            <a:r>
              <a:rPr lang="en-GB" dirty="0"/>
              <a:t>Feel more confident about providing statistics support with the topics </a:t>
            </a:r>
            <a:r>
              <a:rPr lang="en-GB" dirty="0" smtClean="0"/>
              <a:t>covered?</a:t>
            </a:r>
            <a:endParaRPr lang="en-GB" dirty="0"/>
          </a:p>
        </p:txBody>
      </p:sp>
      <p:sp>
        <p:nvSpPr>
          <p:cNvPr id="2" name="Title 1"/>
          <p:cNvSpPr>
            <a:spLocks noGrp="1"/>
          </p:cNvSpPr>
          <p:nvPr>
            <p:ph type="title"/>
          </p:nvPr>
        </p:nvSpPr>
        <p:spPr/>
        <p:txBody>
          <a:bodyPr/>
          <a:lstStyle/>
          <a:p>
            <a:r>
              <a:rPr lang="en-GB" dirty="0" smtClean="0"/>
              <a:t>Resume</a:t>
            </a:r>
            <a:endParaRPr lang="en-GB" dirty="0"/>
          </a:p>
        </p:txBody>
      </p:sp>
      <p:sp>
        <p:nvSpPr>
          <p:cNvPr id="5"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43412936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1"/>
            <a:ext cx="8153400" cy="1829761"/>
          </a:xfrm>
        </p:spPr>
        <p:txBody>
          <a:bodyPr/>
          <a:lstStyle/>
          <a:p>
            <a:r>
              <a:rPr lang="en-GB" dirty="0"/>
              <a:t>Additional material</a:t>
            </a:r>
          </a:p>
        </p:txBody>
      </p:sp>
      <p:sp>
        <p:nvSpPr>
          <p:cNvPr id="6" name="Footer Placeholder 5"/>
          <p:cNvSpPr>
            <a:spLocks noGrp="1"/>
          </p:cNvSpPr>
          <p:nvPr>
            <p:ph type="ftr" sz="quarter" idx="11"/>
          </p:nvPr>
        </p:nvSpPr>
        <p:spPr/>
        <p:txBody>
          <a:bodyPr/>
          <a:lstStyle/>
          <a:p>
            <a:r>
              <a:rPr lang="en-GB" dirty="0" smtClean="0"/>
              <a:t>www.statstutor.ac.uk</a:t>
            </a:r>
            <a:endParaRPr lang="en-US" dirty="0"/>
          </a:p>
        </p:txBody>
      </p:sp>
      <p:sp>
        <p:nvSpPr>
          <p:cNvPr id="11" name="TextBox 10"/>
          <p:cNvSpPr txBox="1"/>
          <p:nvPr/>
        </p:nvSpPr>
        <p:spPr>
          <a:xfrm>
            <a:off x="1981200" y="6141545"/>
            <a:ext cx="4343400" cy="461665"/>
          </a:xfrm>
          <a:prstGeom prst="rect">
            <a:avLst/>
          </a:prstGeom>
          <a:noFill/>
        </p:spPr>
        <p:txBody>
          <a:bodyPr wrap="square" rtlCol="0">
            <a:spAutoFit/>
          </a:bodyPr>
          <a:lstStyle/>
          <a:p>
            <a:pPr algn="ctr"/>
            <a:r>
              <a:rPr lang="en-GB" sz="1200" dirty="0"/>
              <a:t>Ellen Marshall / Alun Owen </a:t>
            </a:r>
            <a:endParaRPr lang="en-GB" sz="1200" dirty="0" smtClean="0"/>
          </a:p>
          <a:p>
            <a:pPr algn="ctr"/>
            <a:r>
              <a:rPr lang="en-GB" sz="1200" dirty="0" smtClean="0"/>
              <a:t>University </a:t>
            </a:r>
            <a:r>
              <a:rPr lang="en-GB" sz="1200" dirty="0"/>
              <a:t>of Sheffield / University of Worcester </a:t>
            </a:r>
            <a:endParaRPr lang="en-US" sz="1200" dirty="0"/>
          </a:p>
        </p:txBody>
      </p:sp>
      <p:sp>
        <p:nvSpPr>
          <p:cNvPr id="12" name="TextBox 11"/>
          <p:cNvSpPr txBox="1"/>
          <p:nvPr/>
        </p:nvSpPr>
        <p:spPr>
          <a:xfrm>
            <a:off x="6329794" y="6141544"/>
            <a:ext cx="2661805" cy="461665"/>
          </a:xfrm>
          <a:prstGeom prst="rect">
            <a:avLst/>
          </a:prstGeom>
          <a:noFill/>
        </p:spPr>
        <p:txBody>
          <a:bodyPr wrap="square" rtlCol="0">
            <a:spAutoFit/>
          </a:bodyPr>
          <a:lstStyle/>
          <a:p>
            <a:pPr algn="r"/>
            <a:r>
              <a:rPr lang="en-GB" sz="1200" dirty="0" smtClean="0"/>
              <a:t>Reviewer: Ruth Fairclough</a:t>
            </a:r>
          </a:p>
          <a:p>
            <a:pPr algn="r"/>
            <a:r>
              <a:rPr lang="en-GB" sz="1200" dirty="0" smtClean="0"/>
              <a:t>University of Wolverhampton</a:t>
            </a:r>
            <a:endParaRPr lang="en-GB" sz="12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86624" y="358541"/>
            <a:ext cx="2147427" cy="834590"/>
          </a:xfrm>
          <a:prstGeom prst="rect">
            <a:avLst/>
          </a:prstGeom>
        </p:spPr>
      </p:pic>
      <p:sp>
        <p:nvSpPr>
          <p:cNvPr id="14" name="TextBox 13"/>
          <p:cNvSpPr txBox="1"/>
          <p:nvPr/>
        </p:nvSpPr>
        <p:spPr>
          <a:xfrm>
            <a:off x="755576" y="1052736"/>
            <a:ext cx="7878475" cy="800219"/>
          </a:xfrm>
          <a:prstGeom prst="rect">
            <a:avLst/>
          </a:prstGeom>
          <a:noFill/>
        </p:spPr>
        <p:txBody>
          <a:bodyPr wrap="square" rtlCol="0">
            <a:spAutoFit/>
          </a:bodyPr>
          <a:lstStyle/>
          <a:p>
            <a:pPr algn="r"/>
            <a:r>
              <a:rPr lang="en-GB" dirty="0">
                <a:latin typeface="Gill Sans MT" panose="020B0502020104020203" pitchFamily="34" charset="0"/>
              </a:rPr>
              <a:t>community project</a:t>
            </a:r>
          </a:p>
          <a:p>
            <a:pPr algn="r"/>
            <a:r>
              <a:rPr lang="en-GB" sz="1600" dirty="0">
                <a:latin typeface="Gill Sans MT" panose="020B0502020104020203" pitchFamily="34" charset="0"/>
              </a:rPr>
              <a:t>encouraging academics to share statistics support resources</a:t>
            </a:r>
          </a:p>
          <a:p>
            <a:pPr algn="r"/>
            <a:r>
              <a:rPr lang="en-GB" sz="1200" dirty="0">
                <a:latin typeface="Gill Sans MT" panose="020B0502020104020203" pitchFamily="34" charset="0"/>
              </a:rPr>
              <a:t>All </a:t>
            </a:r>
            <a:r>
              <a:rPr lang="en-GB" sz="1200" dirty="0" err="1">
                <a:latin typeface="Gill Sans MT" panose="020B0502020104020203" pitchFamily="34" charset="0"/>
              </a:rPr>
              <a:t>stcp</a:t>
            </a:r>
            <a:r>
              <a:rPr lang="en-GB" sz="1200" dirty="0">
                <a:latin typeface="Gill Sans MT" panose="020B0502020104020203" pitchFamily="34" charset="0"/>
              </a:rPr>
              <a:t> resources are released under a Creative Commons </a:t>
            </a:r>
            <a:r>
              <a:rPr lang="en-GB" sz="1200" dirty="0" smtClean="0">
                <a:latin typeface="Gill Sans MT" panose="020B0502020104020203" pitchFamily="34" charset="0"/>
              </a:rPr>
              <a:t>licence</a:t>
            </a:r>
            <a:endParaRPr lang="en-GB" sz="1200" dirty="0">
              <a:latin typeface="Gill Sans MT" panose="020B0502020104020203" pitchFamily="34" charset="0"/>
            </a:endParaRPr>
          </a:p>
        </p:txBody>
      </p:sp>
    </p:spTree>
    <p:extLst>
      <p:ext uri="{BB962C8B-B14F-4D97-AF65-F5344CB8AC3E}">
        <p14:creationId xmlns:p14="http://schemas.microsoft.com/office/powerpoint/2010/main" xmlns="" val="134535411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1"/>
            <a:ext cx="8153400" cy="1829761"/>
          </a:xfrm>
        </p:spPr>
        <p:txBody>
          <a:bodyPr/>
          <a:lstStyle/>
          <a:p>
            <a:r>
              <a:rPr lang="en-GB" dirty="0" smtClean="0"/>
              <a:t>Mann Whitney Test</a:t>
            </a:r>
            <a:endParaRPr lang="en-GB" dirty="0"/>
          </a:p>
        </p:txBody>
      </p:sp>
      <p:sp>
        <p:nvSpPr>
          <p:cNvPr id="6" name="Footer Placeholder 5"/>
          <p:cNvSpPr>
            <a:spLocks noGrp="1"/>
          </p:cNvSpPr>
          <p:nvPr>
            <p:ph type="ftr" sz="quarter" idx="11"/>
          </p:nvPr>
        </p:nvSpPr>
        <p:spPr/>
        <p:txBody>
          <a:bodyPr/>
          <a:lstStyle/>
          <a:p>
            <a:r>
              <a:rPr lang="en-GB" dirty="0" smtClean="0"/>
              <a:t>www.statstutor.ac.uk</a:t>
            </a:r>
            <a:endParaRPr lang="en-US" dirty="0"/>
          </a:p>
        </p:txBody>
      </p:sp>
      <p:sp>
        <p:nvSpPr>
          <p:cNvPr id="11" name="TextBox 10"/>
          <p:cNvSpPr txBox="1"/>
          <p:nvPr/>
        </p:nvSpPr>
        <p:spPr>
          <a:xfrm>
            <a:off x="1981200" y="6141545"/>
            <a:ext cx="4343400" cy="461665"/>
          </a:xfrm>
          <a:prstGeom prst="rect">
            <a:avLst/>
          </a:prstGeom>
          <a:noFill/>
        </p:spPr>
        <p:txBody>
          <a:bodyPr wrap="square" rtlCol="0">
            <a:spAutoFit/>
          </a:bodyPr>
          <a:lstStyle/>
          <a:p>
            <a:pPr algn="ctr"/>
            <a:r>
              <a:rPr lang="en-GB" sz="1200" dirty="0"/>
              <a:t>Ellen Marshall / Alun Owen </a:t>
            </a:r>
            <a:endParaRPr lang="en-GB" sz="1200" dirty="0" smtClean="0"/>
          </a:p>
          <a:p>
            <a:pPr algn="ctr"/>
            <a:r>
              <a:rPr lang="en-GB" sz="1200" dirty="0" smtClean="0"/>
              <a:t>University </a:t>
            </a:r>
            <a:r>
              <a:rPr lang="en-GB" sz="1200" dirty="0"/>
              <a:t>of Sheffield / University of Worcester </a:t>
            </a:r>
            <a:endParaRPr lang="en-US" sz="1200" dirty="0"/>
          </a:p>
        </p:txBody>
      </p:sp>
      <p:sp>
        <p:nvSpPr>
          <p:cNvPr id="12" name="TextBox 11"/>
          <p:cNvSpPr txBox="1"/>
          <p:nvPr/>
        </p:nvSpPr>
        <p:spPr>
          <a:xfrm>
            <a:off x="6329794" y="6141544"/>
            <a:ext cx="2661805" cy="461665"/>
          </a:xfrm>
          <a:prstGeom prst="rect">
            <a:avLst/>
          </a:prstGeom>
          <a:noFill/>
        </p:spPr>
        <p:txBody>
          <a:bodyPr wrap="square" rtlCol="0">
            <a:spAutoFit/>
          </a:bodyPr>
          <a:lstStyle/>
          <a:p>
            <a:pPr algn="r"/>
            <a:r>
              <a:rPr lang="en-GB" sz="1200" dirty="0" smtClean="0"/>
              <a:t>Reviewer: Ruth Fairclough</a:t>
            </a:r>
          </a:p>
          <a:p>
            <a:pPr algn="r"/>
            <a:r>
              <a:rPr lang="en-GB" sz="1200" dirty="0" smtClean="0"/>
              <a:t>University of Wolverhampton</a:t>
            </a:r>
            <a:endParaRPr lang="en-GB" sz="12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86624" y="358541"/>
            <a:ext cx="2147427" cy="834590"/>
          </a:xfrm>
          <a:prstGeom prst="rect">
            <a:avLst/>
          </a:prstGeom>
        </p:spPr>
      </p:pic>
      <p:sp>
        <p:nvSpPr>
          <p:cNvPr id="14" name="TextBox 13"/>
          <p:cNvSpPr txBox="1"/>
          <p:nvPr/>
        </p:nvSpPr>
        <p:spPr>
          <a:xfrm>
            <a:off x="755576" y="1052736"/>
            <a:ext cx="7878475" cy="800219"/>
          </a:xfrm>
          <a:prstGeom prst="rect">
            <a:avLst/>
          </a:prstGeom>
          <a:noFill/>
        </p:spPr>
        <p:txBody>
          <a:bodyPr wrap="square" rtlCol="0">
            <a:spAutoFit/>
          </a:bodyPr>
          <a:lstStyle/>
          <a:p>
            <a:pPr algn="r"/>
            <a:r>
              <a:rPr lang="en-GB" dirty="0">
                <a:latin typeface="Gill Sans MT" panose="020B0502020104020203" pitchFamily="34" charset="0"/>
              </a:rPr>
              <a:t>community project</a:t>
            </a:r>
          </a:p>
          <a:p>
            <a:pPr algn="r"/>
            <a:r>
              <a:rPr lang="en-GB" sz="1600" dirty="0">
                <a:latin typeface="Gill Sans MT" panose="020B0502020104020203" pitchFamily="34" charset="0"/>
              </a:rPr>
              <a:t>encouraging academics to share statistics support resources</a:t>
            </a:r>
          </a:p>
          <a:p>
            <a:pPr algn="r"/>
            <a:r>
              <a:rPr lang="en-GB" sz="1200" dirty="0">
                <a:latin typeface="Gill Sans MT" panose="020B0502020104020203" pitchFamily="34" charset="0"/>
              </a:rPr>
              <a:t>All </a:t>
            </a:r>
            <a:r>
              <a:rPr lang="en-GB" sz="1200" dirty="0" err="1">
                <a:latin typeface="Gill Sans MT" panose="020B0502020104020203" pitchFamily="34" charset="0"/>
              </a:rPr>
              <a:t>stcp</a:t>
            </a:r>
            <a:r>
              <a:rPr lang="en-GB" sz="1200" dirty="0">
                <a:latin typeface="Gill Sans MT" panose="020B0502020104020203" pitchFamily="34" charset="0"/>
              </a:rPr>
              <a:t> resources are released under a Creative Commons </a:t>
            </a:r>
            <a:r>
              <a:rPr lang="en-GB" sz="1200" dirty="0" smtClean="0">
                <a:latin typeface="Gill Sans MT" panose="020B0502020104020203" pitchFamily="34" charset="0"/>
              </a:rPr>
              <a:t>licence</a:t>
            </a:r>
            <a:endParaRPr lang="en-GB" sz="1200" dirty="0">
              <a:latin typeface="Gill Sans MT" panose="020B0502020104020203" pitchFamily="34" charset="0"/>
            </a:endParaRPr>
          </a:p>
        </p:txBody>
      </p:sp>
    </p:spTree>
    <p:extLst>
      <p:ext uri="{BB962C8B-B14F-4D97-AF65-F5344CB8AC3E}">
        <p14:creationId xmlns:p14="http://schemas.microsoft.com/office/powerpoint/2010/main" xmlns="" val="175724849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37999"/>
            <a:ext cx="8763000" cy="4525963"/>
          </a:xfrm>
        </p:spPr>
        <p:txBody>
          <a:bodyPr/>
          <a:lstStyle/>
          <a:p>
            <a:pPr marL="90488" indent="0">
              <a:buNone/>
            </a:pPr>
            <a:r>
              <a:rPr lang="en-GB" dirty="0" smtClean="0">
                <a:solidFill>
                  <a:srgbClr val="0070C0"/>
                </a:solidFill>
              </a:rPr>
              <a:t>Research </a:t>
            </a:r>
            <a:r>
              <a:rPr lang="en-GB" dirty="0">
                <a:solidFill>
                  <a:srgbClr val="0070C0"/>
                </a:solidFill>
              </a:rPr>
              <a:t>question: Does drinking the legal limit for alcohol affect driving reaction times?</a:t>
            </a:r>
          </a:p>
          <a:p>
            <a:endParaRPr lang="en-GB" dirty="0" smtClean="0"/>
          </a:p>
          <a:p>
            <a:r>
              <a:rPr lang="en-GB" dirty="0" smtClean="0"/>
              <a:t>Participants were given either alcoholic or non-alcoholic drinks and their driving reaction times tested on a simulated driving situations </a:t>
            </a:r>
          </a:p>
          <a:p>
            <a:r>
              <a:rPr lang="en-GB" dirty="0" smtClean="0"/>
              <a:t>They did not know whether they had the alcohol or not</a:t>
            </a:r>
          </a:p>
          <a:p>
            <a:endParaRPr lang="en-GB" dirty="0"/>
          </a:p>
        </p:txBody>
      </p:sp>
      <p:sp>
        <p:nvSpPr>
          <p:cNvPr id="3" name="Title 2"/>
          <p:cNvSpPr>
            <a:spLocks noGrp="1"/>
          </p:cNvSpPr>
          <p:nvPr>
            <p:ph type="title"/>
          </p:nvPr>
        </p:nvSpPr>
        <p:spPr/>
        <p:txBody>
          <a:bodyPr/>
          <a:lstStyle/>
          <a:p>
            <a:r>
              <a:rPr lang="en-GB" dirty="0"/>
              <a:t>Legal drink drive limits</a:t>
            </a:r>
          </a:p>
        </p:txBody>
      </p:sp>
      <p:sp>
        <p:nvSpPr>
          <p:cNvPr id="4" name="Rectangle 3"/>
          <p:cNvSpPr/>
          <p:nvPr/>
        </p:nvSpPr>
        <p:spPr>
          <a:xfrm>
            <a:off x="914400" y="4876800"/>
            <a:ext cx="7828854" cy="707886"/>
          </a:xfrm>
          <a:prstGeom prst="rect">
            <a:avLst/>
          </a:prstGeom>
          <a:solidFill>
            <a:schemeClr val="bg1"/>
          </a:solidFill>
        </p:spPr>
        <p:txBody>
          <a:bodyPr wrap="square">
            <a:spAutoFit/>
          </a:bodyPr>
          <a:lstStyle/>
          <a:p>
            <a:r>
              <a:rPr lang="en-GB" sz="2000" dirty="0" smtClean="0"/>
              <a:t>Placebo: </a:t>
            </a:r>
            <a:r>
              <a:rPr lang="en-GB" sz="2000" dirty="0"/>
              <a:t>0.90 0.37 1.63 0.83 0.95 0.78 0.86 0.61 0.38 1.97 </a:t>
            </a:r>
          </a:p>
          <a:p>
            <a:r>
              <a:rPr lang="en-GB" sz="2000" dirty="0" smtClean="0"/>
              <a:t>Alcohol: </a:t>
            </a:r>
            <a:r>
              <a:rPr lang="en-GB" sz="2000" dirty="0"/>
              <a:t>1.46 1.45 1.76 1.44 1.11 3.07 0.98 1.27 2.56 1.32 </a:t>
            </a:r>
          </a:p>
        </p:txBody>
      </p:sp>
      <p:sp>
        <p:nvSpPr>
          <p:cNvPr id="6"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69819997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1328"/>
            <a:ext cx="5266928" cy="4525963"/>
          </a:xfrm>
        </p:spPr>
        <p:txBody>
          <a:bodyPr/>
          <a:lstStyle/>
          <a:p>
            <a:r>
              <a:rPr lang="en-US" dirty="0"/>
              <a:t>Nonparametric </a:t>
            </a:r>
            <a:r>
              <a:rPr lang="en-US" dirty="0" smtClean="0"/>
              <a:t>equivalent to independent t-test</a:t>
            </a:r>
          </a:p>
          <a:p>
            <a:endParaRPr lang="en-US" dirty="0" smtClean="0"/>
          </a:p>
          <a:p>
            <a:r>
              <a:rPr lang="en-US" dirty="0" smtClean="0"/>
              <a:t>The data from both groups is ordered and ranked</a:t>
            </a:r>
          </a:p>
          <a:p>
            <a:endParaRPr lang="en-US" dirty="0" smtClean="0"/>
          </a:p>
          <a:p>
            <a:r>
              <a:rPr lang="en-US" dirty="0" smtClean="0"/>
              <a:t>The mean rank for the groups is compared</a:t>
            </a:r>
          </a:p>
          <a:p>
            <a:endParaRPr lang="en-US" dirty="0" smtClean="0"/>
          </a:p>
          <a:p>
            <a:endParaRPr lang="en-US" dirty="0"/>
          </a:p>
          <a:p>
            <a:endParaRPr lang="en-GB" dirty="0"/>
          </a:p>
        </p:txBody>
      </p:sp>
      <p:sp>
        <p:nvSpPr>
          <p:cNvPr id="4" name="Title 3"/>
          <p:cNvSpPr>
            <a:spLocks noGrp="1"/>
          </p:cNvSpPr>
          <p:nvPr>
            <p:ph type="title"/>
          </p:nvPr>
        </p:nvSpPr>
        <p:spPr/>
        <p:txBody>
          <a:bodyPr/>
          <a:lstStyle/>
          <a:p>
            <a:r>
              <a:rPr lang="en-GB" dirty="0" smtClean="0"/>
              <a:t>Mann-Whitney test</a:t>
            </a:r>
            <a:endParaRPr lang="en-GB"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881" t="10666" r="79405" b="44667"/>
          <a:stretch/>
        </p:blipFill>
        <p:spPr bwMode="auto">
          <a:xfrm>
            <a:off x="5892763" y="1268760"/>
            <a:ext cx="2864085" cy="50880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95614518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116632"/>
            <a:ext cx="6192688" cy="1143000"/>
          </a:xfrm>
        </p:spPr>
        <p:txBody>
          <a:bodyPr/>
          <a:lstStyle/>
          <a:p>
            <a:r>
              <a:rPr lang="en-GB" dirty="0" smtClean="0">
                <a:solidFill>
                  <a:schemeClr val="tx1"/>
                </a:solidFill>
              </a:rPr>
              <a:t>Drink driving reactions</a:t>
            </a:r>
            <a:endParaRPr lang="en-GB" dirty="0">
              <a:solidFill>
                <a:schemeClr val="tx1"/>
              </a:solidFill>
            </a:endParaRPr>
          </a:p>
        </p:txBody>
      </p:sp>
      <p:sp>
        <p:nvSpPr>
          <p:cNvPr id="7" name="Rectangle 6"/>
          <p:cNvSpPr/>
          <p:nvPr/>
        </p:nvSpPr>
        <p:spPr>
          <a:xfrm>
            <a:off x="462334" y="1262365"/>
            <a:ext cx="8646170" cy="3785652"/>
          </a:xfrm>
          <a:prstGeom prst="rect">
            <a:avLst/>
          </a:prstGeom>
        </p:spPr>
        <p:txBody>
          <a:bodyPr wrap="square">
            <a:spAutoFit/>
          </a:bodyPr>
          <a:lstStyle/>
          <a:p>
            <a:r>
              <a:rPr lang="en-GB" sz="2400" b="1" dirty="0">
                <a:solidFill>
                  <a:srgbClr val="00B0F0"/>
                </a:solidFill>
              </a:rPr>
              <a:t>H</a:t>
            </a:r>
            <a:r>
              <a:rPr lang="en-GB" sz="2400" b="1" baseline="-25000" dirty="0">
                <a:solidFill>
                  <a:srgbClr val="00B0F0"/>
                </a:solidFill>
              </a:rPr>
              <a:t>0</a:t>
            </a:r>
            <a:r>
              <a:rPr lang="en-GB" sz="2400" b="1" dirty="0">
                <a:solidFill>
                  <a:srgbClr val="00B0F0"/>
                </a:solidFill>
              </a:rPr>
              <a:t>: </a:t>
            </a:r>
            <a:r>
              <a:rPr lang="en-GB" sz="2400" dirty="0" smtClean="0"/>
              <a:t>	There </a:t>
            </a:r>
            <a:r>
              <a:rPr lang="en-GB" sz="2400" dirty="0"/>
              <a:t>is no difference between the alcohol </a:t>
            </a:r>
            <a:r>
              <a:rPr lang="en-GB" sz="2400" dirty="0" smtClean="0"/>
              <a:t>and</a:t>
            </a:r>
          </a:p>
          <a:p>
            <a:r>
              <a:rPr lang="en-GB" sz="2400" dirty="0" smtClean="0"/>
              <a:t>	placebo </a:t>
            </a:r>
            <a:r>
              <a:rPr lang="en-GB" sz="2400" dirty="0"/>
              <a:t>populations on reaction </a:t>
            </a:r>
            <a:r>
              <a:rPr lang="en-GB" sz="2400" dirty="0" smtClean="0"/>
              <a:t>time</a:t>
            </a:r>
          </a:p>
          <a:p>
            <a:endParaRPr lang="en-GB" sz="2400" dirty="0"/>
          </a:p>
          <a:p>
            <a:r>
              <a:rPr lang="en-GB" sz="2400" dirty="0">
                <a:solidFill>
                  <a:srgbClr val="00B0F0"/>
                </a:solidFill>
              </a:rPr>
              <a:t>H</a:t>
            </a:r>
            <a:r>
              <a:rPr lang="en-GB" sz="2400" baseline="-25000" dirty="0">
                <a:solidFill>
                  <a:srgbClr val="00B0F0"/>
                </a:solidFill>
              </a:rPr>
              <a:t>a</a:t>
            </a:r>
            <a:r>
              <a:rPr lang="en-GB" sz="2400" dirty="0">
                <a:solidFill>
                  <a:srgbClr val="00B0F0"/>
                </a:solidFill>
              </a:rPr>
              <a:t>: </a:t>
            </a:r>
            <a:r>
              <a:rPr lang="en-GB" sz="2400" dirty="0" smtClean="0"/>
              <a:t>	The </a:t>
            </a:r>
            <a:r>
              <a:rPr lang="en-GB" sz="2400" dirty="0"/>
              <a:t>alcohol population has a </a:t>
            </a:r>
            <a:r>
              <a:rPr lang="en-GB" sz="2400" dirty="0" smtClean="0"/>
              <a:t>different </a:t>
            </a:r>
            <a:r>
              <a:rPr lang="en-GB" sz="2400" dirty="0"/>
              <a:t>reaction </a:t>
            </a:r>
            <a:endParaRPr lang="en-GB" sz="2400" dirty="0" smtClean="0"/>
          </a:p>
          <a:p>
            <a:r>
              <a:rPr lang="en-GB" sz="2400" dirty="0" smtClean="0"/>
              <a:t>	time distribution to </a:t>
            </a:r>
            <a:r>
              <a:rPr lang="en-GB" sz="2400" dirty="0"/>
              <a:t>the placebo </a:t>
            </a:r>
            <a:r>
              <a:rPr lang="en-GB" sz="2400" dirty="0" smtClean="0"/>
              <a:t>population</a:t>
            </a:r>
          </a:p>
          <a:p>
            <a:endParaRPr lang="en-GB" sz="2400" dirty="0" smtClean="0"/>
          </a:p>
          <a:p>
            <a:r>
              <a:rPr lang="en-GB" sz="2400" dirty="0" smtClean="0"/>
              <a:t>Test Statistic = Mann-Whitney U</a:t>
            </a:r>
          </a:p>
          <a:p>
            <a:endParaRPr lang="en-GB" sz="2400" dirty="0"/>
          </a:p>
          <a:p>
            <a:r>
              <a:rPr lang="en-GB" sz="2400" dirty="0"/>
              <a:t>T</a:t>
            </a:r>
            <a:r>
              <a:rPr lang="en-GB" sz="2400" dirty="0" smtClean="0"/>
              <a:t>he test statistic U can be approximated to a z score to get a p-value</a:t>
            </a:r>
            <a:endParaRPr lang="en-GB" sz="2400" dirty="0"/>
          </a:p>
        </p:txBody>
      </p:sp>
      <p:sp>
        <p:nvSpPr>
          <p:cNvPr id="5"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347262367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81328"/>
            <a:ext cx="4155453" cy="4525963"/>
          </a:xfrm>
        </p:spPr>
        <p:txBody>
          <a:bodyPr>
            <a:normAutofit/>
          </a:bodyPr>
          <a:lstStyle/>
          <a:p>
            <a:r>
              <a:rPr lang="en-GB" sz="2400" dirty="0" smtClean="0"/>
              <a:t>Interpret the results</a:t>
            </a:r>
          </a:p>
          <a:p>
            <a:pPr marL="109728" indent="0">
              <a:buNone/>
            </a:pPr>
            <a:endParaRPr lang="en-GB" sz="2400" dirty="0"/>
          </a:p>
          <a:p>
            <a:endParaRPr lang="en-GB" sz="2400" dirty="0"/>
          </a:p>
        </p:txBody>
      </p:sp>
      <p:sp>
        <p:nvSpPr>
          <p:cNvPr id="3" name="Title 2"/>
          <p:cNvSpPr>
            <a:spLocks noGrp="1"/>
          </p:cNvSpPr>
          <p:nvPr>
            <p:ph type="title"/>
          </p:nvPr>
        </p:nvSpPr>
        <p:spPr/>
        <p:txBody>
          <a:bodyPr/>
          <a:lstStyle/>
          <a:p>
            <a:r>
              <a:rPr lang="en-GB" dirty="0" smtClean="0">
                <a:solidFill>
                  <a:srgbClr val="0070C0"/>
                </a:solidFill>
              </a:rPr>
              <a:t>Mann-Whitney results</a:t>
            </a:r>
            <a:endParaRPr lang="en-GB" dirty="0">
              <a:solidFill>
                <a:srgbClr val="0070C0"/>
              </a:solidFill>
            </a:endParaRPr>
          </a:p>
        </p:txBody>
      </p:sp>
      <p:grpSp>
        <p:nvGrpSpPr>
          <p:cNvPr id="5" name="Group 4"/>
          <p:cNvGrpSpPr/>
          <p:nvPr/>
        </p:nvGrpSpPr>
        <p:grpSpPr>
          <a:xfrm>
            <a:off x="4334965" y="3580448"/>
            <a:ext cx="4608512" cy="2744152"/>
            <a:chOff x="1165988" y="3626321"/>
            <a:chExt cx="7128792" cy="2842186"/>
          </a:xfrm>
        </p:grpSpPr>
        <p:pic>
          <p:nvPicPr>
            <p:cNvPr id="6" name="Picture 1"/>
            <p:cNvPicPr>
              <a:picLocks noChangeAspect="1" noChangeArrowheads="1"/>
            </p:cNvPicPr>
            <p:nvPr/>
          </p:nvPicPr>
          <p:blipFill>
            <a:blip r:embed="rId3" cstate="print"/>
            <a:srcRect/>
            <a:stretch>
              <a:fillRect/>
            </a:stretch>
          </p:blipFill>
          <p:spPr bwMode="auto">
            <a:xfrm>
              <a:off x="2890838" y="3626321"/>
              <a:ext cx="3625378" cy="2659980"/>
            </a:xfrm>
            <a:prstGeom prst="rect">
              <a:avLst/>
            </a:prstGeom>
            <a:noFill/>
            <a:ln w="9525">
              <a:noFill/>
              <a:miter lim="800000"/>
              <a:headEnd/>
              <a:tailEnd/>
            </a:ln>
          </p:spPr>
        </p:pic>
        <p:sp>
          <p:nvSpPr>
            <p:cNvPr id="7" name="TextBox 6"/>
            <p:cNvSpPr txBox="1"/>
            <p:nvPr/>
          </p:nvSpPr>
          <p:spPr>
            <a:xfrm>
              <a:off x="5588982" y="4220642"/>
              <a:ext cx="2705798" cy="669421"/>
            </a:xfrm>
            <a:prstGeom prst="rect">
              <a:avLst/>
            </a:prstGeom>
            <a:solidFill>
              <a:schemeClr val="accent2">
                <a:lumMod val="20000"/>
                <a:lumOff val="80000"/>
              </a:schemeClr>
            </a:solidFill>
          </p:spPr>
          <p:txBody>
            <a:bodyPr wrap="square" rtlCol="0">
              <a:spAutoFit/>
            </a:bodyPr>
            <a:lstStyle/>
            <a:p>
              <a:r>
                <a:rPr lang="en-GB" b="1" dirty="0" smtClean="0">
                  <a:solidFill>
                    <a:srgbClr val="FF0000"/>
                  </a:solidFill>
                </a:rPr>
                <a:t>P(Z&gt; 2.646 ) = 0.004</a:t>
              </a:r>
              <a:endParaRPr lang="en-GB" b="1" dirty="0">
                <a:solidFill>
                  <a:srgbClr val="FF0000"/>
                </a:solidFill>
              </a:endParaRPr>
            </a:p>
          </p:txBody>
        </p:sp>
        <p:sp>
          <p:nvSpPr>
            <p:cNvPr id="8" name="TextBox 7"/>
            <p:cNvSpPr txBox="1"/>
            <p:nvPr/>
          </p:nvSpPr>
          <p:spPr>
            <a:xfrm>
              <a:off x="1165988" y="4220642"/>
              <a:ext cx="2901956" cy="669421"/>
            </a:xfrm>
            <a:prstGeom prst="rect">
              <a:avLst/>
            </a:prstGeom>
            <a:solidFill>
              <a:schemeClr val="accent2">
                <a:lumMod val="20000"/>
                <a:lumOff val="80000"/>
              </a:schemeClr>
            </a:solidFill>
          </p:spPr>
          <p:txBody>
            <a:bodyPr wrap="square" rtlCol="0">
              <a:spAutoFit/>
            </a:bodyPr>
            <a:lstStyle/>
            <a:p>
              <a:r>
                <a:rPr lang="en-GB" b="1" dirty="0" smtClean="0">
                  <a:solidFill>
                    <a:srgbClr val="FF0000"/>
                  </a:solidFill>
                </a:rPr>
                <a:t>P(Z&lt;-2.646 )= 0.004</a:t>
              </a:r>
              <a:endParaRPr lang="en-GB" b="1" dirty="0">
                <a:solidFill>
                  <a:srgbClr val="FF0000"/>
                </a:solidFill>
              </a:endParaRPr>
            </a:p>
          </p:txBody>
        </p:sp>
        <p:sp>
          <p:nvSpPr>
            <p:cNvPr id="10" name="TextBox 9"/>
            <p:cNvSpPr txBox="1"/>
            <p:nvPr/>
          </p:nvSpPr>
          <p:spPr>
            <a:xfrm>
              <a:off x="2468703" y="6085981"/>
              <a:ext cx="1782198" cy="382526"/>
            </a:xfrm>
            <a:prstGeom prst="rect">
              <a:avLst/>
            </a:prstGeom>
            <a:solidFill>
              <a:schemeClr val="bg2">
                <a:lumMod val="75000"/>
              </a:schemeClr>
            </a:solidFill>
          </p:spPr>
          <p:txBody>
            <a:bodyPr wrap="square" rtlCol="0">
              <a:spAutoFit/>
            </a:bodyPr>
            <a:lstStyle/>
            <a:p>
              <a:r>
                <a:rPr lang="en-GB" dirty="0" smtClean="0"/>
                <a:t>-2.646</a:t>
              </a:r>
              <a:endParaRPr lang="en-GB" dirty="0"/>
            </a:p>
          </p:txBody>
        </p:sp>
      </p:grpSp>
      <p:sp>
        <p:nvSpPr>
          <p:cNvPr id="12" name="TextBox 11"/>
          <p:cNvSpPr txBox="1"/>
          <p:nvPr/>
        </p:nvSpPr>
        <p:spPr>
          <a:xfrm>
            <a:off x="6804248" y="5964013"/>
            <a:ext cx="1152128" cy="369332"/>
          </a:xfrm>
          <a:prstGeom prst="rect">
            <a:avLst/>
          </a:prstGeom>
          <a:solidFill>
            <a:schemeClr val="bg2">
              <a:lumMod val="75000"/>
            </a:schemeClr>
          </a:solidFill>
        </p:spPr>
        <p:txBody>
          <a:bodyPr wrap="square" rtlCol="0">
            <a:spAutoFit/>
          </a:bodyPr>
          <a:lstStyle/>
          <a:p>
            <a:r>
              <a:rPr lang="en-GB" dirty="0" smtClean="0"/>
              <a:t>2.646</a:t>
            </a:r>
            <a:endParaRPr lang="en-GB" dirty="0"/>
          </a:p>
        </p:txBody>
      </p:sp>
      <p:pic>
        <p:nvPicPr>
          <p:cNvPr id="133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18273" y="1499617"/>
            <a:ext cx="3686175" cy="1857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546636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52045" y="6400800"/>
            <a:ext cx="1699845" cy="381000"/>
          </a:xfrm>
        </p:spPr>
        <p:txBody>
          <a:bodyPr/>
          <a:lstStyle/>
          <a:p>
            <a:r>
              <a:rPr lang="en-GB" dirty="0" smtClean="0"/>
              <a:t>www.statstutor.ac.uk</a:t>
            </a:r>
            <a:endParaRPr lang="en-US" dirty="0"/>
          </a:p>
        </p:txBody>
      </p:sp>
      <p:sp>
        <p:nvSpPr>
          <p:cNvPr id="2" name="Title 1"/>
          <p:cNvSpPr>
            <a:spLocks noGrp="1"/>
          </p:cNvSpPr>
          <p:nvPr>
            <p:ph type="title"/>
          </p:nvPr>
        </p:nvSpPr>
        <p:spPr/>
        <p:txBody>
          <a:bodyPr>
            <a:normAutofit/>
          </a:bodyPr>
          <a:lstStyle/>
          <a:p>
            <a:r>
              <a:rPr lang="en-GB" sz="6000" dirty="0" smtClean="0"/>
              <a:t>Scale data</a:t>
            </a:r>
            <a:endParaRPr lang="en-GB" sz="6000" dirty="0"/>
          </a:p>
        </p:txBody>
      </p:sp>
      <p:sp>
        <p:nvSpPr>
          <p:cNvPr id="7" name="Rectangle 6"/>
          <p:cNvSpPr/>
          <p:nvPr/>
        </p:nvSpPr>
        <p:spPr>
          <a:xfrm rot="16200000" flipH="1">
            <a:off x="-1775182" y="2989918"/>
            <a:ext cx="4769564" cy="923330"/>
          </a:xfrm>
          <a:prstGeom prst="rect">
            <a:avLst/>
          </a:prstGeom>
          <a:noFill/>
        </p:spPr>
        <p:txBody>
          <a:bodyPr wrap="squar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If have </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scale </a:t>
            </a: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data</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rot="2962399" flipH="1">
            <a:off x="-102561" y="3212722"/>
            <a:ext cx="5654511" cy="923330"/>
          </a:xfrm>
          <a:prstGeom prst="rect">
            <a:avLst/>
          </a:prstGeom>
          <a:no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assume</a:t>
            </a: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it follows a</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8"/>
          <p:cNvSpPr/>
          <p:nvPr/>
        </p:nvSpPr>
        <p:spPr>
          <a:xfrm rot="16200000" flipH="1">
            <a:off x="2066889" y="3075832"/>
            <a:ext cx="5430133"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Normal</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distribution</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rot="2962399" flipH="1">
            <a:off x="-131478" y="2730815"/>
            <a:ext cx="5654511" cy="646331"/>
          </a:xfrm>
          <a:prstGeom prst="rect">
            <a:avLst/>
          </a:prstGeom>
          <a:noFill/>
        </p:spPr>
        <p:txBody>
          <a:bodyPr wrap="square" lIns="91440" tIns="45720" rIns="91440" bIns="45720">
            <a:spAutoFit/>
          </a:bodyPr>
          <a:lstStyle/>
          <a:p>
            <a:pPr algn="ct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 analyse it we o</a:t>
            </a: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ften</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TextBox 12"/>
          <p:cNvSpPr txBox="1"/>
          <p:nvPr/>
        </p:nvSpPr>
        <p:spPr>
          <a:xfrm>
            <a:off x="5109865" y="4876800"/>
            <a:ext cx="3733799" cy="1569660"/>
          </a:xfrm>
          <a:prstGeom prst="rect">
            <a:avLst/>
          </a:prstGeom>
          <a:noFill/>
        </p:spPr>
        <p:txBody>
          <a:bodyPr wrap="square" rtlCol="0">
            <a:spAutoFit/>
          </a:bodyPr>
          <a:lstStyle/>
          <a:p>
            <a:r>
              <a:rPr lang="en-GB" sz="9600" dirty="0" err="1" smtClean="0">
                <a:solidFill>
                  <a:schemeClr val="accent6">
                    <a:lumMod val="75000"/>
                  </a:schemeClr>
                </a:solidFill>
                <a:effectLst>
                  <a:outerShdw blurRad="38100" dist="38100" dir="2700000" algn="tl">
                    <a:srgbClr val="000000">
                      <a:alpha val="43137"/>
                    </a:srgbClr>
                  </a:outerShdw>
                </a:effectLst>
              </a:rPr>
              <a:t>ormal</a:t>
            </a:r>
            <a:r>
              <a:rPr lang="en-GB" sz="9600" dirty="0" smtClean="0">
                <a:solidFill>
                  <a:schemeClr val="accent6">
                    <a:lumMod val="75000"/>
                  </a:schemeClr>
                </a:solidFill>
                <a:effectLst>
                  <a:outerShdw blurRad="38100" dist="38100" dir="2700000" algn="tl">
                    <a:srgbClr val="000000">
                      <a:alpha val="43137"/>
                    </a:srgbClr>
                  </a:outerShdw>
                </a:effectLst>
              </a:rPr>
              <a:t> </a:t>
            </a:r>
            <a:endParaRPr lang="en-GB" sz="9600" dirty="0">
              <a:solidFill>
                <a:schemeClr val="accent6">
                  <a:lumMod val="75000"/>
                </a:schemeClr>
              </a:solidFill>
              <a:effectLst>
                <a:outerShdw blurRad="38100" dist="38100" dir="2700000" algn="tl">
                  <a:srgbClr val="000000">
                    <a:alpha val="43137"/>
                  </a:srgbClr>
                </a:outerShdw>
              </a:effectLst>
            </a:endParaRPr>
          </a:p>
        </p:txBody>
      </p:sp>
      <p:pic>
        <p:nvPicPr>
          <p:cNvPr id="1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213" t="4907" r="6009" b="6352"/>
          <a:stretch/>
        </p:blipFill>
        <p:spPr bwMode="auto">
          <a:xfrm>
            <a:off x="5243621" y="2455421"/>
            <a:ext cx="3142845" cy="21641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5214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1000"/>
                                        <p:tgtEl>
                                          <p:spTgt spid="1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1000"/>
                                        <p:tgtEl>
                                          <p:spTgt spid="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1500"/>
                                        <p:tgtEl>
                                          <p:spTgt spid="13"/>
                                        </p:tgtEl>
                                      </p:cBhvr>
                                    </p:animEffect>
                                  </p:childTnLst>
                                </p:cTn>
                              </p:par>
                              <p:par>
                                <p:cTn id="24" presetID="22" presetClass="entr" presetSubtype="4"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81328"/>
            <a:ext cx="4155453" cy="4525963"/>
          </a:xfrm>
        </p:spPr>
        <p:txBody>
          <a:bodyPr>
            <a:normAutofit/>
          </a:bodyPr>
          <a:lstStyle/>
          <a:p>
            <a:r>
              <a:rPr lang="en-GB" sz="2400" dirty="0" smtClean="0"/>
              <a:t>Interpret the results</a:t>
            </a:r>
          </a:p>
          <a:p>
            <a:endParaRPr lang="en-GB" sz="2400" dirty="0"/>
          </a:p>
          <a:p>
            <a:r>
              <a:rPr lang="en-GB" sz="2400" dirty="0"/>
              <a:t>p</a:t>
            </a:r>
            <a:r>
              <a:rPr lang="en-GB" sz="2400" dirty="0" smtClean="0"/>
              <a:t> =0.008</a:t>
            </a:r>
          </a:p>
          <a:p>
            <a:r>
              <a:rPr lang="en-GB" sz="2400" dirty="0" smtClean="0"/>
              <a:t>Highly significant evidence to suggest a difference in the distributions of reaction times for those in the placebo and alcohol groups </a:t>
            </a:r>
          </a:p>
          <a:p>
            <a:endParaRPr lang="en-GB" sz="2400" dirty="0"/>
          </a:p>
          <a:p>
            <a:endParaRPr lang="en-GB" sz="2400" dirty="0"/>
          </a:p>
        </p:txBody>
      </p:sp>
      <p:sp>
        <p:nvSpPr>
          <p:cNvPr id="3" name="Title 2"/>
          <p:cNvSpPr>
            <a:spLocks noGrp="1"/>
          </p:cNvSpPr>
          <p:nvPr>
            <p:ph type="title"/>
          </p:nvPr>
        </p:nvSpPr>
        <p:spPr/>
        <p:txBody>
          <a:bodyPr>
            <a:normAutofit fontScale="90000"/>
          </a:bodyPr>
          <a:lstStyle/>
          <a:p>
            <a:r>
              <a:rPr lang="en-GB" dirty="0" smtClean="0"/>
              <a:t>Mann-Whitney results - </a:t>
            </a:r>
            <a:r>
              <a:rPr lang="en-GB" dirty="0" smtClean="0">
                <a:solidFill>
                  <a:srgbClr val="FF0000"/>
                </a:solidFill>
              </a:rPr>
              <a:t>solution</a:t>
            </a:r>
            <a:endParaRPr lang="en-GB" dirty="0">
              <a:solidFill>
                <a:srgbClr val="FF0000"/>
              </a:solidFill>
            </a:endParaRPr>
          </a:p>
        </p:txBody>
      </p:sp>
      <p:grpSp>
        <p:nvGrpSpPr>
          <p:cNvPr id="5" name="Group 4"/>
          <p:cNvGrpSpPr/>
          <p:nvPr/>
        </p:nvGrpSpPr>
        <p:grpSpPr>
          <a:xfrm>
            <a:off x="4334965" y="3581401"/>
            <a:ext cx="4608512" cy="2731531"/>
            <a:chOff x="1165988" y="3627308"/>
            <a:chExt cx="7128792" cy="2829114"/>
          </a:xfrm>
        </p:grpSpPr>
        <p:pic>
          <p:nvPicPr>
            <p:cNvPr id="6" name="Picture 1"/>
            <p:cNvPicPr>
              <a:picLocks noChangeAspect="1" noChangeArrowheads="1"/>
            </p:cNvPicPr>
            <p:nvPr/>
          </p:nvPicPr>
          <p:blipFill>
            <a:blip r:embed="rId3" cstate="print"/>
            <a:srcRect/>
            <a:stretch>
              <a:fillRect/>
            </a:stretch>
          </p:blipFill>
          <p:spPr bwMode="auto">
            <a:xfrm>
              <a:off x="2890839" y="3627308"/>
              <a:ext cx="3625378" cy="2659980"/>
            </a:xfrm>
            <a:prstGeom prst="rect">
              <a:avLst/>
            </a:prstGeom>
            <a:noFill/>
            <a:ln w="9525">
              <a:noFill/>
              <a:miter lim="800000"/>
              <a:headEnd/>
              <a:tailEnd/>
            </a:ln>
          </p:spPr>
        </p:pic>
        <p:sp>
          <p:nvSpPr>
            <p:cNvPr id="7" name="TextBox 6"/>
            <p:cNvSpPr txBox="1"/>
            <p:nvPr/>
          </p:nvSpPr>
          <p:spPr>
            <a:xfrm>
              <a:off x="5588982" y="4220642"/>
              <a:ext cx="2705798" cy="669421"/>
            </a:xfrm>
            <a:prstGeom prst="rect">
              <a:avLst/>
            </a:prstGeom>
            <a:solidFill>
              <a:schemeClr val="accent2">
                <a:lumMod val="20000"/>
                <a:lumOff val="80000"/>
              </a:schemeClr>
            </a:solidFill>
          </p:spPr>
          <p:txBody>
            <a:bodyPr wrap="square" rtlCol="0">
              <a:spAutoFit/>
            </a:bodyPr>
            <a:lstStyle/>
            <a:p>
              <a:r>
                <a:rPr lang="en-GB" b="1" dirty="0" smtClean="0">
                  <a:solidFill>
                    <a:srgbClr val="FF0000"/>
                  </a:solidFill>
                </a:rPr>
                <a:t>P(Z&gt; 2.646 ) = 0.004</a:t>
              </a:r>
              <a:endParaRPr lang="en-GB" b="1" dirty="0">
                <a:solidFill>
                  <a:srgbClr val="FF0000"/>
                </a:solidFill>
              </a:endParaRPr>
            </a:p>
          </p:txBody>
        </p:sp>
        <p:sp>
          <p:nvSpPr>
            <p:cNvPr id="8" name="TextBox 7"/>
            <p:cNvSpPr txBox="1"/>
            <p:nvPr/>
          </p:nvSpPr>
          <p:spPr>
            <a:xfrm>
              <a:off x="1165988" y="4220642"/>
              <a:ext cx="2901956" cy="669421"/>
            </a:xfrm>
            <a:prstGeom prst="rect">
              <a:avLst/>
            </a:prstGeom>
            <a:solidFill>
              <a:schemeClr val="accent2">
                <a:lumMod val="20000"/>
                <a:lumOff val="80000"/>
              </a:schemeClr>
            </a:solidFill>
          </p:spPr>
          <p:txBody>
            <a:bodyPr wrap="square" rtlCol="0">
              <a:spAutoFit/>
            </a:bodyPr>
            <a:lstStyle/>
            <a:p>
              <a:r>
                <a:rPr lang="en-GB" b="1" dirty="0" smtClean="0">
                  <a:solidFill>
                    <a:srgbClr val="FF0000"/>
                  </a:solidFill>
                </a:rPr>
                <a:t>P(Z&lt;-2.646 )= 0.004</a:t>
              </a:r>
              <a:endParaRPr lang="en-GB" b="1" dirty="0">
                <a:solidFill>
                  <a:srgbClr val="FF0000"/>
                </a:solidFill>
              </a:endParaRPr>
            </a:p>
          </p:txBody>
        </p:sp>
        <p:sp>
          <p:nvSpPr>
            <p:cNvPr id="10" name="TextBox 9"/>
            <p:cNvSpPr txBox="1"/>
            <p:nvPr/>
          </p:nvSpPr>
          <p:spPr>
            <a:xfrm>
              <a:off x="2468703" y="6073896"/>
              <a:ext cx="1782198" cy="382526"/>
            </a:xfrm>
            <a:prstGeom prst="rect">
              <a:avLst/>
            </a:prstGeom>
            <a:solidFill>
              <a:schemeClr val="bg2">
                <a:lumMod val="75000"/>
              </a:schemeClr>
            </a:solidFill>
          </p:spPr>
          <p:txBody>
            <a:bodyPr wrap="square" rtlCol="0">
              <a:spAutoFit/>
            </a:bodyPr>
            <a:lstStyle/>
            <a:p>
              <a:r>
                <a:rPr lang="en-GB" dirty="0" smtClean="0"/>
                <a:t>-2.646</a:t>
              </a:r>
              <a:endParaRPr lang="en-GB" dirty="0"/>
            </a:p>
          </p:txBody>
        </p:sp>
      </p:grpSp>
      <p:sp>
        <p:nvSpPr>
          <p:cNvPr id="12" name="TextBox 11"/>
          <p:cNvSpPr txBox="1"/>
          <p:nvPr/>
        </p:nvSpPr>
        <p:spPr>
          <a:xfrm>
            <a:off x="6804248" y="5964013"/>
            <a:ext cx="1152128" cy="369332"/>
          </a:xfrm>
          <a:prstGeom prst="rect">
            <a:avLst/>
          </a:prstGeom>
          <a:solidFill>
            <a:schemeClr val="bg2">
              <a:lumMod val="75000"/>
            </a:schemeClr>
          </a:solidFill>
        </p:spPr>
        <p:txBody>
          <a:bodyPr wrap="square" rtlCol="0">
            <a:spAutoFit/>
          </a:bodyPr>
          <a:lstStyle/>
          <a:p>
            <a:r>
              <a:rPr lang="en-GB" dirty="0" smtClean="0"/>
              <a:t>2.646</a:t>
            </a:r>
            <a:endParaRPr lang="en-GB" dirty="0"/>
          </a:p>
        </p:txBody>
      </p:sp>
      <p:pic>
        <p:nvPicPr>
          <p:cNvPr id="133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18273" y="1499617"/>
            <a:ext cx="3686175" cy="1857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www.statstutor.ac.uk</a:t>
            </a:r>
            <a:endParaRPr lang="en-US" dirty="0"/>
          </a:p>
        </p:txBody>
      </p:sp>
    </p:spTree>
    <p:extLst>
      <p:ext uri="{BB962C8B-B14F-4D97-AF65-F5344CB8AC3E}">
        <p14:creationId xmlns:p14="http://schemas.microsoft.com/office/powerpoint/2010/main" xmlns="" val="169711789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1"/>
            <a:ext cx="8153400" cy="1829761"/>
          </a:xfrm>
        </p:spPr>
        <p:txBody>
          <a:bodyPr/>
          <a:lstStyle/>
          <a:p>
            <a:r>
              <a:rPr lang="en-GB" dirty="0" smtClean="0"/>
              <a:t>ANOVA</a:t>
            </a:r>
            <a:endParaRPr lang="en-GB" dirty="0"/>
          </a:p>
        </p:txBody>
      </p:sp>
      <p:sp>
        <p:nvSpPr>
          <p:cNvPr id="6" name="Footer Placeholder 5"/>
          <p:cNvSpPr>
            <a:spLocks noGrp="1"/>
          </p:cNvSpPr>
          <p:nvPr>
            <p:ph type="ftr" sz="quarter" idx="11"/>
          </p:nvPr>
        </p:nvSpPr>
        <p:spPr/>
        <p:txBody>
          <a:bodyPr/>
          <a:lstStyle/>
          <a:p>
            <a:r>
              <a:rPr lang="en-GB" dirty="0" smtClean="0"/>
              <a:t>www.statstutor.ac.uk</a:t>
            </a:r>
            <a:endParaRPr lang="en-US" dirty="0"/>
          </a:p>
        </p:txBody>
      </p:sp>
      <p:sp>
        <p:nvSpPr>
          <p:cNvPr id="11" name="TextBox 10"/>
          <p:cNvSpPr txBox="1"/>
          <p:nvPr/>
        </p:nvSpPr>
        <p:spPr>
          <a:xfrm>
            <a:off x="1981200" y="6141545"/>
            <a:ext cx="4343400" cy="461665"/>
          </a:xfrm>
          <a:prstGeom prst="rect">
            <a:avLst/>
          </a:prstGeom>
          <a:noFill/>
        </p:spPr>
        <p:txBody>
          <a:bodyPr wrap="square" rtlCol="0">
            <a:spAutoFit/>
          </a:bodyPr>
          <a:lstStyle/>
          <a:p>
            <a:pPr algn="ctr"/>
            <a:r>
              <a:rPr lang="en-GB" sz="1200" dirty="0"/>
              <a:t>Ellen Marshall / Alun Owen </a:t>
            </a:r>
            <a:endParaRPr lang="en-GB" sz="1200" dirty="0" smtClean="0"/>
          </a:p>
          <a:p>
            <a:pPr algn="ctr"/>
            <a:r>
              <a:rPr lang="en-GB" sz="1200" dirty="0" smtClean="0"/>
              <a:t>University </a:t>
            </a:r>
            <a:r>
              <a:rPr lang="en-GB" sz="1200" dirty="0"/>
              <a:t>of Sheffield / University of Worcester </a:t>
            </a:r>
            <a:endParaRPr lang="en-US" sz="1200" dirty="0"/>
          </a:p>
        </p:txBody>
      </p:sp>
      <p:sp>
        <p:nvSpPr>
          <p:cNvPr id="12" name="TextBox 11"/>
          <p:cNvSpPr txBox="1"/>
          <p:nvPr/>
        </p:nvSpPr>
        <p:spPr>
          <a:xfrm>
            <a:off x="6329794" y="6141544"/>
            <a:ext cx="2661805" cy="461665"/>
          </a:xfrm>
          <a:prstGeom prst="rect">
            <a:avLst/>
          </a:prstGeom>
          <a:noFill/>
        </p:spPr>
        <p:txBody>
          <a:bodyPr wrap="square" rtlCol="0">
            <a:spAutoFit/>
          </a:bodyPr>
          <a:lstStyle/>
          <a:p>
            <a:pPr algn="r"/>
            <a:r>
              <a:rPr lang="en-GB" sz="1200" dirty="0" smtClean="0"/>
              <a:t>Reviewer: Ruth Fairclough</a:t>
            </a:r>
          </a:p>
          <a:p>
            <a:pPr algn="r"/>
            <a:r>
              <a:rPr lang="en-GB" sz="1200" dirty="0" smtClean="0"/>
              <a:t>University of Wolverhampton</a:t>
            </a:r>
            <a:endParaRPr lang="en-GB" sz="12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86624" y="358541"/>
            <a:ext cx="2147427" cy="834590"/>
          </a:xfrm>
          <a:prstGeom prst="rect">
            <a:avLst/>
          </a:prstGeom>
        </p:spPr>
      </p:pic>
      <p:sp>
        <p:nvSpPr>
          <p:cNvPr id="14" name="TextBox 13"/>
          <p:cNvSpPr txBox="1"/>
          <p:nvPr/>
        </p:nvSpPr>
        <p:spPr>
          <a:xfrm>
            <a:off x="755576" y="1052736"/>
            <a:ext cx="7878475" cy="800219"/>
          </a:xfrm>
          <a:prstGeom prst="rect">
            <a:avLst/>
          </a:prstGeom>
          <a:noFill/>
        </p:spPr>
        <p:txBody>
          <a:bodyPr wrap="square" rtlCol="0">
            <a:spAutoFit/>
          </a:bodyPr>
          <a:lstStyle/>
          <a:p>
            <a:pPr algn="r"/>
            <a:r>
              <a:rPr lang="en-GB" dirty="0">
                <a:latin typeface="Gill Sans MT" panose="020B0502020104020203" pitchFamily="34" charset="0"/>
              </a:rPr>
              <a:t>community project</a:t>
            </a:r>
          </a:p>
          <a:p>
            <a:pPr algn="r"/>
            <a:r>
              <a:rPr lang="en-GB" sz="1600" dirty="0">
                <a:latin typeface="Gill Sans MT" panose="020B0502020104020203" pitchFamily="34" charset="0"/>
              </a:rPr>
              <a:t>encouraging academics to share statistics support resources</a:t>
            </a:r>
          </a:p>
          <a:p>
            <a:pPr algn="r"/>
            <a:r>
              <a:rPr lang="en-GB" sz="1200" dirty="0">
                <a:latin typeface="Gill Sans MT" panose="020B0502020104020203" pitchFamily="34" charset="0"/>
              </a:rPr>
              <a:t>All </a:t>
            </a:r>
            <a:r>
              <a:rPr lang="en-GB" sz="1200" dirty="0" err="1">
                <a:latin typeface="Gill Sans MT" panose="020B0502020104020203" pitchFamily="34" charset="0"/>
              </a:rPr>
              <a:t>stcp</a:t>
            </a:r>
            <a:r>
              <a:rPr lang="en-GB" sz="1200" dirty="0">
                <a:latin typeface="Gill Sans MT" panose="020B0502020104020203" pitchFamily="34" charset="0"/>
              </a:rPr>
              <a:t> resources are released under a Creative Commons </a:t>
            </a:r>
            <a:r>
              <a:rPr lang="en-GB" sz="1200" dirty="0" smtClean="0">
                <a:latin typeface="Gill Sans MT" panose="020B0502020104020203" pitchFamily="34" charset="0"/>
              </a:rPr>
              <a:t>licence</a:t>
            </a:r>
            <a:endParaRPr lang="en-GB" sz="1200" dirty="0">
              <a:latin typeface="Gill Sans MT" panose="020B0502020104020203" pitchFamily="34" charset="0"/>
            </a:endParaRPr>
          </a:p>
        </p:txBody>
      </p:sp>
    </p:spTree>
    <p:extLst>
      <p:ext uri="{BB962C8B-B14F-4D97-AF65-F5344CB8AC3E}">
        <p14:creationId xmlns:p14="http://schemas.microsoft.com/office/powerpoint/2010/main" xmlns="" val="351286026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143000"/>
            <a:ext cx="8820472" cy="6001643"/>
          </a:xfrm>
          <a:prstGeom prst="rect">
            <a:avLst/>
          </a:prstGeom>
          <a:noFill/>
        </p:spPr>
        <p:txBody>
          <a:bodyPr wrap="square" rtlCol="0">
            <a:spAutoFit/>
          </a:bodyPr>
          <a:lstStyle/>
          <a:p>
            <a:r>
              <a:rPr lang="en-GB" sz="2800" dirty="0" smtClean="0"/>
              <a:t>Compares the means of several groups</a:t>
            </a:r>
          </a:p>
          <a:p>
            <a:endParaRPr lang="en-GB" sz="2800" dirty="0" smtClean="0"/>
          </a:p>
          <a:p>
            <a:r>
              <a:rPr lang="en-GB" sz="2800" dirty="0" smtClean="0"/>
              <a:t>Which diet is best?</a:t>
            </a:r>
          </a:p>
          <a:p>
            <a:r>
              <a:rPr lang="en-GB" sz="2800" dirty="0" smtClean="0">
                <a:solidFill>
                  <a:srgbClr val="C00000"/>
                </a:solidFill>
              </a:rPr>
              <a:t>Dependent: Weight lost (Scale)</a:t>
            </a:r>
          </a:p>
          <a:p>
            <a:r>
              <a:rPr lang="en-GB" sz="2800" dirty="0" smtClean="0">
                <a:solidFill>
                  <a:srgbClr val="00B050"/>
                </a:solidFill>
              </a:rPr>
              <a:t>Independent: Diet 1, 2 or 3 (Nominal)</a:t>
            </a:r>
          </a:p>
          <a:p>
            <a:endParaRPr lang="en-GB" sz="2800" dirty="0"/>
          </a:p>
          <a:p>
            <a:r>
              <a:rPr lang="en-GB" sz="2800" dirty="0" smtClean="0"/>
              <a:t>Null hypothesis: The mean weight lost on diets 1, 2 and 3 is the same</a:t>
            </a:r>
          </a:p>
          <a:p>
            <a:endParaRPr lang="en-GB" sz="3200" dirty="0"/>
          </a:p>
          <a:p>
            <a:r>
              <a:rPr lang="en-GB" sz="3200" dirty="0" smtClean="0"/>
              <a:t>Alternative </a:t>
            </a:r>
            <a:r>
              <a:rPr lang="en-GB" sz="3200" dirty="0"/>
              <a:t>hypothesis: The mean weight lost on diets 1, 2 and 3 </a:t>
            </a:r>
            <a:r>
              <a:rPr lang="en-GB" sz="3200" dirty="0" smtClean="0"/>
              <a:t>are not all </a:t>
            </a:r>
            <a:r>
              <a:rPr lang="en-GB" sz="3200" dirty="0"/>
              <a:t>the same</a:t>
            </a:r>
          </a:p>
          <a:p>
            <a:endParaRPr lang="en-GB" sz="3200" dirty="0" smtClean="0"/>
          </a:p>
          <a:p>
            <a:endParaRPr lang="en-GB" sz="3200" dirty="0" smtClean="0"/>
          </a:p>
        </p:txBody>
      </p:sp>
      <p:sp>
        <p:nvSpPr>
          <p:cNvPr id="8" name="Title 2"/>
          <p:cNvSpPr txBox="1">
            <a:spLocks/>
          </p:cNvSpPr>
          <p:nvPr/>
        </p:nvSpPr>
        <p:spPr>
          <a:xfrm>
            <a:off x="457200" y="476672"/>
            <a:ext cx="8229600"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dirty="0" smtClean="0"/>
              <a:t>ANOVA</a:t>
            </a:r>
            <a:endParaRPr lang="en-GB" sz="4000" dirty="0"/>
          </a:p>
          <a:p>
            <a:endParaRPr lang="en-GB" sz="4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Content Placeholder 1"/>
          <p:cNvSpPr txBox="1">
            <a:spLocks/>
          </p:cNvSpPr>
          <p:nvPr/>
        </p:nvSpPr>
        <p:spPr>
          <a:xfrm>
            <a:off x="457200" y="1703505"/>
            <a:ext cx="8507288" cy="4525963"/>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None/>
            </a:pPr>
            <a:endParaRPr lang="en-GB" sz="2800" dirty="0"/>
          </a:p>
        </p:txBody>
      </p:sp>
      <p:graphicFrame>
        <p:nvGraphicFramePr>
          <p:cNvPr id="3" name="Object 2"/>
          <p:cNvGraphicFramePr>
            <a:graphicFrameLocks noChangeAspect="1"/>
          </p:cNvGraphicFramePr>
          <p:nvPr>
            <p:extLst>
              <p:ext uri="{D42A27DB-BD31-4B8C-83A1-F6EECF244321}">
                <p14:modId xmlns:p14="http://schemas.microsoft.com/office/powerpoint/2010/main" xmlns="" val="2591231486"/>
              </p:ext>
            </p:extLst>
          </p:nvPr>
        </p:nvGraphicFramePr>
        <p:xfrm>
          <a:off x="4575313" y="4143821"/>
          <a:ext cx="2850096" cy="611462"/>
        </p:xfrm>
        <a:graphic>
          <a:graphicData uri="http://schemas.openxmlformats.org/presentationml/2006/ole">
            <p:oleObj spid="_x0000_s103427" name="Equation" r:id="rId4" imgW="1066680" imgH="228600" progId="Equation.3">
              <p:embed/>
            </p:oleObj>
          </a:graphicData>
        </a:graphic>
      </p:graphicFrame>
      <p:sp>
        <p:nvSpPr>
          <p:cNvPr id="7"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175329728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738531"/>
          </a:xfrm>
        </p:spPr>
        <p:txBody>
          <a:bodyPr>
            <a:normAutofit/>
          </a:bodyPr>
          <a:lstStyle/>
          <a:p>
            <a:pPr marL="109728" indent="0">
              <a:buNone/>
            </a:pPr>
            <a:endParaRPr lang="en-GB" dirty="0"/>
          </a:p>
          <a:p>
            <a:endParaRPr lang="en-GB" dirty="0" smtClean="0"/>
          </a:p>
          <a:p>
            <a:endParaRPr lang="en-GB" dirty="0"/>
          </a:p>
          <a:p>
            <a:endParaRPr lang="en-GB" dirty="0" smtClean="0"/>
          </a:p>
          <a:p>
            <a:pPr marL="109728" indent="0">
              <a:buNone/>
            </a:pPr>
            <a:endParaRPr lang="en-GB" dirty="0"/>
          </a:p>
          <a:p>
            <a:pPr marL="109728" indent="0">
              <a:buNone/>
            </a:pPr>
            <a:endParaRPr lang="en-GB" dirty="0" smtClean="0"/>
          </a:p>
          <a:p>
            <a:r>
              <a:rPr lang="en-GB" dirty="0" smtClean="0"/>
              <a:t>Which diet was best?  </a:t>
            </a:r>
            <a:endParaRPr lang="en-GB" dirty="0"/>
          </a:p>
          <a:p>
            <a:r>
              <a:rPr lang="en-GB" dirty="0" smtClean="0"/>
              <a:t>Are the standard deviations similar? </a:t>
            </a:r>
            <a:endParaRPr lang="en-GB" dirty="0">
              <a:solidFill>
                <a:srgbClr val="FF0000"/>
              </a:solidFill>
            </a:endParaRPr>
          </a:p>
        </p:txBody>
      </p:sp>
      <p:sp>
        <p:nvSpPr>
          <p:cNvPr id="3" name="Title 2"/>
          <p:cNvSpPr>
            <a:spLocks noGrp="1"/>
          </p:cNvSpPr>
          <p:nvPr>
            <p:ph type="title"/>
          </p:nvPr>
        </p:nvSpPr>
        <p:spPr/>
        <p:txBody>
          <a:bodyPr/>
          <a:lstStyle/>
          <a:p>
            <a:r>
              <a:rPr lang="en-GB" dirty="0" smtClean="0">
                <a:solidFill>
                  <a:schemeClr val="tx1"/>
                </a:solidFill>
              </a:rPr>
              <a:t>Summary statistics</a:t>
            </a:r>
            <a:endParaRPr lang="en-GB"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595290654"/>
              </p:ext>
            </p:extLst>
          </p:nvPr>
        </p:nvGraphicFramePr>
        <p:xfrm>
          <a:off x="395536" y="1412776"/>
          <a:ext cx="8568950" cy="2168624"/>
        </p:xfrm>
        <a:graphic>
          <a:graphicData uri="http://schemas.openxmlformats.org/drawingml/2006/table">
            <a:tbl>
              <a:tblPr firstRow="1" bandRow="1">
                <a:tableStyleId>{5C22544A-7EE6-4342-B048-85BDC9FD1C3A}</a:tableStyleId>
              </a:tblPr>
              <a:tblGrid>
                <a:gridCol w="2957264"/>
                <a:gridCol w="1447800"/>
                <a:gridCol w="1371600"/>
                <a:gridCol w="1447800"/>
                <a:gridCol w="1344486"/>
              </a:tblGrid>
              <a:tr h="504056">
                <a:tc>
                  <a:txBody>
                    <a:bodyPr/>
                    <a:lstStyle/>
                    <a:p>
                      <a:endParaRPr lang="en-GB" sz="2400" dirty="0"/>
                    </a:p>
                  </a:txBody>
                  <a:tcPr/>
                </a:tc>
                <a:tc>
                  <a:txBody>
                    <a:bodyPr/>
                    <a:lstStyle/>
                    <a:p>
                      <a:r>
                        <a:rPr lang="en-GB" sz="2400" dirty="0" smtClean="0"/>
                        <a:t>Overall</a:t>
                      </a:r>
                      <a:endParaRPr lang="en-GB" sz="2400" dirty="0"/>
                    </a:p>
                  </a:txBody>
                  <a:tcPr/>
                </a:tc>
                <a:tc>
                  <a:txBody>
                    <a:bodyPr/>
                    <a:lstStyle/>
                    <a:p>
                      <a:r>
                        <a:rPr lang="en-GB" sz="2400" dirty="0" smtClean="0"/>
                        <a:t>Diet 1</a:t>
                      </a:r>
                      <a:endParaRPr lang="en-GB" sz="2400" dirty="0"/>
                    </a:p>
                  </a:txBody>
                  <a:tcPr/>
                </a:tc>
                <a:tc>
                  <a:txBody>
                    <a:bodyPr/>
                    <a:lstStyle/>
                    <a:p>
                      <a:r>
                        <a:rPr lang="en-GB" sz="2400" dirty="0" smtClean="0"/>
                        <a:t>Diet 2</a:t>
                      </a:r>
                      <a:endParaRPr lang="en-GB" sz="2400" dirty="0"/>
                    </a:p>
                  </a:txBody>
                  <a:tcPr/>
                </a:tc>
                <a:tc>
                  <a:txBody>
                    <a:bodyPr/>
                    <a:lstStyle/>
                    <a:p>
                      <a:r>
                        <a:rPr lang="en-GB" sz="2400" dirty="0" smtClean="0"/>
                        <a:t>Diet 3</a:t>
                      </a:r>
                      <a:endParaRPr lang="en-GB" sz="2400" dirty="0"/>
                    </a:p>
                  </a:txBody>
                  <a:tcPr/>
                </a:tc>
              </a:tr>
              <a:tr h="597768">
                <a:tc>
                  <a:txBody>
                    <a:bodyPr/>
                    <a:lstStyle/>
                    <a:p>
                      <a:r>
                        <a:rPr lang="en-GB" sz="2400" dirty="0" smtClean="0"/>
                        <a:t>Mean</a:t>
                      </a:r>
                      <a:endParaRPr lang="en-GB" sz="2400" dirty="0"/>
                    </a:p>
                  </a:txBody>
                  <a:tcPr/>
                </a:tc>
                <a:tc>
                  <a:txBody>
                    <a:bodyPr/>
                    <a:lstStyle/>
                    <a:p>
                      <a:r>
                        <a:rPr lang="en-GB" sz="2400" dirty="0" smtClean="0"/>
                        <a:t>3.85</a:t>
                      </a:r>
                      <a:endParaRPr lang="en-GB" sz="2400" dirty="0"/>
                    </a:p>
                  </a:txBody>
                  <a:tcPr/>
                </a:tc>
                <a:tc>
                  <a:txBody>
                    <a:bodyPr/>
                    <a:lstStyle/>
                    <a:p>
                      <a:r>
                        <a:rPr lang="en-GB" sz="2400" dirty="0" smtClean="0"/>
                        <a:t>3.3</a:t>
                      </a:r>
                      <a:endParaRPr lang="en-GB" sz="2400" dirty="0"/>
                    </a:p>
                  </a:txBody>
                  <a:tcPr/>
                </a:tc>
                <a:tc>
                  <a:txBody>
                    <a:bodyPr/>
                    <a:lstStyle/>
                    <a:p>
                      <a:r>
                        <a:rPr lang="en-GB" sz="2400" dirty="0" smtClean="0"/>
                        <a:t>3.03</a:t>
                      </a:r>
                      <a:endParaRPr lang="en-GB" sz="2400" dirty="0"/>
                    </a:p>
                  </a:txBody>
                  <a:tcPr/>
                </a:tc>
                <a:tc>
                  <a:txBody>
                    <a:bodyPr/>
                    <a:lstStyle/>
                    <a:p>
                      <a:r>
                        <a:rPr lang="en-GB" sz="2400" dirty="0" smtClean="0"/>
                        <a:t>5.15</a:t>
                      </a:r>
                      <a:endParaRPr lang="en-GB" sz="2400" dirty="0"/>
                    </a:p>
                  </a:txBody>
                  <a:tcPr/>
                </a:tc>
              </a:tr>
              <a:tr h="533400">
                <a:tc>
                  <a:txBody>
                    <a:bodyPr/>
                    <a:lstStyle/>
                    <a:p>
                      <a:r>
                        <a:rPr lang="en-GB" sz="2400" dirty="0" smtClean="0"/>
                        <a:t>Standard deviation</a:t>
                      </a:r>
                      <a:endParaRPr lang="en-GB" sz="2400" dirty="0"/>
                    </a:p>
                  </a:txBody>
                  <a:tcPr/>
                </a:tc>
                <a:tc>
                  <a:txBody>
                    <a:bodyPr/>
                    <a:lstStyle/>
                    <a:p>
                      <a:r>
                        <a:rPr lang="en-GB" sz="2400" dirty="0" smtClean="0"/>
                        <a:t>2.55</a:t>
                      </a:r>
                      <a:endParaRPr lang="en-GB" sz="2400" dirty="0"/>
                    </a:p>
                  </a:txBody>
                  <a:tcPr/>
                </a:tc>
                <a:tc>
                  <a:txBody>
                    <a:bodyPr/>
                    <a:lstStyle/>
                    <a:p>
                      <a:r>
                        <a:rPr lang="en-GB" sz="2400" dirty="0" smtClean="0"/>
                        <a:t>2.24</a:t>
                      </a:r>
                      <a:endParaRPr lang="en-GB" sz="2400" dirty="0"/>
                    </a:p>
                  </a:txBody>
                  <a:tcPr/>
                </a:tc>
                <a:tc>
                  <a:txBody>
                    <a:bodyPr/>
                    <a:lstStyle/>
                    <a:p>
                      <a:r>
                        <a:rPr lang="en-GB" sz="2400" dirty="0" smtClean="0"/>
                        <a:t>2.52</a:t>
                      </a:r>
                      <a:endParaRPr lang="en-GB" sz="2400" dirty="0"/>
                    </a:p>
                  </a:txBody>
                  <a:tcPr/>
                </a:tc>
                <a:tc>
                  <a:txBody>
                    <a:bodyPr/>
                    <a:lstStyle/>
                    <a:p>
                      <a:r>
                        <a:rPr lang="en-GB" sz="2400" dirty="0" smtClean="0"/>
                        <a:t>2.4</a:t>
                      </a:r>
                      <a:endParaRPr lang="en-GB" sz="2400" dirty="0"/>
                    </a:p>
                  </a:txBody>
                  <a:tcPr/>
                </a:tc>
              </a:tr>
              <a:tr h="533400">
                <a:tc>
                  <a:txBody>
                    <a:bodyPr/>
                    <a:lstStyle/>
                    <a:p>
                      <a:r>
                        <a:rPr lang="en-GB" sz="2400" dirty="0" smtClean="0"/>
                        <a:t>Number</a:t>
                      </a:r>
                      <a:r>
                        <a:rPr lang="en-GB" sz="2400" baseline="0" dirty="0" smtClean="0"/>
                        <a:t> in group</a:t>
                      </a:r>
                      <a:endParaRPr lang="en-GB" sz="2400" dirty="0"/>
                    </a:p>
                  </a:txBody>
                  <a:tcPr/>
                </a:tc>
                <a:tc>
                  <a:txBody>
                    <a:bodyPr/>
                    <a:lstStyle/>
                    <a:p>
                      <a:r>
                        <a:rPr lang="en-GB" sz="2400" dirty="0" smtClean="0"/>
                        <a:t>78</a:t>
                      </a:r>
                      <a:endParaRPr lang="en-GB" sz="2400" dirty="0"/>
                    </a:p>
                  </a:txBody>
                  <a:tcPr/>
                </a:tc>
                <a:tc>
                  <a:txBody>
                    <a:bodyPr/>
                    <a:lstStyle/>
                    <a:p>
                      <a:r>
                        <a:rPr lang="en-GB" sz="2400" dirty="0" smtClean="0"/>
                        <a:t>24</a:t>
                      </a:r>
                      <a:endParaRPr lang="en-GB" sz="2400" dirty="0"/>
                    </a:p>
                  </a:txBody>
                  <a:tcPr/>
                </a:tc>
                <a:tc>
                  <a:txBody>
                    <a:bodyPr/>
                    <a:lstStyle/>
                    <a:p>
                      <a:r>
                        <a:rPr lang="en-GB" sz="2400" dirty="0" smtClean="0"/>
                        <a:t>27</a:t>
                      </a:r>
                      <a:endParaRPr lang="en-GB" sz="2400" dirty="0"/>
                    </a:p>
                  </a:txBody>
                  <a:tcPr/>
                </a:tc>
                <a:tc>
                  <a:txBody>
                    <a:bodyPr/>
                    <a:lstStyle/>
                    <a:p>
                      <a:r>
                        <a:rPr lang="en-GB" sz="2400" dirty="0" smtClean="0"/>
                        <a:t>27</a:t>
                      </a:r>
                      <a:endParaRPr lang="en-GB" sz="2400" dirty="0"/>
                    </a:p>
                  </a:txBody>
                  <a:tcPr/>
                </a:tc>
              </a:tr>
            </a:tbl>
          </a:graphicData>
        </a:graphic>
      </p:graphicFrame>
      <p:sp>
        <p:nvSpPr>
          <p:cNvPr id="5"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401632062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642938" y="357188"/>
            <a:ext cx="7772400" cy="1143000"/>
          </a:xfrm>
        </p:spPr>
        <p:txBody>
          <a:bodyPr/>
          <a:lstStyle/>
          <a:p>
            <a:r>
              <a:rPr lang="en-GB" altLang="en-US" sz="4000" smtClean="0"/>
              <a:t>How Does ANOVA Work?</a:t>
            </a:r>
          </a:p>
        </p:txBody>
      </p:sp>
      <p:sp>
        <p:nvSpPr>
          <p:cNvPr id="197635" name="Content Placeholder 2"/>
          <p:cNvSpPr>
            <a:spLocks noGrp="1"/>
          </p:cNvSpPr>
          <p:nvPr>
            <p:ph idx="4294967295"/>
          </p:nvPr>
        </p:nvSpPr>
        <p:spPr>
          <a:xfrm>
            <a:off x="228600" y="1357313"/>
            <a:ext cx="8458200" cy="5119687"/>
          </a:xfrm>
        </p:spPr>
        <p:txBody>
          <a:bodyPr/>
          <a:lstStyle/>
          <a:p>
            <a:endParaRPr lang="en-GB" altLang="en-US" sz="800" dirty="0" smtClean="0"/>
          </a:p>
          <a:p>
            <a:r>
              <a:rPr lang="en-GB" altLang="en-US" sz="2600" dirty="0" smtClean="0"/>
              <a:t>ANOVA = Analysis of variance</a:t>
            </a:r>
          </a:p>
          <a:p>
            <a:endParaRPr lang="en-GB" altLang="en-US" sz="2600" dirty="0"/>
          </a:p>
          <a:p>
            <a:r>
              <a:rPr lang="en-GB" altLang="en-US" sz="2600" dirty="0" smtClean="0"/>
              <a:t>We compare variation </a:t>
            </a:r>
            <a:r>
              <a:rPr lang="en-GB" altLang="en-US" sz="2600" b="1" dirty="0" smtClean="0">
                <a:solidFill>
                  <a:srgbClr val="FF0000"/>
                </a:solidFill>
              </a:rPr>
              <a:t>between</a:t>
            </a:r>
            <a:r>
              <a:rPr lang="en-GB" altLang="en-US" sz="2600" b="1" dirty="0" smtClean="0"/>
              <a:t> </a:t>
            </a:r>
            <a:r>
              <a:rPr lang="en-GB" altLang="en-US" sz="2600" dirty="0" smtClean="0"/>
              <a:t>groups relative to variation </a:t>
            </a:r>
            <a:r>
              <a:rPr lang="en-GB" altLang="en-US" sz="2600" b="1" dirty="0" smtClean="0">
                <a:solidFill>
                  <a:srgbClr val="00B050"/>
                </a:solidFill>
              </a:rPr>
              <a:t>within</a:t>
            </a:r>
            <a:r>
              <a:rPr lang="en-GB" altLang="en-US" sz="2600" dirty="0" smtClean="0">
                <a:solidFill>
                  <a:srgbClr val="00B050"/>
                </a:solidFill>
              </a:rPr>
              <a:t> </a:t>
            </a:r>
            <a:r>
              <a:rPr lang="en-GB" altLang="en-US" sz="2600" dirty="0" smtClean="0"/>
              <a:t>groups</a:t>
            </a:r>
          </a:p>
          <a:p>
            <a:endParaRPr lang="en-GB" altLang="en-US" sz="800" dirty="0" smtClean="0"/>
          </a:p>
          <a:p>
            <a:r>
              <a:rPr lang="en-GB" altLang="en-US" sz="2600" dirty="0" smtClean="0"/>
              <a:t>Population variance estimated in two ways:</a:t>
            </a:r>
          </a:p>
          <a:p>
            <a:pPr lvl="1" eaLnBrk="1" hangingPunct="1">
              <a:spcBef>
                <a:spcPts val="1000"/>
              </a:spcBef>
              <a:buClr>
                <a:schemeClr val="folHlink"/>
              </a:buClr>
            </a:pPr>
            <a:r>
              <a:rPr lang="en-GB" altLang="en-US" sz="2400" dirty="0" smtClean="0"/>
              <a:t>One based on variation </a:t>
            </a:r>
            <a:r>
              <a:rPr lang="en-GB" altLang="en-US" sz="2400" b="1" dirty="0" smtClean="0">
                <a:solidFill>
                  <a:srgbClr val="FF0000"/>
                </a:solidFill>
              </a:rPr>
              <a:t>between</a:t>
            </a:r>
            <a:r>
              <a:rPr lang="en-GB" altLang="en-US" sz="2400" dirty="0" smtClean="0">
                <a:solidFill>
                  <a:srgbClr val="FF0000"/>
                </a:solidFill>
              </a:rPr>
              <a:t> </a:t>
            </a:r>
            <a:r>
              <a:rPr lang="en-GB" altLang="en-US" sz="2400" dirty="0" smtClean="0"/>
              <a:t>groups we call the 	</a:t>
            </a:r>
            <a:r>
              <a:rPr lang="en-GB" altLang="en-US" sz="2400" b="1" dirty="0" smtClean="0"/>
              <a:t>M</a:t>
            </a:r>
            <a:r>
              <a:rPr lang="en-GB" altLang="en-US" sz="2400" dirty="0" smtClean="0"/>
              <a:t>ean </a:t>
            </a:r>
            <a:r>
              <a:rPr lang="en-GB" altLang="en-US" sz="2400" b="1" dirty="0" smtClean="0"/>
              <a:t>S</a:t>
            </a:r>
            <a:r>
              <a:rPr lang="en-GB" altLang="en-US" sz="2400" dirty="0" smtClean="0"/>
              <a:t>quare due to </a:t>
            </a:r>
            <a:r>
              <a:rPr lang="en-GB" altLang="en-US" sz="2400" b="1" dirty="0" smtClean="0"/>
              <a:t>T</a:t>
            </a:r>
            <a:r>
              <a:rPr lang="en-GB" altLang="en-US" sz="2400" dirty="0" smtClean="0"/>
              <a:t>reatments/ </a:t>
            </a:r>
            <a:r>
              <a:rPr lang="en-GB" altLang="en-US" sz="2400" b="1" dirty="0" smtClean="0"/>
              <a:t>MST/ </a:t>
            </a:r>
            <a:r>
              <a:rPr lang="en-GB" altLang="en-US" sz="2400" b="1" dirty="0" err="1" smtClean="0"/>
              <a:t>MS</a:t>
            </a:r>
            <a:r>
              <a:rPr lang="en-GB" altLang="en-US" sz="2400" b="1" baseline="-25000" dirty="0" err="1" smtClean="0"/>
              <a:t>between</a:t>
            </a:r>
            <a:endParaRPr lang="en-GB" altLang="en-US" sz="2400" b="1" dirty="0" smtClean="0"/>
          </a:p>
          <a:p>
            <a:pPr lvl="1">
              <a:spcBef>
                <a:spcPts val="1000"/>
              </a:spcBef>
              <a:buClr>
                <a:schemeClr val="folHlink"/>
              </a:buClr>
            </a:pPr>
            <a:r>
              <a:rPr lang="en-GB" altLang="en-US" sz="2400" dirty="0" smtClean="0"/>
              <a:t>Other based on variation </a:t>
            </a:r>
            <a:r>
              <a:rPr lang="en-GB" altLang="en-US" sz="2400" b="1" dirty="0" smtClean="0">
                <a:solidFill>
                  <a:srgbClr val="00B050"/>
                </a:solidFill>
              </a:rPr>
              <a:t>within</a:t>
            </a:r>
            <a:r>
              <a:rPr lang="en-GB" altLang="en-US" sz="2400" b="1" dirty="0" smtClean="0"/>
              <a:t> </a:t>
            </a:r>
            <a:r>
              <a:rPr lang="en-GB" altLang="en-US" sz="2400" dirty="0" smtClean="0"/>
              <a:t>groups we call the 	</a:t>
            </a:r>
            <a:r>
              <a:rPr lang="en-GB" altLang="en-US" sz="2400" b="1" dirty="0" smtClean="0"/>
              <a:t>M</a:t>
            </a:r>
            <a:r>
              <a:rPr lang="en-GB" altLang="en-US" sz="2400" dirty="0" smtClean="0"/>
              <a:t>ean </a:t>
            </a:r>
            <a:r>
              <a:rPr lang="en-GB" altLang="en-US" sz="2400" b="1" dirty="0" smtClean="0"/>
              <a:t>S</a:t>
            </a:r>
            <a:r>
              <a:rPr lang="en-GB" altLang="en-US" sz="2400" dirty="0" smtClean="0"/>
              <a:t>quare due to </a:t>
            </a:r>
            <a:r>
              <a:rPr lang="en-GB" altLang="en-US" sz="2400" b="1" dirty="0" smtClean="0"/>
              <a:t>E</a:t>
            </a:r>
            <a:r>
              <a:rPr lang="en-GB" altLang="en-US" sz="2400" dirty="0" smtClean="0"/>
              <a:t>rror/ </a:t>
            </a:r>
            <a:r>
              <a:rPr lang="en-GB" altLang="en-US" sz="2400" b="1" dirty="0" smtClean="0"/>
              <a:t>MSE/ </a:t>
            </a:r>
            <a:r>
              <a:rPr lang="en-GB" altLang="en-US" sz="2000" b="1" dirty="0" err="1" smtClean="0"/>
              <a:t>MS</a:t>
            </a:r>
            <a:r>
              <a:rPr lang="en-GB" altLang="en-US" sz="2000" b="1" baseline="-25000" dirty="0" err="1" smtClean="0"/>
              <a:t>within</a:t>
            </a:r>
            <a:endParaRPr lang="en-GB" altLang="en-US" sz="2000" b="1" dirty="0"/>
          </a:p>
          <a:p>
            <a:pPr lvl="1" eaLnBrk="1" hangingPunct="1">
              <a:spcBef>
                <a:spcPts val="1000"/>
              </a:spcBef>
              <a:buClr>
                <a:schemeClr val="folHlink"/>
              </a:buClr>
            </a:pPr>
            <a:endParaRPr lang="en-GB" altLang="en-US" sz="2000" b="1" dirty="0" smtClean="0"/>
          </a:p>
        </p:txBody>
      </p:sp>
      <p:sp>
        <p:nvSpPr>
          <p:cNvPr id="4"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818754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76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63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763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763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76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124744"/>
            <a:ext cx="8964488" cy="4882547"/>
          </a:xfrm>
        </p:spPr>
        <p:txBody>
          <a:bodyPr/>
          <a:lstStyle/>
          <a:p>
            <a:pPr marL="109728" indent="0">
              <a:buNone/>
            </a:pPr>
            <a:r>
              <a:rPr lang="en-GB" dirty="0" smtClean="0"/>
              <a:t>Residual =difference between an individual and their group mean</a:t>
            </a:r>
          </a:p>
          <a:p>
            <a:pPr marL="109728" indent="0">
              <a:buNone/>
            </a:pPr>
            <a:r>
              <a:rPr lang="en-GB" dirty="0" err="1" smtClean="0"/>
              <a:t>SS</a:t>
            </a:r>
            <a:r>
              <a:rPr lang="en-GB" baseline="-25000" dirty="0" err="1" smtClean="0"/>
              <a:t>within</a:t>
            </a:r>
            <a:r>
              <a:rPr lang="en-GB" dirty="0" smtClean="0"/>
              <a:t>=sum of squared residuals</a:t>
            </a:r>
            <a:endParaRPr lang="en-GB" dirty="0"/>
          </a:p>
        </p:txBody>
      </p:sp>
      <p:sp>
        <p:nvSpPr>
          <p:cNvPr id="3" name="Title 2"/>
          <p:cNvSpPr>
            <a:spLocks noGrp="1"/>
          </p:cNvSpPr>
          <p:nvPr>
            <p:ph type="title"/>
          </p:nvPr>
        </p:nvSpPr>
        <p:spPr/>
        <p:txBody>
          <a:bodyPr>
            <a:normAutofit/>
          </a:bodyPr>
          <a:lstStyle/>
          <a:p>
            <a:r>
              <a:rPr lang="en-GB" dirty="0" smtClean="0">
                <a:solidFill>
                  <a:srgbClr val="00B050"/>
                </a:solidFill>
              </a:rPr>
              <a:t>Within group variation</a:t>
            </a:r>
            <a:endParaRPr lang="en-GB" dirty="0">
              <a:solidFill>
                <a:srgbClr val="00B050"/>
              </a:solidFill>
            </a:endParaRPr>
          </a:p>
        </p:txBody>
      </p:sp>
      <p:grpSp>
        <p:nvGrpSpPr>
          <p:cNvPr id="4" name="Group 3"/>
          <p:cNvGrpSpPr/>
          <p:nvPr/>
        </p:nvGrpSpPr>
        <p:grpSpPr>
          <a:xfrm>
            <a:off x="1828800" y="2438401"/>
            <a:ext cx="4708634" cy="3733800"/>
            <a:chOff x="1482794" y="2276872"/>
            <a:chExt cx="5806088" cy="4620862"/>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413" r="2449" b="2343"/>
            <a:stretch/>
          </p:blipFill>
          <p:spPr bwMode="auto">
            <a:xfrm>
              <a:off x="1482794" y="2276872"/>
              <a:ext cx="5618168" cy="4620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Straight Connector 4"/>
            <p:cNvCxnSpPr/>
            <p:nvPr/>
          </p:nvCxnSpPr>
          <p:spPr>
            <a:xfrm>
              <a:off x="1933154" y="4437112"/>
              <a:ext cx="64807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361304" y="4576544"/>
              <a:ext cx="50405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568802" y="4005064"/>
              <a:ext cx="72008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2" name="Left Arrow Callout 11"/>
          <p:cNvSpPr/>
          <p:nvPr/>
        </p:nvSpPr>
        <p:spPr>
          <a:xfrm>
            <a:off x="6705600" y="3276600"/>
            <a:ext cx="2159619" cy="1008112"/>
          </a:xfrm>
          <a:prstGeom prst="leftArrowCallout">
            <a:avLst>
              <a:gd name="adj1" fmla="val 25000"/>
              <a:gd name="adj2" fmla="val 25000"/>
              <a:gd name="adj3" fmla="val 25000"/>
              <a:gd name="adj4" fmla="val 78385"/>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B050"/>
                </a:solidFill>
              </a:rPr>
              <a:t>Mean weight lost on diet 3 = 5.15kg</a:t>
            </a:r>
            <a:endParaRPr lang="en-GB" dirty="0">
              <a:solidFill>
                <a:srgbClr val="00B050"/>
              </a:solidFill>
            </a:endParaRPr>
          </a:p>
        </p:txBody>
      </p:sp>
      <p:sp>
        <p:nvSpPr>
          <p:cNvPr id="10" name="Rectangular Callout 9"/>
          <p:cNvSpPr/>
          <p:nvPr/>
        </p:nvSpPr>
        <p:spPr>
          <a:xfrm>
            <a:off x="6876256" y="1752600"/>
            <a:ext cx="2093069" cy="1114008"/>
          </a:xfrm>
          <a:prstGeom prst="wedgeRectCallout">
            <a:avLst>
              <a:gd name="adj1" fmla="val -73847"/>
              <a:gd name="adj2" fmla="val 4683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Person lost 9.2kg kg so residual =9.2 – 5.15 = 4.05</a:t>
            </a:r>
            <a:endParaRPr lang="en-GB" dirty="0">
              <a:solidFill>
                <a:schemeClr val="tx1"/>
              </a:solidFill>
            </a:endParaRPr>
          </a:p>
        </p:txBody>
      </p:sp>
      <p:sp>
        <p:nvSpPr>
          <p:cNvPr id="11"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0407803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066800"/>
            <a:ext cx="8712968" cy="4738531"/>
          </a:xfrm>
        </p:spPr>
        <p:txBody>
          <a:bodyPr/>
          <a:lstStyle/>
          <a:p>
            <a:pPr marL="109728" indent="0">
              <a:buNone/>
            </a:pPr>
            <a:r>
              <a:rPr lang="en-GB" dirty="0" smtClean="0"/>
              <a:t>Differences between each group mean and the overall mean</a:t>
            </a:r>
            <a:endParaRPr lang="en-GB" dirty="0"/>
          </a:p>
        </p:txBody>
      </p:sp>
      <p:sp>
        <p:nvSpPr>
          <p:cNvPr id="3" name="Title 2"/>
          <p:cNvSpPr>
            <a:spLocks noGrp="1"/>
          </p:cNvSpPr>
          <p:nvPr>
            <p:ph type="title"/>
          </p:nvPr>
        </p:nvSpPr>
        <p:spPr>
          <a:xfrm>
            <a:off x="457200" y="152400"/>
            <a:ext cx="8229600" cy="1143000"/>
          </a:xfrm>
        </p:spPr>
        <p:txBody>
          <a:bodyPr/>
          <a:lstStyle/>
          <a:p>
            <a:r>
              <a:rPr lang="en-GB" dirty="0" smtClean="0">
                <a:solidFill>
                  <a:srgbClr val="FF0000"/>
                </a:solidFill>
              </a:rPr>
              <a:t>Between group variation</a:t>
            </a:r>
            <a:endParaRPr lang="en-GB" dirty="0">
              <a:solidFill>
                <a:srgbClr val="FF0000"/>
              </a:solidFill>
            </a:endParaRPr>
          </a:p>
        </p:txBody>
      </p:sp>
      <p:grpSp>
        <p:nvGrpSpPr>
          <p:cNvPr id="4" name="Group 3"/>
          <p:cNvGrpSpPr/>
          <p:nvPr/>
        </p:nvGrpSpPr>
        <p:grpSpPr>
          <a:xfrm>
            <a:off x="1428800" y="1920980"/>
            <a:ext cx="7540525" cy="4175020"/>
            <a:chOff x="1428800" y="2073381"/>
            <a:chExt cx="7540525" cy="4175020"/>
          </a:xfrm>
        </p:grpSpPr>
        <p:grpSp>
          <p:nvGrpSpPr>
            <p:cNvPr id="9" name="Group 8"/>
            <p:cNvGrpSpPr/>
            <p:nvPr/>
          </p:nvGrpSpPr>
          <p:grpSpPr>
            <a:xfrm>
              <a:off x="1428800" y="2073381"/>
              <a:ext cx="5276800" cy="4175020"/>
              <a:chOff x="2148880" y="2073381"/>
              <a:chExt cx="5276800" cy="4175020"/>
            </a:xfrm>
          </p:grpSpPr>
          <p:pic>
            <p:nvPicPr>
              <p:cNvPr id="4100"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258"/>
              <a:stretch/>
            </p:blipFill>
            <p:spPr bwMode="auto">
              <a:xfrm>
                <a:off x="2148880" y="2073381"/>
                <a:ext cx="5276800" cy="4175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Connector 5"/>
              <p:cNvCxnSpPr/>
              <p:nvPr/>
            </p:nvCxnSpPr>
            <p:spPr>
              <a:xfrm>
                <a:off x="5063480" y="3962401"/>
                <a:ext cx="0" cy="427856"/>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587480" y="3318521"/>
                <a:ext cx="0" cy="64388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63280" y="3962401"/>
                <a:ext cx="0" cy="28384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11" name="Left Arrow Callout 10"/>
            <p:cNvSpPr/>
            <p:nvPr/>
          </p:nvSpPr>
          <p:spPr>
            <a:xfrm>
              <a:off x="6858000" y="3429001"/>
              <a:ext cx="1656184" cy="1008112"/>
            </a:xfrm>
            <a:prstGeom prst="leftArrowCallou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70C0"/>
                  </a:solidFill>
                </a:rPr>
                <a:t>Overall mean = 3.85</a:t>
              </a:r>
              <a:endParaRPr lang="en-GB" dirty="0">
                <a:solidFill>
                  <a:srgbClr val="0070C0"/>
                </a:solidFill>
              </a:endParaRPr>
            </a:p>
          </p:txBody>
        </p:sp>
        <p:sp>
          <p:nvSpPr>
            <p:cNvPr id="13" name="Rectangular Callout 12"/>
            <p:cNvSpPr/>
            <p:nvPr/>
          </p:nvSpPr>
          <p:spPr>
            <a:xfrm>
              <a:off x="6876256" y="2276872"/>
              <a:ext cx="2093069" cy="897984"/>
            </a:xfrm>
            <a:prstGeom prst="wedgeRectCallout">
              <a:avLst>
                <a:gd name="adj1" fmla="val -90339"/>
                <a:gd name="adj2" fmla="val 10745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Diet 3 difference =5.15 – 3.85 = 1.3 </a:t>
              </a:r>
              <a:endParaRPr lang="en-GB" dirty="0">
                <a:solidFill>
                  <a:schemeClr val="tx1"/>
                </a:solidFill>
              </a:endParaRPr>
            </a:p>
          </p:txBody>
        </p:sp>
      </p:grpSp>
      <p:sp>
        <p:nvSpPr>
          <p:cNvPr id="14"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57473934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K = number of groups</a:t>
            </a:r>
            <a:endParaRPr lang="en-GB" dirty="0"/>
          </a:p>
        </p:txBody>
      </p:sp>
      <p:sp>
        <p:nvSpPr>
          <p:cNvPr id="4" name="Title 3"/>
          <p:cNvSpPr>
            <a:spLocks noGrp="1"/>
          </p:cNvSpPr>
          <p:nvPr>
            <p:ph type="title"/>
          </p:nvPr>
        </p:nvSpPr>
        <p:spPr/>
        <p:txBody>
          <a:bodyPr>
            <a:normAutofit/>
          </a:bodyPr>
          <a:lstStyle/>
          <a:p>
            <a:r>
              <a:rPr lang="en-GB" dirty="0"/>
              <a:t>Sum of squares </a:t>
            </a:r>
            <a:r>
              <a:rPr lang="en-GB" dirty="0" smtClean="0"/>
              <a:t>calculations</a:t>
            </a:r>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xmlns="" val="889505926"/>
              </p:ext>
            </p:extLst>
          </p:nvPr>
        </p:nvGraphicFramePr>
        <p:xfrm>
          <a:off x="762000" y="2057400"/>
          <a:ext cx="6351587" cy="1774825"/>
        </p:xfrm>
        <a:graphic>
          <a:graphicData uri="http://schemas.openxmlformats.org/presentationml/2006/ole">
            <p:oleObj spid="_x0000_s94410" name="Equation" r:id="rId4" imgW="3568680" imgH="914400" progId="Equation.3">
              <p:embed/>
            </p:oleObj>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xmlns="" val="3378078271"/>
              </p:ext>
            </p:extLst>
          </p:nvPr>
        </p:nvGraphicFramePr>
        <p:xfrm>
          <a:off x="990600" y="4114800"/>
          <a:ext cx="7563507" cy="1447800"/>
        </p:xfrm>
        <a:graphic>
          <a:graphicData uri="http://schemas.openxmlformats.org/presentationml/2006/ole">
            <p:oleObj spid="_x0000_s94411" name="Equation" r:id="rId5" imgW="3848040" imgH="736560" progId="Equation.3">
              <p:embed/>
            </p:oleObj>
          </a:graphicData>
        </a:graphic>
      </p:graphicFrame>
      <p:sp>
        <p:nvSpPr>
          <p:cNvPr id="8"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08646462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4"/>
          <p:cNvPicPr>
            <a:picLocks noGrp="1" noChangeAspect="1" noChangeArrowheads="1"/>
          </p:cNvPicPr>
          <p:nvPr>
            <p:ph idx="1"/>
          </p:nvPr>
        </p:nvPicPr>
        <p:blipFill>
          <a:blip r:embed="rId3" cstate="print"/>
          <a:srcRect/>
          <a:stretch>
            <a:fillRect/>
          </a:stretch>
        </p:blipFill>
        <p:spPr>
          <a:xfrm>
            <a:off x="460375" y="1485118"/>
            <a:ext cx="8511916" cy="3190327"/>
          </a:xfrm>
        </p:spPr>
      </p:pic>
      <p:sp>
        <p:nvSpPr>
          <p:cNvPr id="30725" name="Text Box 8"/>
          <p:cNvSpPr txBox="1">
            <a:spLocks noChangeArrowheads="1"/>
          </p:cNvSpPr>
          <p:nvPr/>
        </p:nvSpPr>
        <p:spPr bwMode="auto">
          <a:xfrm>
            <a:off x="1600200" y="4876800"/>
            <a:ext cx="7488821" cy="1169551"/>
          </a:xfrm>
          <a:prstGeom prst="rect">
            <a:avLst/>
          </a:prstGeom>
          <a:noFill/>
          <a:ln w="9525">
            <a:noFill/>
            <a:miter lim="800000"/>
            <a:headEnd/>
            <a:tailEnd/>
          </a:ln>
        </p:spPr>
        <p:txBody>
          <a:bodyPr wrap="square">
            <a:spAutoFit/>
          </a:bodyPr>
          <a:lstStyle/>
          <a:p>
            <a:pPr>
              <a:spcBef>
                <a:spcPct val="50000"/>
              </a:spcBef>
            </a:pPr>
            <a:r>
              <a:rPr lang="en-GB" sz="2800" dirty="0">
                <a:latin typeface="Calibri" pitchFamily="34" charset="0"/>
              </a:rPr>
              <a:t>N = total observations in all groups, </a:t>
            </a:r>
            <a:endParaRPr lang="en-GB" sz="2800" dirty="0" smtClean="0">
              <a:latin typeface="Calibri" pitchFamily="34" charset="0"/>
            </a:endParaRPr>
          </a:p>
          <a:p>
            <a:pPr>
              <a:spcBef>
                <a:spcPct val="50000"/>
              </a:spcBef>
            </a:pPr>
            <a:r>
              <a:rPr lang="en-GB" sz="2800" dirty="0" smtClean="0">
                <a:latin typeface="Calibri" pitchFamily="34" charset="0"/>
              </a:rPr>
              <a:t>K </a:t>
            </a:r>
            <a:r>
              <a:rPr lang="en-GB" sz="2800" dirty="0">
                <a:latin typeface="Calibri" pitchFamily="34" charset="0"/>
              </a:rPr>
              <a:t>= number of groups</a:t>
            </a:r>
          </a:p>
        </p:txBody>
      </p:sp>
      <p:sp>
        <p:nvSpPr>
          <p:cNvPr id="6" name="Rectangle 5"/>
          <p:cNvSpPr/>
          <p:nvPr/>
        </p:nvSpPr>
        <p:spPr>
          <a:xfrm>
            <a:off x="7500226" y="2438400"/>
            <a:ext cx="850900" cy="1244600"/>
          </a:xfrm>
          <a:prstGeom prst="rect">
            <a:avLst/>
          </a:prstGeom>
          <a:solidFill>
            <a:schemeClr val="accent1">
              <a:alpha val="8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727" name="TextBox 6"/>
          <p:cNvSpPr txBox="1">
            <a:spLocks noChangeArrowheads="1"/>
          </p:cNvSpPr>
          <p:nvPr/>
        </p:nvSpPr>
        <p:spPr bwMode="auto">
          <a:xfrm>
            <a:off x="7315200" y="4267200"/>
            <a:ext cx="1662605" cy="1200329"/>
          </a:xfrm>
          <a:prstGeom prst="rect">
            <a:avLst/>
          </a:prstGeom>
          <a:solidFill>
            <a:schemeClr val="bg2"/>
          </a:solidFill>
          <a:ln w="28575">
            <a:solidFill>
              <a:schemeClr val="tx1"/>
            </a:solidFill>
            <a:miter lim="800000"/>
            <a:headEnd/>
            <a:tailEnd/>
          </a:ln>
        </p:spPr>
        <p:txBody>
          <a:bodyPr wrap="square">
            <a:spAutoFit/>
          </a:bodyPr>
          <a:lstStyle/>
          <a:p>
            <a:r>
              <a:rPr lang="en-GB" dirty="0">
                <a:solidFill>
                  <a:schemeClr val="bg2">
                    <a:lumMod val="10000"/>
                  </a:schemeClr>
                </a:solidFill>
                <a:latin typeface="Calibri" pitchFamily="34" charset="0"/>
              </a:rPr>
              <a:t>Test </a:t>
            </a:r>
            <a:r>
              <a:rPr lang="en-GB" dirty="0" smtClean="0">
                <a:solidFill>
                  <a:schemeClr val="bg2">
                    <a:lumMod val="10000"/>
                  </a:schemeClr>
                </a:solidFill>
                <a:latin typeface="Calibri" pitchFamily="34" charset="0"/>
              </a:rPr>
              <a:t>Statistic (usually reported in papers)</a:t>
            </a:r>
            <a:endParaRPr lang="en-GB" dirty="0">
              <a:solidFill>
                <a:schemeClr val="bg2">
                  <a:lumMod val="10000"/>
                </a:schemeClr>
              </a:solidFill>
              <a:latin typeface="Calibri" pitchFamily="34" charset="0"/>
            </a:endParaRPr>
          </a:p>
        </p:txBody>
      </p:sp>
      <p:cxnSp>
        <p:nvCxnSpPr>
          <p:cNvPr id="9" name="Straight Arrow Connector 8"/>
          <p:cNvCxnSpPr/>
          <p:nvPr/>
        </p:nvCxnSpPr>
        <p:spPr>
          <a:xfrm rot="10800000">
            <a:off x="7925676" y="3683000"/>
            <a:ext cx="762000" cy="584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Rectangle 2"/>
          <p:cNvSpPr>
            <a:spLocks noGrp="1" noChangeArrowheads="1"/>
          </p:cNvSpPr>
          <p:nvPr>
            <p:ph type="title"/>
          </p:nvPr>
        </p:nvSpPr>
        <p:spPr>
          <a:xfrm>
            <a:off x="407988" y="144463"/>
            <a:ext cx="8279688" cy="1244600"/>
          </a:xfrm>
        </p:spPr>
        <p:txBody>
          <a:bodyPr>
            <a:normAutofit fontScale="90000"/>
          </a:bodyPr>
          <a:lstStyle/>
          <a:p>
            <a:r>
              <a:rPr lang="en-GB" sz="3200" dirty="0" smtClean="0">
                <a:latin typeface="Arial Rounded MT Bold" pitchFamily="-60" charset="0"/>
                <a:ea typeface="Times New Roman" pitchFamily="-60" charset="0"/>
                <a:cs typeface="Times New Roman" pitchFamily="-60" charset="0"/>
              </a:rPr>
              <a:t/>
            </a:r>
            <a:br>
              <a:rPr lang="en-GB" sz="3200" dirty="0" smtClean="0">
                <a:latin typeface="Arial Rounded MT Bold" pitchFamily="-60" charset="0"/>
                <a:ea typeface="Times New Roman" pitchFamily="-60" charset="0"/>
                <a:cs typeface="Times New Roman" pitchFamily="-60" charset="0"/>
              </a:rPr>
            </a:br>
            <a:r>
              <a:rPr lang="en-GB" sz="4400" dirty="0" smtClean="0">
                <a:ea typeface="Times New Roman" pitchFamily="-60" charset="0"/>
                <a:cs typeface="Times New Roman" pitchFamily="-60" charset="0"/>
              </a:rPr>
              <a:t>ANOVA test statistic</a:t>
            </a:r>
            <a:r>
              <a:rPr lang="en-GB" sz="3200" dirty="0" smtClean="0">
                <a:latin typeface="Arial Rounded MT Bold" pitchFamily="-60" charset="0"/>
                <a:ea typeface="Times New Roman" pitchFamily="-60" charset="0"/>
                <a:cs typeface="Times New Roman" pitchFamily="-60" charset="0"/>
              </a:rPr>
              <a:t/>
            </a:r>
            <a:br>
              <a:rPr lang="en-GB" sz="3200" dirty="0" smtClean="0">
                <a:latin typeface="Arial Rounded MT Bold" pitchFamily="-60" charset="0"/>
                <a:ea typeface="Times New Roman" pitchFamily="-60" charset="0"/>
                <a:cs typeface="Times New Roman" pitchFamily="-60" charset="0"/>
              </a:rPr>
            </a:br>
            <a:endParaRPr lang="en-GB" sz="3200" dirty="0" smtClean="0">
              <a:latin typeface="Arial Rounded MT Bold" pitchFamily="-60" charset="0"/>
              <a:ea typeface="Times New Roman" pitchFamily="-60" charset="0"/>
              <a:cs typeface="Times New Roman" pitchFamily="-60" charset="0"/>
            </a:endParaRPr>
          </a:p>
        </p:txBody>
      </p:sp>
      <p:sp>
        <p:nvSpPr>
          <p:cNvPr id="2" name="AutoShape 2" descr="data:image/png;base64,iVBORw0KGgoAAAANSUhEUgAAAskAAAFVCAIAAACSG+UfAAAgAElEQVR4nO3dZ1Qch73//9859yb3xk65yT1x7NiWncQtcRxbdhzbSeQUxyqWLaxiScEGFSQBEk0UIRAdRFnK0nvRggQLoggJEE0CxNJ7XXoRvXe27/wf7F8cLlowZneZWc3ndXggdmdnvoj2ZmZ29v8RAAAAAMrz/8geAAAAAJ4oaAsAAABQJrQFAAAAKBPaAgAAAJQJbQEAAADKhLYAAAAAZUJbAAAAgDKhLQAAAECZ0BYAAACgTGgLAAAAUCa0BQAAACgT2gIAAACUCW0BAAAAyoS2AAAAAGVCW6iNmpoaJpPJZDIDAwOTk5OHh4flLjY5OTk+Pr7Ns20boVDIZrMrKysfv2tubm5wcJAgiMzMzLt37277aAAA8P9DW6gNBoPx9NNPHzx48PDhwzt27Dh58iSPx1uzzMzMzIULF8LDw0mZcBssLS0ZGhomJCSsuV0sFtvZ2VlZWREE4eLi4ubmRsZ0AABAEGgLNcJgMF588cXu7u7h4eFLly7t3Llzbm6Ox+MlJiYaGBgEBgZOTEykpaU9//zz+/btCw4O9vPz4/F49+/f9/T0nJ6e5nA4fn5+i4uLmZmZhoaGHh4eIyMjUqm0paXF3t7e3Nycw+EQBJGXlxcSEhIREWFoaJiVlbV6gKWlpaSkJENDw9TUVHt7ey6Xe/v27bCwMBsbm8zMzMnJyRs3bhgYGPj6+o6OjhIE4eTkVFlZKRAIEhISbt68OTQ05OXldePGDTMzs/Dw8Pn5edlqBQKBn59fXl6eVCqtra319vYeHx8vLCy0srKysLC4d+/e0tJSQkJCZGTk5cuX79+/7+HhcffuXT6fn5GRYWZmZmVlVVNTU11d/Zvf/Obdd9/Ny8uLiIiIjo4mCKK7u9vPz+/ChQsJCQmyDnNyckpJSbGysrKzsxsbG9vuTyGAUonFYqlUShCEVCp9/N9isXj1whKJRCKRbHwLNUkkEtmHtsECavGB0AraQm0wGIwf/vCHR48ePX78+BtvvOHu7i4SiZKTk1955RUrK6sPP/zwypUrN2/efOGFF7744ouAgIB33nmnurr6+PHjTz/9dHl5+YULF44fP56Tk/Paa6+Zm5t/8sknFy5cGBwc/PjjjzU0NM6dO7dz587+/n57e/tnn33W3Nz84MGDL730Ep/PXxkgNTX15z//+aVLl7S0tH74wx/euXPH0NDwRz/60alTp3Jzc62trV977TVTU9Pf//73enp6CwsLP//5z8PDwxcWFo4fP37q1Knq6upnn332k08+MTIy+uUvfxkVFbWy5nPnzh08eHB8fNzCwuKTTz4ZHBzU1NS8dOnSN9988+6777a0tBw/fvzZZ5/V0dG5f//+n/70p6tXr3K53M8//9zV1XXPnj2ff/75vXv3Xn311ffff//+/ftfffXVv//9b5FI9I9//OOjjz4yMDDYsWNHZGQkQRA//vGPP/74Yzs7u5dfftnDw4OEzyKAkgwPD7u5uZWWlkql0szMTFNT05qaGolEkpSUxGQyy8rKrK2tCYKYnp5uaGgQCASJiYmy7wIZsVjMZrNlFU5li4uLwcHBa/7OkRkbG2tsbCQIIjg4+ObNm9s+GmwEbaE2GAzGT3/6U2dnZzc3t3379r333nsDAwN6enqvvvqqj4/PoUOHPv7447q6ug8++MDX15fH4+3atcvR0XHnzp2//vWvbW1t33333YSEBDs7u2effdbb2/vkyZPvv/9+Zmbm97///QsXLtjY2Lz++utsNtve3v6jjz7q6+tLTEx85plnSkpKzp07d+DAgWvXrl26dOn1118XCoX19fVPP/20rC3eeuuthYUFkUj0wgsvODg48Pn84ODgN998s66u7vG22LFjB4vFmpqaOnz48JEjR1Y+tJKSkhdeeOHOnTtvv/32tWvXeDxeXl6eh4fHgQMHduzYISukvXv3Li8vz8zMyNpiZmbm9u3bLi4uf/3rX//85z93dnZ+9tlnurq6UqlU1hZNTU0//elP09PTeTyelpbWvn37FhYWnn76aSaTOTs7q6GhoaenR+JnE0BBY2Njf/nLX6ysrIRC4ZEjR773ve85OjryeLy9e/fq6OgUFBTo6elJJJLLly/r6+vPzMzo6up++eWXIpFIIBBIpVKRSBQREeHr60sQhFAoFIvFAoFAKBSu2YpUKhUIBCKRSCQSyXaHCIVCkUgkW1J2r0AgkC0sW4wgCIlEIltA9iihULiyzMqSst0qshVKpVLZPwQCgWwPhFgslm1ldnbWzc0tOTlZtlrZkFKpdGFhwcDAwNLSUiKRuLm5Xbt2TbZmoVDI5/NXduEIhULZo2SDwbZBW6gNBoPx0ksvyQ4l5Ofn//d//3dhYaGpqekbb7wRFhbm7u4eFhbW0dHx4Ycfyn5eXLly5Te/+c3OnTttbW3feuut119/vaOjw83N7fnnnw8NDfXy8goMDKysrPzRj35kbm4eGBjo4uLS0NBgb2//6aefjo2NpaamPvvssxUVFba2tnp6eqmpqe7u7jt27BCLxSUlJStt8c9//lP2E+ell15ycnKSSqWhoaFvvvlmfX39L37xi6CgoOnp6QMHDsja4oUXXoiJiZmdnT1y5MjqtpicnNy7d+8nn3zy29/+tre3t7S09A9/+IODg4Obm9uOHTuqqqqOHz+ura1NEMTc3JysLVJTU3/1q1+Fh4dfuHBB1hb79+/X1dUlCELWFq2trT/5yU+ysrKEQuGJEyf27NmzuLj49NNPs1isxcXFw4cPnz17lqTPJIBynDlz5osvvujr63v++effffddDQ2Nvr6+Z5555vr16/fu3Tt9+nR5eflrr7328ssvh4WF6erqfvDBB4aGhocOHcrKyuLz+bKfA6Ojo+bm5m5ubpqammfOnOnu7l5Zv1gszs3NPXbsmK6u7uXLl0NCQtrb20+dOmVqampqajo6Onrt2rUjR44cPXo0MzNTKpUGBAQEBAQIBIL09PRLly7xeDwfHx97e/szZ84cOnTo/v37K2v29vZmMplCobC5udnY2Li1tTUlJeWbb77R0NDw9fWV/YliYmLy9ddfJyQkODs7JyYmisViLy+vw4cPa2pqpqen5+bmPvfcc6+99lpGRoazs3NUVJREIikpKTlx4sT+/ftDQkJmZ2c7Ozv19fX9/f0PHjxoamoqO9cbtgfaQm0wGIynnnpq//79Bw4c+N3vfvfOO+8MDw9nZWW9+eabxsbGu3fvZjAYg4ODe/bs+fvf/87hcEpKSp566qmvv/76wYMHv/zlL7W0tBYWFh48ePDOO+/o6+sfOHDgypUrIyMjGhoan3766fnz53fv3j0wMLCmLYaHh/l8Po/HE4lEHA7nt7/97d///vdPPvnkhz/8YUZGhqGh4b/+9S/Z3x/29vavvPKKlpbW7373u4sXL/L5/E8//fSjjz6ysLB4+eWXZW3xzDPPvP/++1paWi+++OLq8zGlUmlwcPBPfvITU1NTPp9fVFT0+9//3szM7NixY7/4xS9KS0tlez6IVW2RmJj44osvuru7f/rppzt37uRyudra2m+++WZ6evrKMZE9e/a88847mpqav/rVr+Lj4wmCePrpp2NjY9EW8GSIjIx8++23o6OjX3/9dSaT+eabbyYkJDzzzDMVFRWRkZHPPPPMwMDAxx9//Le//Y3D4ejq6r7wwgs3b948cuTI559/Pjg4ePbs2cOHD3d1df3ud7/76quvrl+/vmPHDj8/P4FAsLi4uLy8PDo6+t5772lqakZGRr788ss6OjqlpaX/+Z//eezYseTkZDab/fLLLzs6Ourp6b399tu1tbVaWlra2tpLS0uenp7vvffe/Pz80aNHd+zYERAQcPDgwV27dsnOxCIIIjo6+te//vXo6OjVq1f/9re/DQ8PGxkZeXp62tnZ/eQnPxkaGtLR0dmxY4eNjU1hYeGePXvs7OwGBga0tbWjo6OPHDnyl7/8pba2dufOnZ9//nl7e/unn35qYGDQ2tr6wQcf6Ojo+Pr6Pvfcc5GRkRUVFS+99JKenl5SUtLTTz/NZrPJ/XzRCtpCbZSXl7u5ubm7u3t4eISEhDQ3N0ulUolEcuvWLQcHh5iYmJGREbFYnJOT4+DgUFNTMzs7GxISUlJSMj8/HxYWJjtVUyKR5OXlOTk5hYSEDAwMEATR0dHh6+vr5uZWXFxMEERxcTGbzV5aWmpvb/f3919cXFwZYGBgICgoyN/fPzs7+3//93/z8vLy8vISEhJkux/n5+eTk5Pt7OzCw8Pn5uYIgqivr3d2dmaxWImJiZmZmdXV1a+99pqzs7OTk9ONGzfWPMllaGgoNDS0qamJIAgej5ecnOzk5HTr1i0mk9nd3Z2enp6ZmUkQhEAgYLFYpaWl09PT169fv3r16p07d4KDg0dGRsrLy+3t7fPz89PS0tLT0wmCGBwcDA8Pt7OzS01Nle1o9fLyam5uFgqFqampeJ4qqLvOzs7/+Z//+etf/3ro0KGHDx/KzuPetWvX4OCgrC2kUumxY8dOnjw5Pz+vq6u7e/dugiACAgJku/pW2uLtt98ODw+fnZ3ds2ePmZmZq6vrm2+++fnnnxcUFHzve98rKCggCOKTTz6RtcV//Md/1NfXEwRx4cKFvXv3Tk9P9/T0vPrqq6GhoSttwWAwVtri4MGDCwsL6enpv/3tb0tKSmST9/b27ty5k8Fg7Nq1KzAwUCKRpKammpiY7Nu37/vf/35nZ6eOjs7u3bvFYvHExISsLRYWFkJCQvT19d9///033nhjdHR0//79ZmZmBEHI2iI9Pf2//uu/RkZGCILYu3fv4cOHy8vLX3rppXv37kml0hdffDEwMJCszxQNoS2eBI+f/r3x8o+fdL3xadgypaWlH330kba29qFDh/7+9793dHR8p0lqa2vffvvt/Pz8TZ7RvZmRNvOB4wRyeFItLy//+te/fuqppxwdHfl8/v79+5966qnTp08LhcKVtvj3v//9zTffTE5Oys63IAgiMDDwo48+Wt0WO3fujIuLm52d3bt3r7m5eWFhoa+vb2xsbHNz88svvxwRETE8PPz222/L2uIHP/gBl8slCMLR0fFPf/pTT08Ph8N59dVX4+Pjz5w5c+TIkfHxcUtLy3feeUfWFn/+85+HhoYiIiJkp2HJJheJRGZmZq+++uqvfvWrvr6+tra23//+9x4eHtHR0U899VRXV5eOjo6GhgZBECttwWaz33rrLTabLTsQPDY29sUXXxgZGYlEIllb5OXl/exnP6uoqFhcXNy5c+fZs2dl+y3Ky8tlB20DAgJI/GTRDdoCNovH42VnZ3t4eDCZTNnp2d/JxMQEm82W7SwBAMWJRCItLa0f/OAHxcXFUqnUy8vrv//7v0NDQwmCWGmLK1euPPfcc1evXt1kW1haWq6sn8fj2dravvjii7t27XrppZfOnj1bVlb21FNPydqitbV1165db7311iuvvPLNN9/MzMywWKznnnvuyJEjH3744bvvvitri+eff172cCMjo9XnilZXV//sZz87d+4cn88fGxv74x//uG/fvs8///zHP/5xSUmJjo7OwYMHiVVtUVBQ8MYbbxw9enTXrl3PPffc1NTUuXPnXnzxxRs3bsjaYmJiwsjI6JVXXvnDH/7w4Ycf1tTUoC1IhLYAAFBXnZ2dBQUFy8vLBEGMjIwUFhbKLss7NDT04MEDgiCGh4fT09MbGxu5XG5DQwNBEAMDA1VVVcvLy1wut7GxcXl5uaKiQnZEta6urqura2Xly8vLCQkJ165dKy8v/9e//mVubj4zM1NQULC0tEQQhFQq7evry87OzsnJkV0tZmFh4d69ewUFBc3NzVVVVWKx+OjRo5qamjk5OXfv3p2cnFw9uUgkKi4u7uvrk73b2NiYkZFRU1NTUlIyPj7e2toq+wNGKBTW1dV1d3cLBILS0tKsrKzm5ubCwkKRSNTb25uWltbV1VVbW9ve3k4QxPT09P379+/cudPV1SWRSObm5jgcjuwQLYfDwR822wltAQAAciwvL8uOXPztb3/buXNnbm7ud13DqVOnjIyMVl8mB2gCbQEAAPJNTEyUlpYWFhY2Nzdv4RIRnZ2dPT09mzl3Cp4waAsAAABQJrQFAAAAKBPaAgAAAJQJbQEAAADKhLYAAAAAZUJbAAAAgDKhLQAAAECZ0BYAAACgTGgLAAAAUCb1awuxWMzj8ZYBYEsEAgHZ38QA8IRTs7YQi8W3b98ODQ1lAcCWBAQELC4ukv2tDABPMjVrCx6PFxoaWldXNwIAW+Lp6Tk0NET2tzIAPMnUry1YLNbIyAjZgwCoq4iIiMHBQbKnUNTDhw/bAOA72raXjkNbANDLE9AWDx8+tLGxYQPAd2RhYdHd3b0N36RoCwB6eQLaoq2tjc1mkz0FgPpJSkpqbW3dhg2hLQDoBW0BQFtoC/nQFgAKQlsA0BZN26K/v7+srGyDBdAWAApCWwDQFh3bYm5uTldX18LCYoNl0BYACkJbANAWHdsiJSXFxMTE2dl5ze319fWRjwQHB+vo6GzPaa4ATyTqtwWfz+fz+RssgLZQUzwe7/79+2w2u7Ozc3ueCQlr0K4tKioqPDw8ioqKrl69uuau+fn5wUe4XO6JEyfa2tpIGRLgCUDxthCJRL6+vrm5uRssg7ZQRyKRKCwsjMViVVRUmJiYdHV1kT0RHdGrLYRCoZ2d3b59+/bu3fvBBx8UFRWtt6TsuAnaAmDLqNwWUqk0Jyfn8OHDCQkJa+6anZ2deKS0tDQmJoaMAWHrZmdn/f3929vby8vLi4uLb9++TfZEdESvtlhRUlLi6uq6wQJoCwAFUbkthoeHnZyc/P3917SFSCTKzs6OfsTa2lpfX5+sIWFr+Hx+ZGQki8UKCQnx9/evrq4meyI6omlbTE9Pd3R0bLAA2gJAQZRtC7FYbGtrm5yc7OXl5efnt+b1WoVCIe+R3NzcixcvkjUnbNns7Kyvr+/Jkyc5HI5YLCZ7HDqiaVt8K7QFgIIo2xY8Hi86OtrZ2fno0aM6Ojqjo6PrLVlQUGBqarqds4GydHd3s9lshAVZ0BbyoS0AFETZtliRkZGRmZm5wQJoC/WFtiAX2kI+tAWAgqjfFt8KbaG+0BbkQlvIh7YAUBDaAkiEtiAX2kI+tAWAgtAWQCK0BbnQFvKhLQAUhLYAEqEtyIW2kA9tAaAgtAWQCG1BLrSFfGgLAAWhLYBEaAtyoS3kQ1sAKAhtAUokFAqbmpqam5s3+dpjaAtyoS3kQ1sAKAhtAcoiEolCQkLCw8OZTGZwcLBIJPrWh6AtyIW2kA9tAaAgtAUoS0dHh7u7e29v7/DwsL+//waXUl2BtiAX2kI+tAWAgtAWoCy9vb0BAQGxsbElJSVMJnNsbOxbH4K2IBfaQj60BYCC0BagRHfv3tXW1ra2tr5//75EIvnW5dEW5EJbyIe2AFAQ2gKUSCwWR0dHl5eXbzIX0BbkQlvIh7YAUBDaApQrKSmJy+VucmG0BbnQFvKhLQAUhLYA5UJbqBG0hXxoCwAFoS1AudAWagRtIR/aAkBBaAtQLrSFGkFbyIe2AFAQ2gKUC22hRtAW8qEtABSEtgDlQluoEbSFfGgLAAWhLUC50BZqBG0hH9oCQEFoC1AutIUaQVvIh7YAUBDaApQLbaFG0BbyoS0AFIS2AOVCW6gRtIV8aAsABaEtQLnQFmoEbSEf2gJAQWgLUC65bbG0tJSRkREZGZmRkZGUlGRvb6+hoWFubu7s7BwXF4e2IAvaQj60BYCC0BagXHLbIjMz08fHp7293crK6ujRowkJCd7e3i4uLg4ODg4ODkKhkJRRAW0hH9oCQEFoC1AuuW0RExPT1tYWERFx+/ZtExMTe3v7Bw8e6Ovr5+TkmJiYLC8vkzIqoC3kQ1sAKAhtAcolty1yc3MdHBzOnj176dIlXV3dTz75ZN++fZ999pmZmZmLi4tIJCJlVEBbyIe2AFAQ2gKUS9YWs7OzCQkJwcHBubm5QqFQJBKVlJQcOXKkrKxsenrazs4uJiZGR0cnKioqISEB51uQBW0hH9oCQEFoC1CupKSkpqamkJCQpKSkhw8fenh4lJWVye5ydHSU/SMsLKynpyciIqK6uhrPEyER2kI+tAWAgtAWoFxJSUnV1dXh4eEtLS23b9+uqqpis9myu9AWVIO2kA9tAaAgtAUoV1JSUnNzc3p6uqGhoZubm5ubW3V1tewutAXVoC3kQ1sAKAhtAcqytLQ0NTWVkJDA5XJFIlFaWpq+vn5TU5NUKpUtgLagGrSFfGgLAAWhLUApRkdHg4KCmEzmV199Jft1NTw8HBsby+fzV5ZBW1AN2kI+tAWAgtAWoBR2dnbNzc39/f3W1ta5ubkE2kIdoC3kQ1sAKAhtAUrh6Og4NDSUkpLCZDITExMJtIU6QFvIh7YAUBDaApQiJyfH3d3d0NDw4MGDNTU1BNpCHdCxLQQCwezs7MbXa0NbACgIbQFKIRQKMzMzzc3N/f39ZdflRFtQH+3agsfjBQUFeXh4REZGbvBlh7YAUBDaArZsfn5+enpaIpHI3h0cHIyKilq55jfagvpo1xYdHR2xsbEPHz48ceLEwMDAeouhLQAUhLaArWlpafHz83N1dU1LS5PdgrZQO7RrC4IgFhcX/fz8tLW1eTze6tu5XO7NR2JjYw8cOLA9/zUATyQqt8X8/Hx0dLSfn19dXd3KNRIeh7bYfnNzc1euXGlpaRkeHmYymU1NTQTaQg3Rri3EYvHy8nJNTY2xsXFVVdXquyYmJpofKS8v19TUfPw19wBgk6jcFsXFxaGhoRwOx8DAYGFhYb3F0Bbbb2JiIiQkpKOjIzU19c6dO4WFhQTaQg3Rri2ampoyMzOlUqmLi0tKSsp6i+GYCICCqNwWIpFofHzc39//ypUrq0/rlkgkbW1tlY+Ehobq6+uTOCcNiUSimzdvenl5GRoampqaLi8vE2gLNUS7tpienr5y5YqxsbGzs/Pk5OR6i6EtABRE5bYgCGJ0dDQ6Ovry5curfw6IxeLKysqsRzw8PM6ePUvikPQkEAhSU1OtrKxWPjVoC7VDu7aQ2fgJqATagvIWFwkulxgfJ3sOWB+V26K8vJzL5S4sLJw/f36Dn4A4JkKW/v7+mJiYlXfRFmqHpm3xrdAWVCYUEl5eREwMYWZG1NeTPQ2sg8pt0dDQoKura2lp6enpOT8/v95iaAuyoC3UHdpCPrQFlaWmEoWFRE9PT3u7MCiIEAjIHgjkoXJbEASxtLS0sLCw8e8etAVZ0BbqDm0hH9qCythsoqSECAgIqKtb9PVFW1AUxdtiM9AWZEFbqDu0hXxoCypbWCA8PYljxzxsbBaKisieBtaBtoCNjYwQlZXy327f7rOziy4pmS4rW3jwYCAzc8DGJsLNLTEpqZXDGcvI6HV0ZD14MMPhTJSUTJaXL587Z19WtlRSMmllFXLrVveVK+GxsVVXr8aXlMyVlEytt5W+PrL/C55caAv50BYUNzNDmJl5dHQsrH/dIyAZ2gI21tdH5OQQd+/KecvImE9Obr96NT8wsO7UKe/MzMXk5LaUlK5bt8YvXWJfv96TktIRHd1hbZ1ia5seFdXJZtdERrbb2d2+ebM1I2MuOZl7+/Z4amp3cHCdi0uO3E3cvUvg4oiqg7aQD21BfZ6enouLi2RPAetCW4CCsrKyqqqqVo53EAQhEomio6NHRkYIgujo6IiPj09MTJT9oOZyuUlJSWvWUFtbe+fOne2cGWTQFvKhLagPbUFxaAtQENpCfaEt5ENbUB/aguLQFqAgtIX6QlvIh7agPrQFxaEtQEFoC/WFtpAPbUF9aAuKQ1uAgtAW6gttIR/agvrQFhSHtgAFoS3UF9pCPrQF9aEtKA5tAQpCW6gvtIV8aAvqQ1tQHNoCFIS2UF9oC/nQFtSHtqA4tAUoCG2hvtAW8qEtqA9tQXFoC1AQ2kJ9oS3kQ1tQH9qC4tAWoCC0hfpCW8iHtqA+tAXFoS1AQWgL9YW2kA9tQX1oC4pDW4CC0BbqC20hH9qC+tAWFIe2AAWhLdQX2kI+tAX1oS0oDm0BCtp8WwwMDDAYDB0dnXv37kkkkpXl0RZkQVvIh7agPrQFxaEtQEGbbwsnJ6cbN24wGAw3N7ehoaGV5dEWZEFbyIe2oD60BcWhLUBBG7TFxMREeHj4+fPn/f3929raGAzGwMBAVVXVjRs3amtrV5ZHW5AFbSEf2oL60BYUh7YABa3XFt3d3aGhodHR0bq6uvv378/Ozg4NDU1PTy8vLzcxMZHt1ZBBW5AFbSEf2oL60BYUh7YABa3XFtXV1SwWq7q6+rPPPvviiy8+/fTTpKSkgoKCxMTE0dHR1WtAW5AFbSEf2oL60BYUh7YABa3XFlwul8lkJiUl+fj4fPnllwUFBR4eHktLS4+vAW1BFrSFfGgL6kNbUBzaAhT0eFvMzs66uLg0NTUNDAxcvHhRQ0OjqqqqtrbWxsZGKBQ+vga0BVnQFvKhLagPbUFxaAtQ0Jq24PF4TCbz9OnTJ0+ebGhoWFpaSk5Ovnr1qqur63o/q9EWZEFbyIe2oD60BcWhLUBBa9pCdlIFi8WqqakJDQ1dXl7+1jWgLciCtpAPbUF9aAuKQ1uAgta0RVpaWkFBwcOHD7lcrre3t9wTLNZAW5AFbSEf2oL60BYUh7YABa1pi4WFBSsrKxaL5eLiUlVVtZk1oC3IgraQD21BfWgLikNbgCJEIhGLxcrJybG3t1+5cXFxsbW1dXh4eJMrQVuQBW0hH9qC+tAWFIe2gC2bn59nMBgGBgaHDh06evTolteDtiAL2kI+tAX1oS0oDm0BW9ba2urj43Pnzp2CggItLa25ubktrEQikZSVlSUnJ0ulUqVPCBtDW8iHtqA+tAXFoS1gy3p7e8PCwiYmJtrb248ePbqZ0zbXEAqFt2/fNjQ0/HflNQ8AACAASURBVPLLLzMzM1e/OCpsA7SFfGgL6kNbUBzaArZMKBTeuHHDwcHB0dHx1KlTW1hDf39/WFhYSUlJcnJySEhIf3+/0oeEDaAt5ENbUB/aguLQFqAUq6/LuXm9vb3+/v5jY2MDAwPOzs59fX1KHww2gLaQD21BfWgLikNbgFJsrS0EAkFERISzszOTyYyPjxeJREofDDaAtpAPbUF9aAuKQ1uAUmytLWQGBgZGRkZwLuf2Q1vIh7agPrQFxaEtQCkUaQsgC+3aQiwWFxcXR0dHl5aWisXi9RZDW1Af2oLi0BagFGgLdUS7tmhsbDQ3N6+oqDAyMqqvr19vMbQF9aEtKI7ibSEUCnk83sZ7y9EWVIC2UEe0a4vFxcWZmRk+n29mZsbhcFbfNTs72/dIU1OTtrY2l8sla074VmgLiqNyW0xOTvr4+Pj4+Ny9e3eDs/zQFlSAtlBHtGsLgiB4PF5ISIiHh4dQKFx9e2NjY8wjISEhn332WUtLC1lDwrdCW1Acldvizp07cXFx7e3tFy9eHBgYWG8xtAUVoC3UEe3ags/n+/v7M5nMjS8ii2Mi1Ie2oDgqt4UMl8vV09MbHx9fuUUkEpWUlNx6xMXF5cyZMyROCATaQj3Rri3S0tLee+89Ozs7Dw+Ppqam9RZDW1Af2oLiKN4WLS0txsbGNTU1q0+5kEgk3d3d9Y9ERkaeP3+exCGBQFuoJ9q1xfj4eENDQ319fWNj48zMzHqLoS2oD21BcVRui7a2Nn19/cbGxo0XwzERKqBbW/B4PNnOM7W+Tjnt2mKT0BbUh7agOCq3ha2t7Z/+9KcjR46cP3/+4cOH6y2GtqACWrWFVCplsVhhYWEPHjxwd3efnp4me6ItUr+2EAqFo6OjPT09U1NTqntpO7QF9aEtKI7KbbFJaAsqoFVbLC8v+/v7Dw8Pl5SUFBcXZ2VlkT3RFqlfW9y6dcvCwuL06dOenp5VVVXKWu0aaAvqQ1tQ3Da0haqv5Yy2oAJatYVAIGAymfn5+a6urpcvX25oaCB7oi1Sv7awsbGpq6szNTVtbm728PBQ1mrXQFtQH9qC4lTaFpOTk7KnchQXF695MrkSoS2ogFZtQRBEX1+fra3toUOH1HenBaGObeHn5+fk5HTgwIFLly6lpaUpa7VroC2oD21BcSptCyaTGRoaamJiEhoamp+fr6KtoC2ogG5tQRDE2NgYg8FQ3UH/baB+bTE+Ph4bG+vg4JCRkcHj8ZS12jXQFtSHtqA41bWFVCq1trZubW21tLSsrq728fFRxVYItAU10LAtZmdnfX19yZ5CIerXFpWVlRUVFSwWy8TEpLu7W1mrXQNtQX1oC4pT6X6LuLi4EydO/POf//z6669V9yMMbUEFaAt1pH5t4ezsXFFRcfTo0eTkZCaTqazVroG2oD60BcWptC0EAkFTU9OtW7eqq6tVtAkCbUENaAt1pH5tYf9IcnJyTEyMsla7BtqC+tAWFKfStoiKirp7966xsbGWllZ5ebmKtoK2oAK0hTpSv7ZoamoKCgrq7u7OysqanJxU1mrXQFtQH9qC4lR6voWdnV1NTY2Ojk5TU5Pq9l+iLagAbaGO1K8thoeH09LS4uPj4+Pjm5ublbXaNdAW1Ie2oDiV7rfw8PDQ1NSMjY11c3MrKipS0VbQFlSAtlBH6tcWV69edXFxuX79+vXr1zd4sTEFoS2oD21BcSpti/n5+ZaWFj6fv8EVuxWHtqACtIU6Ur+2cHd334ZLlaEtqA9tQXEqbYuCggITExM9Pb3z588XFhaqbitoC9KhLdSR+rWFo6PjP/7xDz09vQsXLty9e1dZq10DbUF9aAuKU+n5FqampgUFBQMDA4ODg6r7MlDTtpicnKypqZmamiJ7EOVAW6gj9WsLLpfr4uJy8eJFJpOJcznpDG1BcSrdb+Hu7p6SkvLw4cOBgYGFhQUVbUUd22JkZMTd3f3mzZvnz59X3RWAthPaQh2pX1sEBgba29tnZGSYm5tnZ2cra7VroC2oD21BcSpti+joaG1tbV1dXQsLCw6Ho6KtqGNbMBiMrq6ujo6Ompqa+Ph4Vb+cm6otLCyYmJjMzMyQPci2QltsnjKvndXZ2UkQRHNzs7Ozs7JWuwbagvrQFhSn6vMtDh06dODAAR0dHdXt/CexLaRSaW9vb3p6em5u7tLS0uYfGB4eXlFRERQUlJ2dHRMTo9ZtIdsHs3fvXgsLiydjH8wmba0txGLx5OTk5OQkFT7p6tcWCQkJJ0+e9PX1/eqrr1R3DhfagvrQFhSn0vMtrKysSkpKBALBzZs3IyMjVbEVgtS26OnpsbS0LC8vDwkJuX79+iZftmppaSk/P9/Q0PDrr792cXHp7e1V8ZiqxWaz09LSHB0d6+rqwsLCyB5n+2ytLW7cuOHn5+fv719QUCAWi1Ux2OapX1uIxeLa2tpr166p9Bc/2oL60BYUp9L9Fl5eXgUFBaOjo/Hx8VFRUSraColtUVpampqaWllZ2dfXx2AwZmdnv/UhAoHA1dU1Li7OxMRk7969T8C5nCkpKYWFhZ2dnc3NzaorSAraQlt0dXW5uroODg4ODg4GBASMjIyoaLZNUr+26OrqMjIyOnz4sJ2dHV4Hlc7QFhSn0raoqakxMDAwMDAwNTXdzO/drSGxLdrb2/38/MLCwoKCgpycnAQCwbc+pLy8PCwsrLW1taen59ixY5t5CMWNj48zmczIyEgvL6+BgQGyx9k+W2iL1tbWiIgINptdX18fHByclJQUFxfH5XJVNOG3Ur+2cHBwyM/P5/P58fHxISEhylrtGtvQFpKiIklO7pbfulJSpjIyFFmDur8F6esvpKeTPgaJbzVstkJruF8gUdkzrQgVt8Xy8nJNTU16enp7e7uKNkGQ2hYikai2tlZfX9/FxWVsbGwzD6murmaxWB4eHrW1tceOHRMKhaoechvMzMz09fVNTU1R4RyCbbOFthAKhcHBwQcOHLC3tz9y5Ii3t3ddXR2TySTrL2T1awsPDw8OhyMWi7OyskJCQjZ5GPK72o62qKmRlJVt+S3BxaWFzVZkDer+NlhYKCJ7BnLf7M6cUWgNVVWEyv7iJ1TcFrGxsbq6ujY2NmfOnFHdH2ekP08kJSVl81cflkqlLBZLQ0PDxcXF0NBQJBKpdDZQna2dbyESiXx8fJKTkwMDAzs6OioqKpqammJjY1Ux4bdSv7YICAjYt2/fN998s3fvXi0trRMnTszNzSlr5Suof0wkMTFxez5zQFn29vZkj7ARlZ7L6eDg0N7eLpFIHjx4EBgYqIqtEOrWFgRBCAQCOzs7Lpfr7++PtlBfW34OKpvNbm5uZrFYN27c8Pf3v3btmuquMLkx9WuLmZmZoaGhpqamW7duTU5OTk9Pq2JfGdoCqI/ObWFpaXnmzBk/P7+DBw8aGBiEhoaqYhem2rUFQRAMBmNsbCwgIABtob4UaYv29vbp6WkbG5sTJ06kpaWpaNf+t1K/tmAwGMnJycePHz9z5kxcXJyyVrsG2gKoj7ZtQRBEVVXVrVu30tLS4uLi7t69m5ubq4q/MajZFiKRaIMPFm3xBFCwLQiCGBoaCg4OVt3THb6V+rWFnZ1deXm5jo5Oe3u7h4eHsla7BtoCqI/ObXH//v3y8nJ/f38DA4O+vj4VbYWCbVFYWBgREXH9+nU+ny/3IWiLJ4DibTE2NhYdHU3ic4XUry3i4uKOHj2alZXl4eFRU1OjrNWugbYA6qNzWzg4OFRXV2tqamZlZQUFBaloK1Rri5KSkpiYmK6uroiIiFu3bsnde4G2eAKgLTZPaW3B5/MHBgZmZ2dVemVTtAVQH23bQiqV2tjYmJqaenp6RkZGJicnq2IrBPXaIjIysre3Nysrq7OzMzY2Vu6zTNEWTwC0xeYprS0KCgoMDAxOnz7t7u6uutHRFkB9tG0LgiA6OzsTExOHhoYePHiwvLysoq1QrS0qKysdHR0dHBz8/f3j4uKw3+JJhbbYPKW1ha2tbUVFxcWLF+vq6nx8fJS12jXQFkB9dG6LsbGx2NjYGzduZGdnq+4HKNXagiCI27dvf/XVV+np6Tjf4gm20hYjIyP5+fltbW2b3EmPttg6BoMRERGhqanp4+OjuquCoC2A+ujcFu7u7nFxcaampiwWKyMjQ0VboWBbCAQCX1/fhYWF9R6CtngCyNpieHjYzMwsJyfn8uXLubm5m3kg2mLrenp6XF1d9fT0oqKiurq6lLXaNdAWQH20bQvZ66A2NzfLXimUyWSqYisEVdvC399/g1fSQVs8AWRtkZ6enpeXx+FwBgcH/fz8NvNAtMVWzM7Oenl5GRgYFBUV1dbWGhgYxMfHK75audAWQH20bQuCIFJSUrS1tf/1r3+dPHlSdd+n6tIWi4uLY2NjsqMkaIsngKwtiouLY2JiLC0ty8rKoqKihoaGBgYGNn7xdLTFVnA4HDMzs+zsbGNjY01NTRaLRefXQUVbAD3bQiqVVldXJycn19TUlJaWstns7OxspW9FRi3aor+/38fHJzQ01N3dnc/noy2eALK24PF4gYGBu3fvDg4O9vPz8/HxCQkJSU9P3+BV6NAWW5GVlRUfH7+4uKipqdne3q7Sl8VDWwD10bMt6urqTp065ejo6OPjY2trq6+vPzIyovStyKhFW4SFheXl5fX09CQlJWVnZ69pi/n5edU9jwZUZOVcTqFQaG1t3dbW5uzsPDg4ODo6GhYW1tPTs94D0RZbkZmZyWKxxsfHz5w5MzU1tbi4qLoXEUZbAPXRsy0yMjLi4uKmpqYOHz4cFRW1wZkHilOLtggNDe3u7vb09JTtxVndFjU1NUFBQfb29r29vds9Oihg9XNQHR0d+/v7/fz8MjMzORxOaGhoR0fHeg9EW2xFeXm5hoaGhobG7t27Zf9ITExUfLVyoS2A+ujZFmlpaSkpKXNzc9ra2nw+XywWq24Xplq0xYMHDywtLb/66qsLFy5MTEystAWXy/Xx8RkYGGhtbXV1dZ2Zmdn28WGL1rSFRCJJTk7+7LPPrKysEhMTNygGtMVWSKVS4f+luld4Q1sA9dG2LTQ0NPT19d98800jIyMTE5MHDx4ofSsyJLbF0NBQf3//zZs3N3MuZ09Pz5kzZ4aHh4lV53KWl5enpqZWV1fX1tYGBwdvsCMdqGZNWxAEIZFIWCzWzZs3N/6th7agOrQFUB8922JhYYHL5bY80traOj09rfStyJDSFmKxOCUlxdfX18XFRU9Pr76+fvW96z0HVfYbiFjVFmNjY0wmMyAgwMHBwcbGhsRfM/BdPd4WBEHcvXu3oqJi4weiLUjW2dk5MTGxwQJoC6A+erbFdiKlLYaGhhwcHAYHB4eHh/X19ddcNGnzbSESiSYnJ21tbT09Pde7iCdQE9pi8yjUFmVlZZ9++unG+1HRFkB9aAsFTU1NbbyHmZS2GB4eDg4OLi0tTU5O1tfXz8vLW33vd2oLgiAKCwuLioq2Z3JQFrTF5lGlLaRSaXh4+OnTpx//fltcXBx5pKOjQ6XX5FEc2gLQForo6+vT09Pb+AxHso6J5ObmGhoanj59+uzZsw0NDavvRVvQAdpi86jSFgRBCIVCBoPx+PdbbW1t2CO+vr579+5taWkhZcLNQFsA2mLLFhYWjI2N//KXvzx+bFQgECw/kpOTc/Hixe0fTyKRFBUVsVispKSkTV7zG23xJEFbbB6F2oIgCLltsRqOiQD1oS22TCwWT05Onjp1ak1biESirKysiEcsLCxOnjxJyoSNjY2pqambfz0RtMWTZOO26OnpycnJGR0dffyBaAuSoS3gCYC2UNDjbUEQxOLi4swjd+7cMTY2JmU2tAWdbdAWxcXFTk5OhYWFhoaGnZ2dax6ItiBZZWXlwMDABgugLYD60BYKktsWq5F4fQu0BZ2t1xYcDicsLKyxsbGhoaG1tTUmJmbNA9EWVIe2AOpDWyjI1dV1dnZ2gwXQFkCK9dpCdln3hISEoKCgW7du3bhxY80D0RZUh7YA6kNbqBraAkixwTGR0dFRGxsbLS2t0NDQx78M0BZUR/G2EAqJ8HB2eTl1n8YC2wBtoWpoCyDFxudyTkxMBAYGyn36NNqC6qjcFhIJwWYTp04l6Os3l5aSPQ2QB22hamgLIMXGbTE3NxcZGSn3FYDRFlRH5baoqiKuXydiY5Oyslp8fQmVvZYCUB3aQtXQFkAKtMXmoS2UprCQuHOH6Ozs7Oub9PYmxsbIHghIgrZQNeq3hVQqHRkZWVpaQls8SdAWm4e2UJrZWcLUlEhKIoKDCRaLEIvJHgjIIBYTV67YUfmzj7b4Vvn5hKOj/DdLy34jo3Ijo3JLy34NjQALi8FvvrmlqXnTwmJATy/LxKTtxImsc+eqd+0K27077J//TN+zx9vYmHv6dP65c+k2NjN6elmGhk06OvdMTZtMTZvX20pBgeo+ONi69doiLS3t7t27qampYWFhaAsZtIUyLS8TRUVEXR3ZcwBJ+Hzi5k3is8/soqOJhQWyp1kH2kJZHB0d+/r6WCxWVFSU7L+0s7MzMTExKSnJzc3t2rVrBQUF3t7e1dXVt27dWnlUfX19eno6eVPD1s3OzjKZzNHR0YmJCQcHB9mNycnJFy5cKCoqYjAYpqamc3Nzjz8QbUF1FG8LoLmsLOLmTeLiRbtr14g7d8ieZh1oC2VZ0xZSqbSwsJDBYERGRoaEhAwNDXV2djo4OFRVVaEtngwzMzOff/55YGDgpUuX9u3bJ7sxOjqazWbX1tY2NTWdOnVqeHj48QeiLagObQFUFhhIDA4St2/fbmsjoqLInmYdaAtlWdMWOTk5hoaGxsbGOjo6X3zxhb+/v42NTXl5eUNDA9riydDf33/y5Mm+vr7e3t6vv/5adoW3hIQEGxubhISEmJgYTU3NaXmn8aMtqA5tAVRWVkaEhhJcrtDJicjPJ3uadaAtlGV1W7S2trq5udXU1KSnp6empkZERMzPz8sOvaMt1EtbGxEcTAQFyXlzcxvbvdvl0qXSixcffPCB8dWro0ZG9y5dKtbWTv/sM/+jR2+eO8d2dx8xMsqztKxycek7dy7V3X3UzIxz8WK2s3OnmVmxk1OnoWG6q+uAmRlH7iaCgoicHBV+dGgL+dAWQGViMVFYSERGEhUV1D2ZF22hLKvboqOjg8lk9vT0jI+PR0VFxcbGriyGtlAvAgExOSn/bXRUGBaWePGio6mpc0xMGpc74u0dMjoqGBsTjozwxsaEw8PLbW2jXl5BcXGpDx7UW1ra19R0hYbGjozwBgeXQ0JYjY39IyO86uqusLAb621FpadqoS3kQ1sAKAhtoSxrjon09/dfuHAhLCzs4sWLGRkZK4uhLZ4kIpFoYWFhcXFRIpGMjo6GhoauWWB8fDwkJCQtLa2hocHR0bG7u/v69esEQQgEgri4ONm3XldX1+OvObI90BbyoS0AFIS2UJbHnycyMzPT19dXVlaWmZm5shja4kmFttgA2gKAXtAWyvJ4W8hUVVVt0BYPHjyIioqSSCTbOiuoANpiA2gLAHpBWyjLFtqiqalJT0/v7NmzPj4+sgt0gvpCW2wAbQFAL2gLZfmubTEzM2NhYVFYWJiamhodHV1ZWUnC0KA8aIsNoC0A6AVtoSzftS3Gx8eZTOb4+PjDhw9v3759//59EoYG5UFbbABtAUAvaAtlcXBwaGpqCgwMDAsL20xbSKXS3Nzc0NDQW7du+fv7z8/PkzA0KA/aYgNoCwB6QVsoy6lTp+zs7L788ssvvvhiYGBg5faNz+VsbGwsLS1doOzrzcCmoS02gLYAoBe0heJmZ2dv3Ljx9ttv29jY+Pv7m5qalpeXr9y7cVvAEwNtsQG0BQC9oC0Ul5KSEhISoqGh4ePjExISYmNjk5eXt3Iv2oImvlNb8Pn8kJCQvr4+Am1BQWgLAAWhLRQXGxvb2trq4uLi5uamra29f/9+2e8MGbQFTTzeFlNTU9evXz958iSTyVzdFlNTUwEBAZqamsePH+dyuWgLykFbACgIbaG4oqKiS5cucTgcXV3dtLQ0b2/vzV87C54Ya9pCIBBER0fHxsbq6+t//fXXHA5npS1u3bqVkZERFxeXl5cXGRnZ3NyMtqAWtAWAgtAWipNKpa2trSkpKa2trVKp9DtdlxOeGGvaYmZmJjAwcHBw8Pbt205OTomJiSttkZmZmZGRMTw8XF9f7+vr29TUhLagFrQFgILQFkqHtqCnNW3B4/H8/f1ra2sfPnx46NChoqKilbaYnJy0tLT08vJycnLicDg4JkI5aAsABaEtlA5tQUMikSgrK0tfX7+mpkYqlcpunJ6e9vPz8/LyWnO+BUEQQqFwaGhocXGRwLmcFIS2AFAQ2kK5pqenjY2N2Wy2UCiU3YK2oIOUlBQfHx8TExNra+vu7u419z7+PJHV0BaUg7YAUBDaQonm5+cNDQ0NDAyYTObVq1dlLz+GtqADJyen8fHxtLQ0DoeTnZ295l60BdoCgF7QFkpUV1d3/fr1pKSkvr4+Hx+fpaUlAm1BD5GRkeXl5VNTU/b29oWFhWvuRVugLQDoBW2hRCMjI05OTk1NTZWVld7e3nw+n0Bb0MPS0pK3t7ezs/O9e/fEYvGae9EWaAsAekFbKFdhYaG3t3d4ePjKQXe0BU1IJBKBQCD3LrQF2gKAXtAWSrfyNAEZtAWgLdAWAPSCtlA1tAWgLdAWAPSCtlA1tAWw2ewrV67s2bPH3d09LCxszb1oC8pBWwAoCG2hamgLcHZ2dnFxMTc3j42NffxrFW1BOWgLAAWhLVQNbQHW1ta3b9++f/9+YWHh+fPn19yLtqActAWAgtAWqoa2gKCgIC0trdzcXGNjY1tb2zX3oi0oB20BoCC0haqhLSAtLe3u3bu5ubl5eXk4l5NkCwsLHR0dCwsLGyyDtgBQENpC1dAWIHueCEEQjz9PZHl5OTIy0sLCYn5+fvsHo11bCAQCJycnOzs7e3v79a5GQqAtABRG8bYYGRlpbW3d4IcAgbYAyluvLXg8XkBAQHh4uI6OzqVLl7Y/L2jXFtnZ2f7+/kKh0MPDo6CgYPVd8/Pzg49wudwTJ06gLQC2jMptMTY2ZmxsbG1tHR4e/vh1lFegLYDi1muL0dHRsLCwjo6O9PR0NpstW2Y70a4toqOj09LSCIK4fv36mgNRjY2N1x4JCQn57LPPWlpaSBoTQO1RuS2CgoKys7MXFxctLS17e3tXbpdKpSMjIz2PJCQkGBgYkDfmt0BbwHptMT8/7+rqWlpa2tbWZmFhMTo6us2D0a4tYmJikpOTCYJgsVgpKSmr75JIJKJHpqamzp07h/0WAFtG5bawtrZubm7m8/n29vZNTU0rt4tEovz8/LhHrly5cvr0aRLn3BjaAlbaoqOjg8ViSSSSlbuampoCAwODgoIqKyu3fzDatQWHw3F0dFxcXLSysqqvr19vMZxvAaAgKreFvb19bW0tn893dHTc4Nscx0SA4mRtUVFRYW5ufuTIER8fn8XFRbKHIggatoVYLPb39z99+nRsbOzqxFsDbQGgICq3RUpKSnBwcE9Pj5mZ2cTExHqLoS2A4lZeT6S8vDw2NjYxMbGmpobsoQiChm0hIxKJNl4AbQGgICq3BY/Hu3r16sWLF+vq6jZYDG0BFCdrCy8vr87Ozv7+/pCQkJKSErKHIgjatsW3QlsAKIjKbUEQhFQq3WDPpQzaAihO1halpaXnz58PDg728vKampoieyiCQFusB20BoCCKt8VmoC2A4lbO5ZRdQ+Fbc3nboC3kQ1sAKAhtoWpoC1hpC6pBW8iHtgBQENpC1dAWgLZAWwDQC9pC1dAWgLZAWwDQC9pC1dAWgLZAWwDQC9pC1Va3xdLS0vXr152dnScnJ8mdCrYT2gJtAUAvaAtVW90WTCbTw8PDyMjoypUry8vL5A4G2wZtgbYAoBe0haqtbgtnZ+eGhoasrKzo6Oju7m5yB4Ntg7ZAWwDQC9pCpZaXl6Ojo728vIRCIUEQDg4OZWVlnZ2dFy9exGER+kBboC0A6AVtoTpCoTA6OtrFxcXU1DQ6OlooFLa0tISGhvr7+3M4HKlUSvaAsE2Sk5M3vm49WdAW8qEtABSEtlCdtrY2FotVW1t7//796OjolpYWsieC7SaRSDgcjqGhobW1dVdXF9njrIW2kA9tAaAgtIXq9PX1eXl5DQ0NjY6OWlhY9Pf3kz0RbLeHDx9aWFgEBASEhYX5+PiIxWKyJ/o/0BbyoS0AFIS2UKmsrCxXV1cfH5+ioiKyZwESNDU1JSQk1NXVDQwMODg4zM3NkT3R/4G2kA9tAaAgtIWqjY+PT0xMkD0FkGNyctLT07O6uvrGjRuenp7UeZUyGbSFfGgLAAWhLQBUanh4ODExMScnh4JXNEFbyIe2AFAQ2gKAttAW8qEtABSEtgCgLbSFfGgLAAWhLQBoC20hH9oCQEFoCwDaQlvIh7YAUBDaAoC20BbyoS0AFIS2AKAttIV8aAsABaEtAGgLbSEf2gJAQWgLANpCW8iHtgBQENoCgLbQFvKhLQAUhLYAoC20hXxoCwAFoS0AaAttIR/aAkBBaAsA2kJbyIe2AFAQ2gKAttAW8qEtABSEtgCgLbSFfGgLAAWhLQBoC20hH9oCQEFoCwDaQlvIh7YAUBDaAoC20BbyoS0AFIS2AKAttIV8aAsABaEtAGgLbSEf2gJAQWgLANpCW8iHtgBQENoCgLbQFvKhLQAUhLYAoC2atoVUKt14AbQFgILQFgC0Rce24PF4fn5+jY2NGyyDtgBQEPXborW1VSgUbrAA2gJga+jYFq6urn/84x8LCwvX3C6VSiWPzMzMoC0AFEHltpBIJHl5eXv27JmamtpgMbQFwNbQsS16e3sZDEZRUdGa2ysrK/0eYTAYR44caW9vJ2VCgCcAldtiYWHB3d197969Y7rX1QAACRhJREFUExMTq28Xi8VVVVXZjzAYjLNnz5I1JID6oktbTExMBAYGslisubk5giDktoVAIJh7ZGxsLDQ0dHh4mIxhAZ4EFGyLpaWloaGhqakpsVjM5/NPnTq1pi0kEklbW1vFIwkJCV5eXmRNC6C+6NIW8/Pzubm5Dx48WFpaItZpi9V4PB6LxRoZGdmuAQGeNBRsi+rq6itXrly7dm15eZkgiMfbYo22tjY2m71d0wE8OejSFmugLQBUjYJtIRAIpqenFxYWZM8UQ1sAqAhN2+JboS0AFETBtlgjPT1dtgNjPWgLgK1BW8iHtgBQEPXb4luhLQC2Bm0hH9oCQEFoCwDaQlvIh7YAUBDaAoC20BbyoS0AFIS2AKAttIV8QqHQ29vb3t6eSVU2Njbnz583oDE9PT2yRyCZoaEh2V+GG9HV1d34qpfU19XVFRwc3ENVnZ2dTUBjbW1tZH8NrisoKGh7Lj6pZm1BEIRQKOTxeHyqun79em1t7RKNubq6TkxMkD0Fma5cuUL2l+FGeDwe2d/EilpaWmKz2YlU5erqqqurS3ZDksba2lpbW5vsKUjj4uKio6ND9tfguq5duya7UqWqqV9bUFxiYuL27HGiLE9Pz8XFRbKnIJO9vT3ZIwCZqqqqMjMzyZ6CNB0dHfHx8WRPQZrx8fGQkBCypyAf2kLJ0BZoC7QFzaEt0BZkT0E+tIWSoS3QFmgLmkNboC3InoJ8aAslu3fvXl9fH9lTkCk+Pv4JOKKviKioKLJHADKhLdAWZE9BPrSFkolEIolEQvYUZBIIBGSPQDL8D9Dc0tLS7Ows2VOQhs/nq/sTkRQhEonGxsbInoJ8aAsAAABQJrQFAAAAKBPaAgAAAJQJbQEAAADKhLYAAAAAZUJbKNnU1FRnZyfZU5BmamqqoKBgeHiY7EFI8/Dhw/z8/MnJSbIHAdKIRKKZmRmypyCHVCqdnJycmJiQSqVkz0ICqVQ6NTU1NjZG82cLEmgL5RoYGDA0NHRxcSF7EHLw+fyzZ8+y2Wxzc/PKykqyxyHByMjIxYsXWSyWubn5xMQE2eMAOXJzcx0dHYVCIdmDkKCwsJDBYFy9erWwsJDsWUhQWVnp5uZmZ2dXXFxM9iwkQ1soU0ZGxuXLlxkMBtmDkGN2draoqIggiKCgIHpePGdycpLL5fb19enp6T18+JDscYAEJSUlWlpahoaGNLzMiUAgiIqK6unpaWlp0dXVJXuc7SaRSHJycrhcblpaGm3/wlyBtlAmoVCYn5/PZDLJHoQ0Eomkubn5woULPT09ZM9CjtHRUQsLC1NT0+npabJnARJMT083Njba2NjQsC1kJBLJtWvXaPsnVkNDw4EDB5KTk8kehGRoCyWjeVtwOBwDAwMul0v2IOSYnZ2dmpri8/kWFhayXThAQ1wul7ZtIRAIbty4YW9vT8+2XlpaWlxcLC4uPn36NM1PuUBbKBmd22JoaGj//v2JiYnV1dXj4+Nkj0OCtrY2BweH2tpaIyOj+vp6sscBctC2LSQSSXx8vKur69TUFA3P5RSLxfHx8a2trT09PYcPHxaLxWRPRCa0hZL19vbS8zRGgiC4XK67u/vVq1evXr1aXV1N9jgkEAqFmZmZoaGhZWVl9DyVDwiC6O/vj4yMFIlEZA+y3WZmZoyNjQ8cOHD06FFLS0sa/uHe1NR05coVKysrnMuJtgBQMhr+xQYAK2gYVY9DWwAAAIAyoS0AAABAmdAWAAAAoExoCwAAAFAmtAUAAAAoE9oCAAAAlAltAQAAAMqEtgAAAABlQlsAAACAMqEtAAAAQJnQFgAAAKBMaAv4bgQCwejo6MjIyMjIyMYvoywQCHBdfQAAGkJbwHdTWlq6f/9+W1tbW1vbuLi4DV7tMzo6uq+vbztnA4BtYGFhcfjw4XPnzp07d66rq2u9xaqqqkpKSrZzMKAOtAV8NxwOx8LCYnl5eXl5WSwWLy4u2tvbnzx5Mjw8XCAQVFZWGhgY+Pn5cTicDz74gMlkdnV1ubq6GhkZVVdX9/T0uLm52djYjI6Okv1xAMAWWVlZrY6GmpoaKysrJyeniYkJkUgUFRXl6OjY0NBgYmJy+vTpoaGhnJycy5cv5+XlEQTBYrGYTGZTUxN548N2QFvAd8PhcPbs2WNpaWlpadnY2FhZWZmUlDQ0NHTs2LGWlpajR49WV1enpaUVFxcbGxs3Nzebm5vHx8ffu3fvzJkz9+/fP3DgQF1d3QZ7OwCA4oyNjfX19d3c3Nhs9sjIiLe3d0NDg4ODQ1RUVGRkpKenZ0VFhbe3d3h4+LVr17KyskxMTOrr68+cOVNZWblv377w8PCpqSmyPwhQLbQFfDccDkdPT6+hoaGhoWF2dnZoaOjSpUu6urpffPHF/fv3jx07JhKJ+Hz+4uKimZlZe3u7pqZmf3//5OTkuXPn7t69a2dnh7AAUGtmZmZMJjMnJ6e6unp5efnu3bvm5uYHDx5kMBhmZmayfRJTU1OxsbE3b95kMBh37twhCCI0NDQuLk5LSwu7LekAbQHfDYfDuXz58sq7bm5usbGxi4uL//73v8vKyjQ0NEZHRysqKh48eGBubs7lcs+dO8fhcNrb28+dO5efn+/s7Iy2AFBrq4+J9PX16ejocLnc0NBQT09Pa2vr/Pz85eVlNpvNYrESExPDwsJCQkJEIpGzs3NmZuaJEyew04IO0Bbw3VRUVDg5Oa28m5eXd/LkSQsLCx0dnfLycj8/vxMnTpiZmXG5XGdnZzs7u1u3bmlqap44cSI+Pr6mpsbLy0skEpE3PgAoanVbjI+Pnz9/3tra+uTJk7a2tqWlpd98842hoWF4ePi9e/e0tLTy8vK0tbV1dXWNjY3Hx8fRFjSBtgBFicXi1bnA5/Nl/5BKpbLnoIpEIvQEwBNDJBKtfnq5UCicnZ0VCASyb/Pl5eX5+XmJRCKVSpeWliQSCZ/Pn52dle2wxG5LmkBbAAAAgDKhLQAAAECZ0BYAAACgTGgLAAAAUCa0BQAAACgT2gIAAACUCW0BAAAAyoS2AAAAAGVCWwAAAIAyoS0AAABAmdAWAAAAoExoCwAAAFAmtAUAAAAoE9oCAAAAlAltAQAAAMr0/wFcmpckQU6/z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96870441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lstStyle/>
          <a:p>
            <a:r>
              <a:rPr lang="en-GB" dirty="0" smtClean="0"/>
              <a:t>Filling in the boxes</a:t>
            </a:r>
            <a:endParaRPr lang="en-GB" dirty="0"/>
          </a:p>
        </p:txBody>
      </p:sp>
      <p:sp>
        <p:nvSpPr>
          <p:cNvPr id="4" name="Title 3"/>
          <p:cNvSpPr>
            <a:spLocks noGrp="1"/>
          </p:cNvSpPr>
          <p:nvPr>
            <p:ph type="title"/>
          </p:nvPr>
        </p:nvSpPr>
        <p:spPr/>
        <p:txBody>
          <a:bodyPr/>
          <a:lstStyle/>
          <a:p>
            <a:r>
              <a:rPr lang="en-GB" dirty="0" smtClean="0"/>
              <a:t>Test Statistic (by hand)</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xmlns="" val="1418543057"/>
              </p:ext>
            </p:extLst>
          </p:nvPr>
        </p:nvGraphicFramePr>
        <p:xfrm>
          <a:off x="1219200" y="1828800"/>
          <a:ext cx="6705600" cy="2189640"/>
        </p:xfrm>
        <a:graphic>
          <a:graphicData uri="http://schemas.openxmlformats.org/drawingml/2006/table">
            <a:tbl>
              <a:tblPr/>
              <a:tblGrid>
                <a:gridCol w="1341120"/>
                <a:gridCol w="1341120"/>
                <a:gridCol w="1341120"/>
                <a:gridCol w="1341120"/>
                <a:gridCol w="1341120"/>
              </a:tblGrid>
              <a:tr h="1051603">
                <a:tc>
                  <a:txBody>
                    <a:bodyPr/>
                    <a:lstStyle/>
                    <a:p>
                      <a:pPr algn="ctr" fontAlgn="b"/>
                      <a:r>
                        <a:rPr lang="en-GB" sz="2000" b="0" i="0" u="none" strike="noStrike" dirty="0">
                          <a:solidFill>
                            <a:srgbClr val="000000"/>
                          </a:solidFill>
                          <a:effectLst/>
                          <a:latin typeface="Calibri"/>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a:solidFill>
                            <a:srgbClr val="000000"/>
                          </a:solidFill>
                          <a:effectLst/>
                          <a:latin typeface="Calibri"/>
                        </a:rPr>
                        <a:t>Sum of squares</a:t>
                      </a:r>
                    </a:p>
                  </a:txBody>
                  <a:tcPr marL="7620" marR="7620" marT="762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a:solidFill>
                            <a:srgbClr val="000000"/>
                          </a:solidFill>
                          <a:effectLst/>
                          <a:latin typeface="Calibri"/>
                        </a:rPr>
                        <a:t>Degrees of freedom</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2000" b="0" i="0" u="none" strike="noStrike">
                          <a:solidFill>
                            <a:srgbClr val="000000"/>
                          </a:solidFill>
                          <a:effectLst/>
                          <a:latin typeface="Calibri"/>
                        </a:rPr>
                        <a:t>Mean square</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2000" b="0" i="0" u="none" strike="noStrike">
                          <a:solidFill>
                            <a:srgbClr val="000000"/>
                          </a:solidFill>
                          <a:effectLst/>
                          <a:latin typeface="Calibri"/>
                        </a:rPr>
                        <a:t>F-ratio (test statistic)</a:t>
                      </a:r>
                    </a:p>
                  </a:txBody>
                  <a:tcPr marL="7620" marR="7620" marT="762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544">
                <a:tc>
                  <a:txBody>
                    <a:bodyPr/>
                    <a:lstStyle/>
                    <a:p>
                      <a:pPr algn="ctr" fontAlgn="b"/>
                      <a:r>
                        <a:rPr lang="en-GB" sz="2000" b="0" i="0" u="none" strike="noStrike">
                          <a:solidFill>
                            <a:srgbClr val="000000"/>
                          </a:solidFill>
                          <a:effectLst/>
                          <a:latin typeface="Calibri"/>
                        </a:rPr>
                        <a:t>SS</a:t>
                      </a:r>
                      <a:r>
                        <a:rPr lang="en-GB" sz="2000" b="0" i="0" u="none" strike="noStrike" baseline="-25000">
                          <a:solidFill>
                            <a:srgbClr val="000000"/>
                          </a:solidFill>
                          <a:effectLst/>
                          <a:latin typeface="Calibri"/>
                        </a:rPr>
                        <a:t>between</a:t>
                      </a:r>
                      <a:endParaRPr lang="en-GB" sz="2000" b="0" i="0" u="none" strike="noStrike">
                        <a:solidFill>
                          <a:srgbClr val="000000"/>
                        </a:solidFill>
                        <a:effectLst/>
                        <a:latin typeface="Calibri"/>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GB" sz="2000" b="0" i="0" u="none" strike="noStrike">
                          <a:solidFill>
                            <a:srgbClr val="000000"/>
                          </a:solidFill>
                          <a:effectLst/>
                          <a:latin typeface="Calibri"/>
                        </a:rPr>
                        <a:t>71.045</a:t>
                      </a:r>
                    </a:p>
                  </a:txBody>
                  <a:tcPr marL="7620" marR="7620" marT="762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2000" b="0" i="0" u="none" strike="noStrike" dirty="0">
                          <a:solidFill>
                            <a:srgbClr val="000000"/>
                          </a:solidFill>
                          <a:effectLst/>
                          <a:latin typeface="Calibri"/>
                        </a:rPr>
                        <a:t>2</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2000" b="0" i="0" u="none" strike="noStrike" dirty="0">
                          <a:solidFill>
                            <a:srgbClr val="000000"/>
                          </a:solidFill>
                          <a:effectLst/>
                          <a:latin typeface="Calibri"/>
                        </a:rPr>
                        <a:t>35.522</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2000" b="1" i="0" u="none" strike="noStrike" dirty="0">
                          <a:solidFill>
                            <a:schemeClr val="tx1"/>
                          </a:solidFill>
                          <a:effectLst/>
                          <a:latin typeface="Calibri"/>
                        </a:rPr>
                        <a:t>6.193</a:t>
                      </a:r>
                    </a:p>
                  </a:txBody>
                  <a:tcPr marL="7620" marR="7620" marT="762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r>
              <a:tr h="374544">
                <a:tc>
                  <a:txBody>
                    <a:bodyPr/>
                    <a:lstStyle/>
                    <a:p>
                      <a:pPr algn="ctr" fontAlgn="b"/>
                      <a:r>
                        <a:rPr lang="en-GB" sz="2000" b="0" i="0" u="none" strike="noStrike">
                          <a:solidFill>
                            <a:srgbClr val="000000"/>
                          </a:solidFill>
                          <a:effectLst/>
                          <a:latin typeface="Calibri"/>
                        </a:rPr>
                        <a:t>SS</a:t>
                      </a:r>
                      <a:r>
                        <a:rPr lang="en-GB" sz="2000" b="0" i="0" u="none" strike="noStrike" baseline="-25000">
                          <a:solidFill>
                            <a:srgbClr val="000000"/>
                          </a:solidFill>
                          <a:effectLst/>
                          <a:latin typeface="Calibri"/>
                        </a:rPr>
                        <a:t>within</a:t>
                      </a:r>
                      <a:endParaRPr lang="en-GB" sz="2000" b="0" i="0" u="none" strike="noStrike">
                        <a:solidFill>
                          <a:srgbClr val="000000"/>
                        </a:solidFill>
                        <a:effectLst/>
                        <a:latin typeface="Calibri"/>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2000" b="0" i="0" u="none" strike="noStrike">
                          <a:solidFill>
                            <a:srgbClr val="000000"/>
                          </a:solidFill>
                          <a:effectLst/>
                          <a:latin typeface="Calibri"/>
                        </a:rPr>
                        <a:t>430.180</a:t>
                      </a:r>
                    </a:p>
                  </a:txBody>
                  <a:tcPr marL="7620" marR="7620" marT="762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2000" b="0" i="0" u="none" strike="noStrike">
                          <a:solidFill>
                            <a:srgbClr val="000000"/>
                          </a:solidFill>
                          <a:effectLst/>
                          <a:latin typeface="Calibri"/>
                        </a:rPr>
                        <a:t>75</a:t>
                      </a:r>
                    </a:p>
                  </a:txBody>
                  <a:tcPr marL="7620" marR="7620" marT="7620" marB="0" anchor="b">
                    <a:lnL>
                      <a:noFill/>
                    </a:lnL>
                    <a:lnR>
                      <a:noFill/>
                    </a:lnR>
                    <a:lnT>
                      <a:noFill/>
                    </a:lnT>
                    <a:lnB>
                      <a:noFill/>
                    </a:lnB>
                  </a:tcPr>
                </a:tc>
                <a:tc>
                  <a:txBody>
                    <a:bodyPr/>
                    <a:lstStyle/>
                    <a:p>
                      <a:pPr algn="ctr" fontAlgn="b"/>
                      <a:r>
                        <a:rPr lang="en-GB" sz="2000" b="0" i="0" u="none" strike="noStrike" dirty="0">
                          <a:solidFill>
                            <a:srgbClr val="000000"/>
                          </a:solidFill>
                          <a:effectLst/>
                          <a:latin typeface="Calibri"/>
                        </a:rPr>
                        <a:t>5.736</a:t>
                      </a:r>
                    </a:p>
                  </a:txBody>
                  <a:tcPr marL="7620" marR="7620" marT="7620" marB="0" anchor="b">
                    <a:lnL>
                      <a:noFill/>
                    </a:lnL>
                    <a:lnR>
                      <a:noFill/>
                    </a:lnR>
                    <a:lnT>
                      <a:noFill/>
                    </a:lnT>
                    <a:lnB>
                      <a:noFill/>
                    </a:lnB>
                  </a:tcPr>
                </a:tc>
                <a:tc>
                  <a:txBody>
                    <a:bodyPr/>
                    <a:lstStyle/>
                    <a:p>
                      <a:pPr algn="ctr" fontAlgn="b"/>
                      <a:r>
                        <a:rPr lang="en-GB" sz="2000" b="0" i="0" u="none" strike="noStrike" dirty="0">
                          <a:solidFill>
                            <a:srgbClr val="000000"/>
                          </a:solidFill>
                          <a:effectLst/>
                          <a:latin typeface="Calibri"/>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a:noFill/>
                    </a:lnB>
                  </a:tcPr>
                </a:tc>
              </a:tr>
              <a:tr h="388949">
                <a:tc>
                  <a:txBody>
                    <a:bodyPr/>
                    <a:lstStyle/>
                    <a:p>
                      <a:pPr algn="ctr" fontAlgn="b"/>
                      <a:r>
                        <a:rPr lang="en-GB" sz="2000" b="0" i="0" u="none" strike="noStrike" dirty="0" err="1" smtClean="0">
                          <a:solidFill>
                            <a:srgbClr val="000000"/>
                          </a:solidFill>
                          <a:effectLst/>
                          <a:latin typeface="Calibri"/>
                        </a:rPr>
                        <a:t>SS</a:t>
                      </a:r>
                      <a:r>
                        <a:rPr lang="en-GB" sz="2000" b="0" i="0" u="none" strike="noStrike" baseline="-25000" dirty="0" err="1" smtClean="0">
                          <a:solidFill>
                            <a:srgbClr val="000000"/>
                          </a:solidFill>
                          <a:effectLst/>
                          <a:latin typeface="Calibri"/>
                        </a:rPr>
                        <a:t>total</a:t>
                      </a:r>
                      <a:endParaRPr lang="en-GB" sz="2000" b="0" i="0" u="none" strike="noStrike" dirty="0">
                        <a:solidFill>
                          <a:srgbClr val="000000"/>
                        </a:solidFill>
                        <a:effectLst/>
                        <a:latin typeface="Calibri"/>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GB" sz="2000" b="0" i="0" u="none" strike="noStrike">
                          <a:solidFill>
                            <a:srgbClr val="000000"/>
                          </a:solidFill>
                          <a:effectLst/>
                          <a:latin typeface="Calibri"/>
                        </a:rPr>
                        <a:t>501.275</a:t>
                      </a:r>
                    </a:p>
                  </a:txBody>
                  <a:tcPr marL="7620" marR="7620" marT="762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2000" b="0" i="0" u="none" strike="noStrike">
                          <a:solidFill>
                            <a:srgbClr val="000000"/>
                          </a:solidFill>
                          <a:effectLst/>
                          <a:latin typeface="Calibri"/>
                        </a:rPr>
                        <a:t>77</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2000" b="0" i="0" u="none" strike="noStrike">
                          <a:solidFill>
                            <a:srgbClr val="000000"/>
                          </a:solidFill>
                          <a:effectLst/>
                          <a:latin typeface="Calibri"/>
                        </a:rPr>
                        <a:t> </a:t>
                      </a:r>
                    </a:p>
                  </a:txBody>
                  <a:tcPr marL="7620" marR="7620" marT="762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2000" b="0" i="0" u="none" strike="noStrike" dirty="0">
                          <a:solidFill>
                            <a:srgbClr val="000000"/>
                          </a:solidFill>
                          <a:effectLst/>
                          <a:latin typeface="Calibri"/>
                        </a:rPr>
                        <a:t> </a:t>
                      </a:r>
                    </a:p>
                  </a:txBody>
                  <a:tcPr marL="7620" marR="7620" marT="762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457200" y="4267200"/>
            <a:ext cx="8229600" cy="1754326"/>
          </a:xfrm>
          <a:prstGeom prst="rect">
            <a:avLst/>
          </a:prstGeom>
        </p:spPr>
        <p:txBody>
          <a:bodyPr wrap="square">
            <a:spAutoFit/>
          </a:bodyPr>
          <a:lstStyle/>
          <a:p>
            <a:pPr marL="109728" indent="0">
              <a:buNone/>
            </a:pPr>
            <a:r>
              <a:rPr lang="en-GB" sz="2400" dirty="0"/>
              <a:t>F = </a:t>
            </a:r>
            <a:r>
              <a:rPr lang="en-GB" sz="2400" u="sng" dirty="0"/>
              <a:t>Mean </a:t>
            </a:r>
            <a:r>
              <a:rPr lang="en-GB" sz="2400" u="sng" dirty="0">
                <a:solidFill>
                  <a:srgbClr val="FF0000"/>
                </a:solidFill>
              </a:rPr>
              <a:t>between</a:t>
            </a:r>
            <a:r>
              <a:rPr lang="en-GB" sz="2400" u="sng" dirty="0"/>
              <a:t> group sum of squared differences</a:t>
            </a:r>
          </a:p>
          <a:p>
            <a:pPr marL="109728" indent="0">
              <a:buNone/>
            </a:pPr>
            <a:r>
              <a:rPr lang="en-GB" sz="2400" dirty="0"/>
              <a:t>      Mean </a:t>
            </a:r>
            <a:r>
              <a:rPr lang="en-GB" sz="2400" dirty="0">
                <a:solidFill>
                  <a:srgbClr val="00B050"/>
                </a:solidFill>
              </a:rPr>
              <a:t>within</a:t>
            </a:r>
            <a:r>
              <a:rPr lang="en-GB" sz="2400" dirty="0"/>
              <a:t> group sum of squared differences</a:t>
            </a:r>
          </a:p>
          <a:p>
            <a:pPr marL="109728" indent="0">
              <a:buNone/>
            </a:pPr>
            <a:endParaRPr lang="en-GB" sz="1200" dirty="0"/>
          </a:p>
          <a:p>
            <a:pPr marL="109728" indent="0">
              <a:buNone/>
            </a:pPr>
            <a:r>
              <a:rPr lang="en-GB" sz="2400" dirty="0"/>
              <a:t>If F &gt; 1, there is a bigger difference between groups than within groups</a:t>
            </a:r>
          </a:p>
        </p:txBody>
      </p:sp>
      <p:sp>
        <p:nvSpPr>
          <p:cNvPr id="7"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270524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How </a:t>
            </a:r>
            <a:r>
              <a:rPr lang="en-GB" dirty="0" smtClean="0"/>
              <a:t>could </a:t>
            </a:r>
            <a:r>
              <a:rPr lang="en-GB" dirty="0"/>
              <a:t>you explain </a:t>
            </a:r>
            <a:r>
              <a:rPr lang="en-GB" dirty="0" smtClean="0"/>
              <a:t>to a student what </a:t>
            </a:r>
            <a:r>
              <a:rPr lang="en-GB" dirty="0"/>
              <a:t>we mean by data being assumed to follow a Normal Distribution</a:t>
            </a:r>
            <a:r>
              <a:rPr lang="en-GB" dirty="0" smtClean="0"/>
              <a:t>?</a:t>
            </a:r>
          </a:p>
          <a:p>
            <a:endParaRPr lang="en-GB" dirty="0"/>
          </a:p>
          <a:p>
            <a:endParaRPr lang="en-GB" dirty="0" smtClean="0"/>
          </a:p>
          <a:p>
            <a:endParaRPr lang="en-GB" dirty="0"/>
          </a:p>
          <a:p>
            <a:endParaRPr lang="en-GB" dirty="0"/>
          </a:p>
        </p:txBody>
      </p:sp>
      <p:sp>
        <p:nvSpPr>
          <p:cNvPr id="3" name="Footer Placeholder 2"/>
          <p:cNvSpPr>
            <a:spLocks noGrp="1"/>
          </p:cNvSpPr>
          <p:nvPr>
            <p:ph type="ftr" sz="quarter" idx="11"/>
          </p:nvPr>
        </p:nvSpPr>
        <p:spPr>
          <a:xfrm>
            <a:off x="-252045" y="6400800"/>
            <a:ext cx="1699845" cy="381000"/>
          </a:xfrm>
        </p:spPr>
        <p:txBody>
          <a:bodyPr/>
          <a:lstStyle/>
          <a:p>
            <a:r>
              <a:rPr lang="en-GB" dirty="0" smtClean="0"/>
              <a:t>www.statstutor.ac.uk</a:t>
            </a:r>
            <a:endParaRPr lang="en-US" dirty="0"/>
          </a:p>
        </p:txBody>
      </p:sp>
      <p:sp>
        <p:nvSpPr>
          <p:cNvPr id="29698" name="Title 1"/>
          <p:cNvSpPr>
            <a:spLocks noGrp="1"/>
          </p:cNvSpPr>
          <p:nvPr>
            <p:ph type="title"/>
          </p:nvPr>
        </p:nvSpPr>
        <p:spPr>
          <a:xfrm>
            <a:off x="304800" y="381000"/>
            <a:ext cx="8305800" cy="1143000"/>
          </a:xfrm>
        </p:spPr>
        <p:txBody>
          <a:bodyPr>
            <a:normAutofit/>
          </a:bodyPr>
          <a:lstStyle/>
          <a:p>
            <a:pPr algn="ctr" eaLnBrk="1" hangingPunct="1"/>
            <a:r>
              <a:rPr lang="en-GB" sz="3600" dirty="0" smtClean="0"/>
              <a:t>Discussion</a:t>
            </a:r>
          </a:p>
        </p:txBody>
      </p:sp>
    </p:spTree>
    <p:extLst>
      <p:ext uri="{BB962C8B-B14F-4D97-AF65-F5344CB8AC3E}">
        <p14:creationId xmlns:p14="http://schemas.microsoft.com/office/powerpoint/2010/main" xmlns="" val="3772643519"/>
      </p:ext>
    </p:extLst>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4810539"/>
          </a:xfrm>
        </p:spPr>
        <p:txBody>
          <a:bodyPr>
            <a:normAutofit/>
          </a:bodyPr>
          <a:lstStyle/>
          <a:p>
            <a:r>
              <a:rPr lang="en-GB" sz="2400" dirty="0" smtClean="0"/>
              <a:t>The p-value for ANOVA is calculated using the F-distribution</a:t>
            </a:r>
          </a:p>
          <a:p>
            <a:r>
              <a:rPr lang="en-GB" sz="2400" dirty="0" smtClean="0"/>
              <a:t>If you repeated the experiment numerous times, you would get a variety of test statistics</a:t>
            </a:r>
            <a:endParaRPr lang="en-GB" sz="2400" dirty="0"/>
          </a:p>
        </p:txBody>
      </p:sp>
      <p:sp>
        <p:nvSpPr>
          <p:cNvPr id="3" name="Title 2"/>
          <p:cNvSpPr>
            <a:spLocks noGrp="1"/>
          </p:cNvSpPr>
          <p:nvPr>
            <p:ph type="title"/>
          </p:nvPr>
        </p:nvSpPr>
        <p:spPr/>
        <p:txBody>
          <a:bodyPr/>
          <a:lstStyle/>
          <a:p>
            <a:r>
              <a:rPr lang="en-GB" dirty="0" smtClean="0"/>
              <a:t>P-value</a:t>
            </a:r>
            <a:endParaRPr lang="en-GB" dirty="0"/>
          </a:p>
        </p:txBody>
      </p:sp>
      <p:pic>
        <p:nvPicPr>
          <p:cNvPr id="4" name="Picture 3" descr="http://www.pindling.org/Math/Statistics/Textbook/Chapter10_ANOVA/3dab1fa1.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3068960"/>
            <a:ext cx="3168352" cy="2376264"/>
          </a:xfrm>
          <a:prstGeom prst="rect">
            <a:avLst/>
          </a:prstGeom>
          <a:noFill/>
          <a:extLst/>
        </p:spPr>
      </p:pic>
      <p:sp>
        <p:nvSpPr>
          <p:cNvPr id="5" name="Rectangular Callout 4"/>
          <p:cNvSpPr/>
          <p:nvPr/>
        </p:nvSpPr>
        <p:spPr>
          <a:xfrm>
            <a:off x="4067944" y="3098800"/>
            <a:ext cx="3312368" cy="1338312"/>
          </a:xfrm>
          <a:prstGeom prst="wedgeRectCallout">
            <a:avLst>
              <a:gd name="adj1" fmla="val -64296"/>
              <a:gd name="adj2" fmla="val 1054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GB" sz="1600" dirty="0">
                <a:solidFill>
                  <a:srgbClr val="FF0000"/>
                </a:solidFill>
                <a:effectLst/>
                <a:ea typeface="Calibri"/>
                <a:cs typeface="Times New Roman"/>
              </a:rPr>
              <a:t>p-value = </a:t>
            </a:r>
            <a:r>
              <a:rPr lang="en-GB" sz="1600" dirty="0" smtClean="0">
                <a:solidFill>
                  <a:srgbClr val="FF0000"/>
                </a:solidFill>
                <a:effectLst/>
                <a:ea typeface="Calibri"/>
                <a:cs typeface="Times New Roman"/>
              </a:rPr>
              <a:t>probability of getting a test statistic at least as extreme as ours if the null is true </a:t>
            </a:r>
            <a:endParaRPr lang="en-GB" sz="1600" dirty="0">
              <a:effectLst/>
              <a:ea typeface="Calibri"/>
              <a:cs typeface="Times New Roman"/>
            </a:endParaRPr>
          </a:p>
        </p:txBody>
      </p:sp>
      <p:sp>
        <p:nvSpPr>
          <p:cNvPr id="6" name="TextBox 5"/>
          <p:cNvSpPr txBox="1"/>
          <p:nvPr/>
        </p:nvSpPr>
        <p:spPr>
          <a:xfrm>
            <a:off x="3203848" y="5661248"/>
            <a:ext cx="1152128" cy="646331"/>
          </a:xfrm>
          <a:prstGeom prst="rect">
            <a:avLst/>
          </a:prstGeom>
          <a:noFill/>
        </p:spPr>
        <p:txBody>
          <a:bodyPr wrap="square" rtlCol="0">
            <a:spAutoFit/>
          </a:bodyPr>
          <a:lstStyle/>
          <a:p>
            <a:r>
              <a:rPr lang="en-GB" dirty="0" smtClean="0"/>
              <a:t>Test Statistic</a:t>
            </a:r>
            <a:endParaRPr lang="en-GB" dirty="0"/>
          </a:p>
        </p:txBody>
      </p:sp>
      <p:sp>
        <p:nvSpPr>
          <p:cNvPr id="7"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96356495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38443" y="228600"/>
            <a:ext cx="8229600"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b="0" dirty="0" smtClean="0"/>
              <a:t>One way ANOVA</a:t>
            </a:r>
            <a:endParaRPr lang="en-GB" sz="4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Content Placeholder 1"/>
          <p:cNvSpPr txBox="1">
            <a:spLocks/>
          </p:cNvSpPr>
          <p:nvPr/>
        </p:nvSpPr>
        <p:spPr>
          <a:xfrm>
            <a:off x="457200" y="1703505"/>
            <a:ext cx="8507288" cy="4525963"/>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None/>
            </a:pPr>
            <a:endParaRPr lang="en-GB" sz="2800" dirty="0"/>
          </a:p>
        </p:txBody>
      </p:sp>
      <p:pic>
        <p:nvPicPr>
          <p:cNvPr id="86018"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29114" b="10353"/>
          <a:stretch/>
        </p:blipFill>
        <p:spPr bwMode="auto">
          <a:xfrm>
            <a:off x="1878228" y="1703505"/>
            <a:ext cx="6768752" cy="39493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xmlns="" val="1148019334"/>
              </p:ext>
            </p:extLst>
          </p:nvPr>
        </p:nvGraphicFramePr>
        <p:xfrm>
          <a:off x="760413" y="990600"/>
          <a:ext cx="6621462" cy="798513"/>
        </p:xfrm>
        <a:graphic>
          <a:graphicData uri="http://schemas.openxmlformats.org/presentationml/2006/ole">
            <p:oleObj spid="_x0000_s99422" name="Equation" r:id="rId5" imgW="3581280" imgH="431640" progId="Equation.3">
              <p:embed/>
            </p:oleObj>
          </a:graphicData>
        </a:graphic>
      </p:graphicFrame>
      <p:sp>
        <p:nvSpPr>
          <p:cNvPr id="10" name="TextBox 9"/>
          <p:cNvSpPr txBox="1"/>
          <p:nvPr/>
        </p:nvSpPr>
        <p:spPr>
          <a:xfrm>
            <a:off x="2519264" y="5646003"/>
            <a:ext cx="6624736" cy="830997"/>
          </a:xfrm>
          <a:prstGeom prst="rect">
            <a:avLst/>
          </a:prstGeom>
          <a:noFill/>
        </p:spPr>
        <p:txBody>
          <a:bodyPr wrap="square" rtlCol="0">
            <a:spAutoFit/>
          </a:bodyPr>
          <a:lstStyle/>
          <a:p>
            <a:r>
              <a:rPr lang="en-GB" sz="2400" dirty="0" smtClean="0">
                <a:solidFill>
                  <a:srgbClr val="FF0000"/>
                </a:solidFill>
              </a:rPr>
              <a:t>There was a significant difference in weight lost between the diets (p=0.003)</a:t>
            </a:r>
            <a:endParaRPr lang="en-GB" sz="2400" dirty="0">
              <a:solidFill>
                <a:srgbClr val="FF0000"/>
              </a:solidFill>
            </a:endParaRPr>
          </a:p>
        </p:txBody>
      </p:sp>
      <p:sp>
        <p:nvSpPr>
          <p:cNvPr id="2" name="Rectangle 1"/>
          <p:cNvSpPr/>
          <p:nvPr/>
        </p:nvSpPr>
        <p:spPr>
          <a:xfrm>
            <a:off x="1905000" y="3861048"/>
            <a:ext cx="6712941" cy="7755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51520" y="3805589"/>
            <a:ext cx="1440160" cy="830997"/>
          </a:xfrm>
          <a:prstGeom prst="rect">
            <a:avLst/>
          </a:prstGeom>
          <a:noFill/>
        </p:spPr>
        <p:txBody>
          <a:bodyPr wrap="square" rtlCol="0">
            <a:spAutoFit/>
          </a:bodyPr>
          <a:lstStyle/>
          <a:p>
            <a:r>
              <a:rPr lang="en-GB" sz="2400" dirty="0" err="1" smtClean="0"/>
              <a:t>MS</a:t>
            </a:r>
            <a:r>
              <a:rPr lang="en-GB" sz="2400" baseline="-25000" dirty="0" err="1" smtClean="0"/>
              <a:t>between</a:t>
            </a:r>
            <a:endParaRPr lang="en-GB" sz="2400" baseline="-25000" dirty="0" smtClean="0"/>
          </a:p>
          <a:p>
            <a:r>
              <a:rPr lang="en-GB" sz="2400" dirty="0" err="1" smtClean="0"/>
              <a:t>MS</a:t>
            </a:r>
            <a:r>
              <a:rPr lang="en-GB" sz="2400" baseline="-25000" dirty="0" err="1" smtClean="0"/>
              <a:t>within</a:t>
            </a:r>
            <a:endParaRPr lang="en-GB" sz="2400" dirty="0"/>
          </a:p>
        </p:txBody>
      </p:sp>
      <p:sp>
        <p:nvSpPr>
          <p:cNvPr id="11"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368374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57200" y="476672"/>
            <a:ext cx="8229600"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b="0" dirty="0" smtClean="0"/>
              <a:t>Post hoc tests</a:t>
            </a:r>
            <a:endParaRPr lang="en-GB" sz="4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Content Placeholder 1"/>
          <p:cNvSpPr txBox="1">
            <a:spLocks/>
          </p:cNvSpPr>
          <p:nvPr/>
        </p:nvSpPr>
        <p:spPr>
          <a:xfrm>
            <a:off x="457200" y="1268761"/>
            <a:ext cx="8507288" cy="4960708"/>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None/>
            </a:pPr>
            <a:r>
              <a:rPr lang="en-GB" sz="2800" dirty="0" smtClean="0"/>
              <a:t>If there is a significant ANOVA result, pairwise comparisons are made</a:t>
            </a:r>
          </a:p>
          <a:p>
            <a:pPr marL="0" indent="0">
              <a:buNone/>
            </a:pPr>
            <a:endParaRPr lang="en-GB" sz="2800" dirty="0"/>
          </a:p>
          <a:p>
            <a:pPr marL="0" indent="0">
              <a:buNone/>
            </a:pPr>
            <a:r>
              <a:rPr lang="en-GB" sz="2800" dirty="0" smtClean="0"/>
              <a:t>They are t-tests with adjustments to keep the type 1 error to a minimum</a:t>
            </a:r>
          </a:p>
          <a:p>
            <a:pPr marL="0" indent="0">
              <a:buNone/>
            </a:pPr>
            <a:endParaRPr lang="en-GB" sz="2800" dirty="0"/>
          </a:p>
          <a:p>
            <a:r>
              <a:rPr lang="en-GB" sz="2800" dirty="0" err="1"/>
              <a:t>Tukey’s</a:t>
            </a:r>
            <a:r>
              <a:rPr lang="en-GB" sz="2800" dirty="0"/>
              <a:t> and </a:t>
            </a:r>
            <a:r>
              <a:rPr lang="en-GB" sz="2800" dirty="0" err="1"/>
              <a:t>Scheffe’s</a:t>
            </a:r>
            <a:r>
              <a:rPr lang="en-GB" sz="2800" dirty="0"/>
              <a:t> tests are the most commonly used post hoc tests.  </a:t>
            </a:r>
            <a:endParaRPr lang="en-GB" sz="2800" dirty="0" smtClean="0"/>
          </a:p>
          <a:p>
            <a:r>
              <a:rPr lang="en-GB" sz="2800" dirty="0" smtClean="0"/>
              <a:t>Hochberg’s </a:t>
            </a:r>
            <a:r>
              <a:rPr lang="en-GB" sz="2800" dirty="0"/>
              <a:t>GT2 is better where the sample sizes for the groups are very different.  </a:t>
            </a:r>
            <a:endParaRPr lang="en-GB" sz="2800" dirty="0" smtClean="0"/>
          </a:p>
        </p:txBody>
      </p:sp>
      <p:sp>
        <p:nvSpPr>
          <p:cNvPr id="5"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702619569"/>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19200"/>
            <a:ext cx="8610600" cy="5181600"/>
          </a:xfrm>
        </p:spPr>
        <p:txBody>
          <a:bodyPr>
            <a:normAutofit/>
          </a:bodyPr>
          <a:lstStyle/>
          <a:p>
            <a:r>
              <a:rPr lang="en-GB" dirty="0" smtClean="0"/>
              <a:t>Which diets are significantly different?</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t>Write up the results and conclude with which diet is the best.</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marL="109728" indent="0">
              <a:buNone/>
            </a:pPr>
            <a:endParaRPr lang="en-GB" sz="1800" dirty="0" smtClean="0"/>
          </a:p>
          <a:p>
            <a:pPr marL="109728" indent="0">
              <a:buNone/>
            </a:pPr>
            <a:endParaRPr lang="en-GB" sz="1800" dirty="0"/>
          </a:p>
          <a:p>
            <a:pPr marL="109728" indent="0">
              <a:buNone/>
            </a:pPr>
            <a:endParaRPr lang="en-GB" sz="1800" dirty="0" smtClean="0"/>
          </a:p>
        </p:txBody>
      </p:sp>
      <p:sp>
        <p:nvSpPr>
          <p:cNvPr id="4" name="Title 3"/>
          <p:cNvSpPr>
            <a:spLocks noGrp="1"/>
          </p:cNvSpPr>
          <p:nvPr>
            <p:ph type="title"/>
          </p:nvPr>
        </p:nvSpPr>
        <p:spPr/>
        <p:txBody>
          <a:bodyPr/>
          <a:lstStyle/>
          <a:p>
            <a:r>
              <a:rPr lang="en-GB" dirty="0" smtClean="0"/>
              <a:t>Post hoc tests</a:t>
            </a:r>
            <a:endParaRPr lang="en-GB" dirty="0"/>
          </a:p>
        </p:txBody>
      </p:sp>
      <p:pic>
        <p:nvPicPr>
          <p:cNvPr id="3" name="Picture 2"/>
          <p:cNvPicPr/>
          <p:nvPr/>
        </p:nvPicPr>
        <p:blipFill rotWithShape="1">
          <a:blip r:embed="rId3" cstate="print">
            <a:extLst>
              <a:ext uri="{28A0092B-C50C-407E-A947-70E740481C1C}">
                <a14:useLocalDpi xmlns:a14="http://schemas.microsoft.com/office/drawing/2010/main" xmlns="" val="0"/>
              </a:ext>
            </a:extLst>
          </a:blip>
          <a:srcRect b="44975"/>
          <a:stretch/>
        </p:blipFill>
        <p:spPr bwMode="auto">
          <a:xfrm>
            <a:off x="533400" y="1752600"/>
            <a:ext cx="6705600" cy="2895600"/>
          </a:xfrm>
          <a:prstGeom prst="rect">
            <a:avLst/>
          </a:prstGeom>
          <a:noFill/>
          <a:ln>
            <a:noFill/>
          </a:ln>
          <a:extLst>
            <a:ext uri="{53640926-AAD7-44D8-BBD7-CCE9431645EC}">
              <a14:shadowObscured xmlns:a14="http://schemas.microsoft.com/office/drawing/2010/main" xmlns=""/>
            </a:ext>
          </a:extLst>
        </p:spPr>
      </p:pic>
      <p:sp>
        <p:nvSpPr>
          <p:cNvPr id="6"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791839712"/>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Results</a:t>
            </a:r>
          </a:p>
          <a:p>
            <a:endParaRPr lang="en-GB" dirty="0"/>
          </a:p>
          <a:p>
            <a:endParaRPr lang="en-GB" dirty="0" smtClean="0"/>
          </a:p>
          <a:p>
            <a:endParaRPr lang="en-GB" dirty="0"/>
          </a:p>
          <a:p>
            <a:endParaRPr lang="en-GB" dirty="0" smtClean="0"/>
          </a:p>
          <a:p>
            <a:r>
              <a:rPr lang="en-GB" dirty="0" smtClean="0"/>
              <a:t>Report:</a:t>
            </a:r>
            <a:endParaRPr lang="en-GB" dirty="0"/>
          </a:p>
        </p:txBody>
      </p:sp>
      <p:sp>
        <p:nvSpPr>
          <p:cNvPr id="3" name="Title 2"/>
          <p:cNvSpPr>
            <a:spLocks noGrp="1"/>
          </p:cNvSpPr>
          <p:nvPr>
            <p:ph type="title"/>
          </p:nvPr>
        </p:nvSpPr>
        <p:spPr/>
        <p:txBody>
          <a:bodyPr/>
          <a:lstStyle/>
          <a:p>
            <a:r>
              <a:rPr lang="en-GB" dirty="0" smtClean="0">
                <a:solidFill>
                  <a:srgbClr val="0070C0"/>
                </a:solidFill>
              </a:rPr>
              <a:t>Pairwise comparisons</a:t>
            </a:r>
            <a:endParaRPr lang="en-GB" dirty="0">
              <a:solidFill>
                <a:srgbClr val="0070C0"/>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27961782"/>
              </p:ext>
            </p:extLst>
          </p:nvPr>
        </p:nvGraphicFramePr>
        <p:xfrm>
          <a:off x="2843808" y="1484784"/>
          <a:ext cx="5616624" cy="1682496"/>
        </p:xfrm>
        <a:graphic>
          <a:graphicData uri="http://schemas.openxmlformats.org/drawingml/2006/table">
            <a:tbl>
              <a:tblPr firstRow="1" firstCol="1" bandRow="1"/>
              <a:tblGrid>
                <a:gridCol w="3252607"/>
                <a:gridCol w="2364017"/>
              </a:tblGrid>
              <a:tr h="414046">
                <a:tc>
                  <a:txBody>
                    <a:bodyPr/>
                    <a:lstStyle/>
                    <a:p>
                      <a:pPr algn="l">
                        <a:lnSpc>
                          <a:spcPct val="115000"/>
                        </a:lnSpc>
                        <a:spcAft>
                          <a:spcPts val="0"/>
                        </a:spcAft>
                      </a:pPr>
                      <a:r>
                        <a:rPr lang="en-GB" sz="2400" dirty="0">
                          <a:solidFill>
                            <a:srgbClr val="0070C0"/>
                          </a:solidFill>
                          <a:effectLst/>
                          <a:latin typeface="Calibri"/>
                          <a:ea typeface="Calibri"/>
                          <a:cs typeface="Times New Roman"/>
                        </a:rPr>
                        <a:t>Test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2400">
                          <a:solidFill>
                            <a:srgbClr val="0070C0"/>
                          </a:solidFill>
                          <a:effectLst/>
                          <a:latin typeface="Calibri"/>
                          <a:ea typeface="Calibri"/>
                          <a:cs typeface="Times New Roman"/>
                        </a:rPr>
                        <a:t>p-value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046">
                <a:tc>
                  <a:txBody>
                    <a:bodyPr/>
                    <a:lstStyle/>
                    <a:p>
                      <a:pPr algn="l">
                        <a:lnSpc>
                          <a:spcPct val="115000"/>
                        </a:lnSpc>
                        <a:spcAft>
                          <a:spcPts val="0"/>
                        </a:spcAft>
                      </a:pPr>
                      <a:r>
                        <a:rPr lang="en-GB" sz="2400">
                          <a:solidFill>
                            <a:srgbClr val="0070C0"/>
                          </a:solidFill>
                          <a:effectLst/>
                          <a:latin typeface="Calibri"/>
                          <a:ea typeface="Calibri"/>
                          <a:cs typeface="Times New Roman"/>
                        </a:rPr>
                        <a:t>Diet 1 vs Diet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2400" dirty="0">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046">
                <a:tc>
                  <a:txBody>
                    <a:bodyPr/>
                    <a:lstStyle/>
                    <a:p>
                      <a:pPr algn="l">
                        <a:lnSpc>
                          <a:spcPct val="115000"/>
                        </a:lnSpc>
                        <a:spcAft>
                          <a:spcPts val="0"/>
                        </a:spcAft>
                      </a:pPr>
                      <a:r>
                        <a:rPr lang="en-GB" sz="2400">
                          <a:solidFill>
                            <a:srgbClr val="0070C0"/>
                          </a:solidFill>
                          <a:effectLst/>
                          <a:latin typeface="Calibri"/>
                          <a:ea typeface="Calibri"/>
                          <a:cs typeface="Times New Roman"/>
                        </a:rPr>
                        <a:t>Diet 1 vs Diet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2400" dirty="0">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046">
                <a:tc>
                  <a:txBody>
                    <a:bodyPr/>
                    <a:lstStyle/>
                    <a:p>
                      <a:pPr algn="l">
                        <a:lnSpc>
                          <a:spcPct val="115000"/>
                        </a:lnSpc>
                        <a:spcAft>
                          <a:spcPts val="0"/>
                        </a:spcAft>
                      </a:pPr>
                      <a:r>
                        <a:rPr lang="en-GB" sz="2400">
                          <a:solidFill>
                            <a:srgbClr val="0070C0"/>
                          </a:solidFill>
                          <a:effectLst/>
                          <a:latin typeface="Calibri"/>
                          <a:ea typeface="Calibri"/>
                          <a:cs typeface="Times New Roman"/>
                        </a:rPr>
                        <a:t>Diet 2 vs Diet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n-GB" sz="2400" dirty="0">
                        <a:solidFill>
                          <a:srgbClr val="0070C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234639083"/>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Results</a:t>
            </a:r>
            <a:endParaRPr lang="en-GB" dirty="0"/>
          </a:p>
        </p:txBody>
      </p:sp>
      <p:sp>
        <p:nvSpPr>
          <p:cNvPr id="3" name="Title 2"/>
          <p:cNvSpPr>
            <a:spLocks noGrp="1"/>
          </p:cNvSpPr>
          <p:nvPr>
            <p:ph type="title"/>
          </p:nvPr>
        </p:nvSpPr>
        <p:spPr/>
        <p:txBody>
          <a:bodyPr/>
          <a:lstStyle/>
          <a:p>
            <a:r>
              <a:rPr lang="en-GB" dirty="0" smtClean="0">
                <a:solidFill>
                  <a:srgbClr val="FF0000"/>
                </a:solidFill>
              </a:rPr>
              <a:t>Pairwise comparisons</a:t>
            </a:r>
            <a:endParaRPr lang="en-GB"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770045453"/>
              </p:ext>
            </p:extLst>
          </p:nvPr>
        </p:nvGraphicFramePr>
        <p:xfrm>
          <a:off x="2843808" y="1484784"/>
          <a:ext cx="4670058" cy="1682496"/>
        </p:xfrm>
        <a:graphic>
          <a:graphicData uri="http://schemas.openxmlformats.org/drawingml/2006/table">
            <a:tbl>
              <a:tblPr firstRow="1" firstCol="1" bandRow="1"/>
              <a:tblGrid>
                <a:gridCol w="2704447"/>
                <a:gridCol w="1965611"/>
              </a:tblGrid>
              <a:tr h="0">
                <a:tc>
                  <a:txBody>
                    <a:bodyPr/>
                    <a:lstStyle/>
                    <a:p>
                      <a:pPr algn="l">
                        <a:lnSpc>
                          <a:spcPct val="115000"/>
                        </a:lnSpc>
                        <a:spcAft>
                          <a:spcPts val="0"/>
                        </a:spcAft>
                      </a:pPr>
                      <a:r>
                        <a:rPr lang="en-GB" sz="2400" dirty="0">
                          <a:solidFill>
                            <a:srgbClr val="FF0000"/>
                          </a:solidFill>
                          <a:effectLst/>
                          <a:latin typeface="Calibri"/>
                          <a:ea typeface="Calibri"/>
                          <a:cs typeface="Times New Roman"/>
                        </a:rPr>
                        <a:t>Test</a:t>
                      </a:r>
                      <a:endParaRPr lang="en-GB"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2400">
                          <a:solidFill>
                            <a:srgbClr val="FF0000"/>
                          </a:solidFill>
                          <a:effectLst/>
                          <a:latin typeface="Calibri"/>
                          <a:ea typeface="Calibri"/>
                          <a:cs typeface="Times New Roman"/>
                        </a:rPr>
                        <a:t>p-value</a:t>
                      </a:r>
                      <a:endParaRPr lang="en-GB"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15000"/>
                        </a:lnSpc>
                        <a:spcAft>
                          <a:spcPts val="0"/>
                        </a:spcAft>
                      </a:pPr>
                      <a:r>
                        <a:rPr lang="en-GB" sz="2400">
                          <a:solidFill>
                            <a:srgbClr val="FF0000"/>
                          </a:solidFill>
                          <a:effectLst/>
                          <a:latin typeface="Calibri"/>
                          <a:ea typeface="Calibri"/>
                          <a:cs typeface="Times New Roman"/>
                        </a:rPr>
                        <a:t>Diet 1 vs Diet 2</a:t>
                      </a:r>
                      <a:endParaRPr lang="en-GB"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2400" dirty="0">
                          <a:solidFill>
                            <a:srgbClr val="FF0000"/>
                          </a:solidFill>
                          <a:effectLst/>
                          <a:latin typeface="Calibri"/>
                          <a:ea typeface="Calibri"/>
                          <a:cs typeface="Times New Roman"/>
                        </a:rPr>
                        <a:t>P = 0.912</a:t>
                      </a:r>
                      <a:endParaRPr lang="en-GB"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15000"/>
                        </a:lnSpc>
                        <a:spcAft>
                          <a:spcPts val="0"/>
                        </a:spcAft>
                      </a:pPr>
                      <a:r>
                        <a:rPr lang="en-GB" sz="2400">
                          <a:solidFill>
                            <a:srgbClr val="FF0000"/>
                          </a:solidFill>
                          <a:effectLst/>
                          <a:latin typeface="Calibri"/>
                          <a:ea typeface="Calibri"/>
                          <a:cs typeface="Times New Roman"/>
                        </a:rPr>
                        <a:t>Diet 1 vs Diet 3</a:t>
                      </a:r>
                      <a:endParaRPr lang="en-GB"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2400">
                          <a:solidFill>
                            <a:srgbClr val="FF0000"/>
                          </a:solidFill>
                          <a:effectLst/>
                          <a:latin typeface="Calibri"/>
                          <a:ea typeface="Calibri"/>
                          <a:cs typeface="Times New Roman"/>
                        </a:rPr>
                        <a:t>P = 0.02</a:t>
                      </a:r>
                      <a:endParaRPr lang="en-GB"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lnSpc>
                          <a:spcPct val="115000"/>
                        </a:lnSpc>
                        <a:spcAft>
                          <a:spcPts val="0"/>
                        </a:spcAft>
                      </a:pPr>
                      <a:r>
                        <a:rPr lang="en-GB" sz="2400">
                          <a:solidFill>
                            <a:srgbClr val="FF0000"/>
                          </a:solidFill>
                          <a:effectLst/>
                          <a:latin typeface="Calibri"/>
                          <a:ea typeface="Calibri"/>
                          <a:cs typeface="Times New Roman"/>
                        </a:rPr>
                        <a:t>Diet 2 vs Diet 3</a:t>
                      </a:r>
                      <a:endParaRPr lang="en-GB"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2400" dirty="0">
                          <a:solidFill>
                            <a:srgbClr val="FF0000"/>
                          </a:solidFill>
                          <a:effectLst/>
                          <a:latin typeface="Calibri"/>
                          <a:ea typeface="Calibri"/>
                          <a:cs typeface="Times New Roman"/>
                        </a:rPr>
                        <a:t>P = 0.005</a:t>
                      </a:r>
                      <a:endParaRPr lang="en-GB"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323528" y="3429000"/>
            <a:ext cx="8422232" cy="2308324"/>
          </a:xfrm>
          <a:prstGeom prst="rect">
            <a:avLst/>
          </a:prstGeom>
        </p:spPr>
        <p:txBody>
          <a:bodyPr wrap="square">
            <a:spAutoFit/>
          </a:bodyPr>
          <a:lstStyle/>
          <a:p>
            <a:r>
              <a:rPr lang="en-GB" sz="2400" dirty="0"/>
              <a:t>There is no significant difference between Diets 1 and 2 but there is between diet 3 and </a:t>
            </a:r>
            <a:r>
              <a:rPr lang="en-GB" sz="2400" dirty="0" smtClean="0"/>
              <a:t>diet 1 (p = 0.02) and diet 2 and diet 3 (p = 0.005).  </a:t>
            </a:r>
          </a:p>
          <a:p>
            <a:endParaRPr lang="en-GB" sz="2400" dirty="0"/>
          </a:p>
          <a:p>
            <a:r>
              <a:rPr lang="en-GB" sz="2400" dirty="0" smtClean="0"/>
              <a:t>The </a:t>
            </a:r>
            <a:r>
              <a:rPr lang="en-GB" sz="2400" dirty="0"/>
              <a:t>mean weight lost on Diets 1 (3.3kg) and 2 (</a:t>
            </a:r>
            <a:r>
              <a:rPr lang="en-GB" sz="2400" dirty="0" smtClean="0"/>
              <a:t>3kg) are </a:t>
            </a:r>
            <a:r>
              <a:rPr lang="en-GB" sz="2400" dirty="0"/>
              <a:t>less than the mean weight lost on diet 3 (5.15kg).  </a:t>
            </a:r>
          </a:p>
        </p:txBody>
      </p:sp>
      <p:sp>
        <p:nvSpPr>
          <p:cNvPr id="6"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451229124"/>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57200" y="476672"/>
            <a:ext cx="8229600"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b="0" dirty="0" smtClean="0"/>
              <a:t>Assumptions for ANOVA</a:t>
            </a:r>
            <a:endParaRPr lang="en-GB" sz="4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Content Placeholder 1"/>
          <p:cNvSpPr txBox="1">
            <a:spLocks/>
          </p:cNvSpPr>
          <p:nvPr/>
        </p:nvSpPr>
        <p:spPr>
          <a:xfrm>
            <a:off x="457200" y="1703505"/>
            <a:ext cx="8507288" cy="4525963"/>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None/>
            </a:pPr>
            <a:endParaRPr lang="en-GB" sz="2800" dirty="0"/>
          </a:p>
        </p:txBody>
      </p:sp>
      <p:graphicFrame>
        <p:nvGraphicFramePr>
          <p:cNvPr id="3" name="Table 2"/>
          <p:cNvGraphicFramePr>
            <a:graphicFrameLocks noGrp="1"/>
          </p:cNvGraphicFramePr>
          <p:nvPr>
            <p:extLst>
              <p:ext uri="{D42A27DB-BD31-4B8C-83A1-F6EECF244321}">
                <p14:modId xmlns:p14="http://schemas.microsoft.com/office/powerpoint/2010/main" xmlns="" val="130650707"/>
              </p:ext>
            </p:extLst>
          </p:nvPr>
        </p:nvGraphicFramePr>
        <p:xfrm>
          <a:off x="323528" y="1703504"/>
          <a:ext cx="8136903" cy="3253218"/>
        </p:xfrm>
        <a:graphic>
          <a:graphicData uri="http://schemas.openxmlformats.org/drawingml/2006/table">
            <a:tbl>
              <a:tblPr firstRow="1" firstCol="1" bandRow="1">
                <a:tableStyleId>{5C22544A-7EE6-4342-B048-85BDC9FD1C3A}</a:tableStyleId>
              </a:tblPr>
              <a:tblGrid>
                <a:gridCol w="3431077"/>
                <a:gridCol w="1725825"/>
                <a:gridCol w="2980001"/>
              </a:tblGrid>
              <a:tr h="710518">
                <a:tc>
                  <a:txBody>
                    <a:bodyPr/>
                    <a:lstStyle/>
                    <a:p>
                      <a:pPr>
                        <a:lnSpc>
                          <a:spcPct val="115000"/>
                        </a:lnSpc>
                        <a:spcAft>
                          <a:spcPts val="1000"/>
                        </a:spcAft>
                      </a:pPr>
                      <a:r>
                        <a:rPr lang="en-GB" sz="1600" dirty="0">
                          <a:effectLst/>
                        </a:rPr>
                        <a:t>Assumption</a:t>
                      </a:r>
                      <a:endParaRPr lang="en-GB" sz="1600" dirty="0">
                        <a:effectLst/>
                        <a:latin typeface="Calibri"/>
                        <a:ea typeface="Calibri"/>
                        <a:cs typeface="Times New Roman"/>
                      </a:endParaRPr>
                    </a:p>
                  </a:txBody>
                  <a:tcPr marL="68580" marR="68580" marT="0" marB="0"/>
                </a:tc>
                <a:tc>
                  <a:txBody>
                    <a:bodyPr/>
                    <a:lstStyle/>
                    <a:p>
                      <a:pPr>
                        <a:lnSpc>
                          <a:spcPct val="115000"/>
                        </a:lnSpc>
                        <a:spcAft>
                          <a:spcPts val="1000"/>
                        </a:spcAft>
                      </a:pPr>
                      <a:r>
                        <a:rPr lang="en-GB" sz="1600">
                          <a:effectLst/>
                        </a:rPr>
                        <a:t>How to check</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n-GB" sz="1600">
                          <a:effectLst/>
                        </a:rPr>
                        <a:t>What to do if assumption not met</a:t>
                      </a:r>
                      <a:endParaRPr lang="en-GB" sz="1600">
                        <a:effectLst/>
                        <a:latin typeface="Calibri"/>
                        <a:ea typeface="Calibri"/>
                        <a:cs typeface="Times New Roman"/>
                      </a:endParaRPr>
                    </a:p>
                  </a:txBody>
                  <a:tcPr marL="68580" marR="68580" marT="0" marB="0"/>
                </a:tc>
              </a:tr>
              <a:tr h="1421036">
                <a:tc>
                  <a:txBody>
                    <a:bodyPr/>
                    <a:lstStyle/>
                    <a:p>
                      <a:pPr>
                        <a:lnSpc>
                          <a:spcPct val="115000"/>
                        </a:lnSpc>
                        <a:spcAft>
                          <a:spcPts val="1000"/>
                        </a:spcAft>
                      </a:pPr>
                      <a:r>
                        <a:rPr lang="en-GB" sz="1600">
                          <a:effectLst/>
                        </a:rPr>
                        <a:t>Normality: The residuals (difference between observed and expected values) should be normally distributed</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n-GB" sz="1600">
                          <a:effectLst/>
                        </a:rPr>
                        <a:t>Histograms/ QQ plots/ normality tests of residuals</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n-GB" sz="1600">
                          <a:effectLst/>
                        </a:rPr>
                        <a:t>Do a Kruskall-Wallis test which is non-parametric (does not assume normality)</a:t>
                      </a:r>
                      <a:endParaRPr lang="en-GB" sz="1600">
                        <a:effectLst/>
                        <a:latin typeface="Calibri"/>
                        <a:ea typeface="Calibri"/>
                        <a:cs typeface="Times New Roman"/>
                      </a:endParaRPr>
                    </a:p>
                  </a:txBody>
                  <a:tcPr marL="68580" marR="68580" marT="0" marB="0"/>
                </a:tc>
              </a:tr>
              <a:tr h="1065777">
                <a:tc>
                  <a:txBody>
                    <a:bodyPr/>
                    <a:lstStyle/>
                    <a:p>
                      <a:pPr>
                        <a:lnSpc>
                          <a:spcPct val="115000"/>
                        </a:lnSpc>
                        <a:spcAft>
                          <a:spcPts val="1000"/>
                        </a:spcAft>
                      </a:pPr>
                      <a:r>
                        <a:rPr lang="en-GB" sz="1600">
                          <a:effectLst/>
                        </a:rPr>
                        <a:t>Homogeneity of variance (each group should have a similar standard deviation)</a:t>
                      </a:r>
                      <a:endParaRPr lang="en-GB" sz="1600">
                        <a:effectLst/>
                        <a:latin typeface="Calibri"/>
                        <a:ea typeface="Calibri"/>
                        <a:cs typeface="Times New Roman"/>
                      </a:endParaRPr>
                    </a:p>
                  </a:txBody>
                  <a:tcPr marL="68580" marR="68580" marT="0" marB="0"/>
                </a:tc>
                <a:tc>
                  <a:txBody>
                    <a:bodyPr/>
                    <a:lstStyle/>
                    <a:p>
                      <a:pPr>
                        <a:lnSpc>
                          <a:spcPct val="115000"/>
                        </a:lnSpc>
                        <a:spcAft>
                          <a:spcPts val="1000"/>
                        </a:spcAft>
                      </a:pPr>
                      <a:r>
                        <a:rPr lang="en-GB" sz="1600" dirty="0" err="1">
                          <a:effectLst/>
                        </a:rPr>
                        <a:t>Levene’s</a:t>
                      </a:r>
                      <a:r>
                        <a:rPr lang="en-GB" sz="1600" dirty="0">
                          <a:effectLst/>
                        </a:rPr>
                        <a:t> test</a:t>
                      </a:r>
                      <a:endParaRPr lang="en-GB" sz="1600" dirty="0">
                        <a:effectLst/>
                        <a:latin typeface="Calibri"/>
                        <a:ea typeface="Calibri"/>
                        <a:cs typeface="Times New Roman"/>
                      </a:endParaRPr>
                    </a:p>
                  </a:txBody>
                  <a:tcPr marL="68580" marR="68580" marT="0" marB="0"/>
                </a:tc>
                <a:tc>
                  <a:txBody>
                    <a:bodyPr/>
                    <a:lstStyle/>
                    <a:p>
                      <a:pPr>
                        <a:lnSpc>
                          <a:spcPct val="115000"/>
                        </a:lnSpc>
                        <a:spcAft>
                          <a:spcPts val="1000"/>
                        </a:spcAft>
                      </a:pPr>
                      <a:r>
                        <a:rPr lang="en-GB" sz="1600" dirty="0">
                          <a:effectLst/>
                        </a:rPr>
                        <a:t>Welch test instead of ANOVA and Games-Howell for post hoc or </a:t>
                      </a:r>
                      <a:r>
                        <a:rPr lang="en-GB" sz="1600" dirty="0" err="1">
                          <a:effectLst/>
                        </a:rPr>
                        <a:t>Kruskall</a:t>
                      </a:r>
                      <a:r>
                        <a:rPr lang="en-GB" sz="1600" dirty="0">
                          <a:effectLst/>
                        </a:rPr>
                        <a:t>-Wallis</a:t>
                      </a:r>
                      <a:endParaRPr lang="en-GB" sz="1600" dirty="0">
                        <a:effectLst/>
                        <a:latin typeface="Calibri"/>
                        <a:ea typeface="Calibri"/>
                        <a:cs typeface="Times New Roman"/>
                      </a:endParaRPr>
                    </a:p>
                  </a:txBody>
                  <a:tcPr marL="68580" marR="68580" marT="0" marB="0"/>
                </a:tc>
              </a:tr>
            </a:tbl>
          </a:graphicData>
        </a:graphic>
      </p:graphicFrame>
      <p:sp>
        <p:nvSpPr>
          <p:cNvPr id="6"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90645022"/>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Null:</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t>Conclusion:</a:t>
            </a:r>
            <a:endParaRPr lang="en-GB" dirty="0"/>
          </a:p>
        </p:txBody>
      </p:sp>
      <p:sp>
        <p:nvSpPr>
          <p:cNvPr id="3" name="Title 2"/>
          <p:cNvSpPr>
            <a:spLocks noGrp="1"/>
          </p:cNvSpPr>
          <p:nvPr>
            <p:ph type="title"/>
          </p:nvPr>
        </p:nvSpPr>
        <p:spPr>
          <a:xfrm>
            <a:off x="107504" y="274638"/>
            <a:ext cx="9036496" cy="1143000"/>
          </a:xfrm>
        </p:spPr>
        <p:txBody>
          <a:bodyPr>
            <a:normAutofit/>
          </a:bodyPr>
          <a:lstStyle/>
          <a:p>
            <a:r>
              <a:rPr lang="en-GB" sz="3600" dirty="0" smtClean="0">
                <a:solidFill>
                  <a:srgbClr val="0070C0"/>
                </a:solidFill>
              </a:rPr>
              <a:t>Ex: Can equal variances be assumed?</a:t>
            </a:r>
            <a:endParaRPr lang="en-GB" sz="3600" dirty="0">
              <a:solidFill>
                <a:srgbClr val="0070C0"/>
              </a:solidFill>
            </a:endParaRPr>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2560" y="2204864"/>
            <a:ext cx="4348311" cy="29249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5652120" y="2204864"/>
            <a:ext cx="3491880" cy="1200329"/>
          </a:xfrm>
          <a:prstGeom prst="rect">
            <a:avLst/>
          </a:prstGeom>
          <a:noFill/>
        </p:spPr>
        <p:txBody>
          <a:bodyPr wrap="square" rtlCol="0">
            <a:spAutoFit/>
          </a:bodyPr>
          <a:lstStyle/>
          <a:p>
            <a:r>
              <a:rPr lang="en-GB" sz="2400" dirty="0"/>
              <a:t>p</a:t>
            </a:r>
            <a:r>
              <a:rPr lang="en-GB" sz="2400" dirty="0" smtClean="0"/>
              <a:t> = </a:t>
            </a:r>
          </a:p>
          <a:p>
            <a:endParaRPr lang="en-GB" sz="2400" dirty="0"/>
          </a:p>
          <a:p>
            <a:r>
              <a:rPr lang="en-GB" sz="2400" dirty="0" smtClean="0"/>
              <a:t>Reject/ do not reject</a:t>
            </a:r>
            <a:endParaRPr lang="en-GB" sz="2400" dirty="0"/>
          </a:p>
        </p:txBody>
      </p:sp>
      <p:sp>
        <p:nvSpPr>
          <p:cNvPr id="6"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1484818804"/>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t>Conclusion:</a:t>
            </a:r>
            <a:endParaRPr lang="en-GB" dirty="0"/>
          </a:p>
        </p:txBody>
      </p:sp>
      <p:sp>
        <p:nvSpPr>
          <p:cNvPr id="3" name="Title 2"/>
          <p:cNvSpPr>
            <a:spLocks noGrp="1"/>
          </p:cNvSpPr>
          <p:nvPr>
            <p:ph type="title"/>
          </p:nvPr>
        </p:nvSpPr>
        <p:spPr>
          <a:xfrm>
            <a:off x="457200" y="274638"/>
            <a:ext cx="8686800" cy="1143000"/>
          </a:xfrm>
        </p:spPr>
        <p:txBody>
          <a:bodyPr>
            <a:normAutofit fontScale="90000"/>
          </a:bodyPr>
          <a:lstStyle/>
          <a:p>
            <a:r>
              <a:rPr lang="en-GB" dirty="0" smtClean="0"/>
              <a:t>Exercise: Can normality be assumed?</a:t>
            </a:r>
            <a:endParaRPr lang="en-GB" dirty="0"/>
          </a:p>
        </p:txBody>
      </p:sp>
      <p:sp>
        <p:nvSpPr>
          <p:cNvPr id="5" name="TextBox 4"/>
          <p:cNvSpPr txBox="1"/>
          <p:nvPr/>
        </p:nvSpPr>
        <p:spPr>
          <a:xfrm>
            <a:off x="5090160" y="2204864"/>
            <a:ext cx="4053840" cy="3046988"/>
          </a:xfrm>
          <a:prstGeom prst="rect">
            <a:avLst/>
          </a:prstGeom>
          <a:noFill/>
        </p:spPr>
        <p:txBody>
          <a:bodyPr wrap="square" rtlCol="0">
            <a:spAutoFit/>
          </a:bodyPr>
          <a:lstStyle/>
          <a:p>
            <a:r>
              <a:rPr lang="en-GB" sz="2400" dirty="0" smtClean="0"/>
              <a:t>Can normality be assumed?</a:t>
            </a:r>
          </a:p>
          <a:p>
            <a:endParaRPr lang="en-GB" sz="2400" dirty="0" smtClean="0"/>
          </a:p>
          <a:p>
            <a:endParaRPr lang="en-GB" sz="2400" dirty="0"/>
          </a:p>
          <a:p>
            <a:r>
              <a:rPr lang="en-GB" sz="2400" dirty="0" smtClean="0"/>
              <a:t>Should you:</a:t>
            </a:r>
          </a:p>
          <a:p>
            <a:pPr marL="457200" indent="-457200">
              <a:buFont typeface="+mj-lt"/>
              <a:buAutoNum type="alphaLcParenR"/>
            </a:pPr>
            <a:r>
              <a:rPr lang="en-GB" sz="2400" dirty="0" smtClean="0"/>
              <a:t>Use ANOVA</a:t>
            </a:r>
          </a:p>
          <a:p>
            <a:pPr marL="457200" indent="-457200">
              <a:buFont typeface="+mj-lt"/>
              <a:buAutoNum type="alphaLcParenR"/>
            </a:pPr>
            <a:endParaRPr lang="en-GB" sz="2400" dirty="0" smtClean="0"/>
          </a:p>
          <a:p>
            <a:pPr marL="457200" indent="-457200">
              <a:buFont typeface="+mj-lt"/>
              <a:buAutoNum type="alphaLcParenR"/>
            </a:pPr>
            <a:r>
              <a:rPr lang="en-GB" sz="2400" dirty="0" smtClean="0"/>
              <a:t>Use </a:t>
            </a:r>
            <a:r>
              <a:rPr lang="en-GB" sz="2400" dirty="0" err="1" smtClean="0"/>
              <a:t>Kruskall</a:t>
            </a:r>
            <a:r>
              <a:rPr lang="en-GB" sz="2400" dirty="0" smtClean="0"/>
              <a:t>-Wallis</a:t>
            </a:r>
            <a:endParaRPr lang="en-GB" sz="2400" dirty="0"/>
          </a:p>
        </p:txBody>
      </p:sp>
      <p:pic>
        <p:nvPicPr>
          <p:cNvPr id="1741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24046"/>
          <a:stretch/>
        </p:blipFill>
        <p:spPr bwMode="auto">
          <a:xfrm>
            <a:off x="630331" y="1556792"/>
            <a:ext cx="3941669" cy="4158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51520" y="1556792"/>
            <a:ext cx="4752528"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70C0"/>
                </a:solidFill>
              </a:rPr>
              <a:t>Histogram of standardised residuals</a:t>
            </a:r>
            <a:endParaRPr lang="en-GB" dirty="0">
              <a:solidFill>
                <a:srgbClr val="0070C0"/>
              </a:solidFill>
            </a:endParaRPr>
          </a:p>
        </p:txBody>
      </p:sp>
      <p:sp>
        <p:nvSpPr>
          <p:cNvPr id="7"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3970382495"/>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72008"/>
          </a:xfrm>
        </p:spPr>
        <p:txBody>
          <a:bodyPr>
            <a:normAutofit/>
          </a:bodyPr>
          <a:lstStyle/>
          <a:p>
            <a:r>
              <a:rPr lang="en-GB" dirty="0" smtClean="0"/>
              <a:t>Null:</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solidFill>
                  <a:srgbClr val="FF0000"/>
                </a:solidFill>
              </a:rPr>
              <a:t>Conclusion: Equality of variances can be assumed</a:t>
            </a:r>
            <a:endParaRPr lang="en-GB" dirty="0">
              <a:solidFill>
                <a:srgbClr val="FF0000"/>
              </a:solidFill>
            </a:endParaRPr>
          </a:p>
        </p:txBody>
      </p:sp>
      <p:sp>
        <p:nvSpPr>
          <p:cNvPr id="3" name="Title 2"/>
          <p:cNvSpPr>
            <a:spLocks noGrp="1"/>
          </p:cNvSpPr>
          <p:nvPr>
            <p:ph type="title"/>
          </p:nvPr>
        </p:nvSpPr>
        <p:spPr>
          <a:xfrm>
            <a:off x="107504" y="274638"/>
            <a:ext cx="9036496" cy="1143000"/>
          </a:xfrm>
        </p:spPr>
        <p:txBody>
          <a:bodyPr>
            <a:normAutofit/>
          </a:bodyPr>
          <a:lstStyle/>
          <a:p>
            <a:r>
              <a:rPr lang="en-GB" sz="3600" dirty="0" smtClean="0">
                <a:solidFill>
                  <a:srgbClr val="FF0000"/>
                </a:solidFill>
              </a:rPr>
              <a:t>Ex: Can equal variances be assumed?</a:t>
            </a:r>
            <a:endParaRPr lang="en-GB" sz="3600" dirty="0">
              <a:solidFill>
                <a:srgbClr val="FF0000"/>
              </a:solidFill>
            </a:endParaRPr>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2560" y="2204864"/>
            <a:ext cx="4348311" cy="29249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5652120" y="2204864"/>
            <a:ext cx="3491880" cy="1200329"/>
          </a:xfrm>
          <a:prstGeom prst="rect">
            <a:avLst/>
          </a:prstGeom>
          <a:noFill/>
        </p:spPr>
        <p:txBody>
          <a:bodyPr wrap="square" rtlCol="0">
            <a:spAutoFit/>
          </a:bodyPr>
          <a:lstStyle/>
          <a:p>
            <a:r>
              <a:rPr lang="en-GB" sz="2400" dirty="0">
                <a:solidFill>
                  <a:srgbClr val="FF0000"/>
                </a:solidFill>
              </a:rPr>
              <a:t>p</a:t>
            </a:r>
            <a:r>
              <a:rPr lang="en-GB" sz="2400" dirty="0" smtClean="0">
                <a:solidFill>
                  <a:srgbClr val="FF0000"/>
                </a:solidFill>
              </a:rPr>
              <a:t> = 0.52</a:t>
            </a:r>
          </a:p>
          <a:p>
            <a:endParaRPr lang="en-GB" sz="2400" dirty="0"/>
          </a:p>
          <a:p>
            <a:r>
              <a:rPr lang="en-GB" sz="2400" dirty="0">
                <a:solidFill>
                  <a:srgbClr val="FF0000"/>
                </a:solidFill>
              </a:rPr>
              <a:t>D</a:t>
            </a:r>
            <a:r>
              <a:rPr lang="en-GB" sz="2400" dirty="0" smtClean="0">
                <a:solidFill>
                  <a:srgbClr val="FF0000"/>
                </a:solidFill>
              </a:rPr>
              <a:t>o not reject</a:t>
            </a:r>
            <a:endParaRPr lang="en-GB" sz="2400" dirty="0">
              <a:solidFill>
                <a:srgbClr val="FF0000"/>
              </a:solidFill>
            </a:endParaRPr>
          </a:p>
        </p:txBody>
      </p:sp>
      <p:sp>
        <p:nvSpPr>
          <p:cNvPr id="6"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358610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mtClean="0"/>
              <a:t>www.statstutor.ac.uk</a:t>
            </a:r>
            <a:endParaRPr lang="en-US" dirty="0"/>
          </a:p>
        </p:txBody>
      </p:sp>
      <p:sp>
        <p:nvSpPr>
          <p:cNvPr id="30722" name="Title 1"/>
          <p:cNvSpPr>
            <a:spLocks noGrp="1"/>
          </p:cNvSpPr>
          <p:nvPr>
            <p:ph type="title"/>
          </p:nvPr>
        </p:nvSpPr>
        <p:spPr>
          <a:xfrm>
            <a:off x="684213" y="228600"/>
            <a:ext cx="7772400" cy="1143000"/>
          </a:xfrm>
        </p:spPr>
        <p:txBody>
          <a:bodyPr/>
          <a:lstStyle/>
          <a:p>
            <a:pPr algn="ctr"/>
            <a:r>
              <a:rPr lang="en-GB" sz="3600" dirty="0" smtClean="0"/>
              <a:t>Group Frequency Table</a:t>
            </a:r>
          </a:p>
        </p:txBody>
      </p:sp>
      <p:graphicFrame>
        <p:nvGraphicFramePr>
          <p:cNvPr id="20524" name="Group 44"/>
          <p:cNvGraphicFramePr>
            <a:graphicFrameLocks noGrp="1"/>
          </p:cNvGraphicFramePr>
          <p:nvPr>
            <p:extLst>
              <p:ext uri="{D42A27DB-BD31-4B8C-83A1-F6EECF244321}">
                <p14:modId xmlns:p14="http://schemas.microsoft.com/office/powerpoint/2010/main" xmlns="" val="3562601340"/>
              </p:ext>
            </p:extLst>
          </p:nvPr>
        </p:nvGraphicFramePr>
        <p:xfrm>
          <a:off x="609600" y="1447800"/>
          <a:ext cx="7848600" cy="4419603"/>
        </p:xfrm>
        <a:graphic>
          <a:graphicData uri="http://schemas.openxmlformats.org/drawingml/2006/table">
            <a:tbl>
              <a:tblPr/>
              <a:tblGrid>
                <a:gridCol w="228600"/>
                <a:gridCol w="3962400"/>
                <a:gridCol w="2133600"/>
                <a:gridCol w="1524000"/>
              </a:tblGrid>
              <a:tr h="490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9050" marR="19050" marT="19050" marB="1905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cs typeface="Times New Roman" pitchFamily="18" charset="0"/>
                      </a:endParaRPr>
                    </a:p>
                  </a:txBody>
                  <a:tcPr marL="19050" marR="19050" marT="19050" marB="1905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Verdana" pitchFamily="34" charset="0"/>
                          <a:cs typeface="Times New Roman" pitchFamily="18" charset="0"/>
                        </a:rPr>
                        <a:t>Frequency</a:t>
                      </a:r>
                      <a:endParaRPr kumimoji="0" lang="en-GB" sz="2400" b="1" i="0" u="none" strike="noStrike" cap="none" normalizeH="0" baseline="0" smtClean="0">
                        <a:ln>
                          <a:noFill/>
                        </a:ln>
                        <a:solidFill>
                          <a:schemeClr val="tx1"/>
                        </a:solidFill>
                        <a:effectLst/>
                        <a:latin typeface="Verdana" pitchFamily="34" charset="0"/>
                        <a:cs typeface="Times New Roman" pitchFamily="18" charset="0"/>
                      </a:endParaRPr>
                    </a:p>
                  </a:txBody>
                  <a:tcPr marL="19050" marR="19050" marT="19050" marB="1905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Verdana" pitchFamily="34" charset="0"/>
                          <a:cs typeface="Times New Roman" pitchFamily="18" charset="0"/>
                        </a:rPr>
                        <a:t>Percent</a:t>
                      </a:r>
                      <a:endParaRPr kumimoji="0" lang="en-GB" sz="2400" b="1" i="0" u="none" strike="noStrike" cap="none" normalizeH="0" baseline="0" smtClean="0">
                        <a:ln>
                          <a:noFill/>
                        </a:ln>
                        <a:solidFill>
                          <a:schemeClr val="tx1"/>
                        </a:solidFill>
                        <a:effectLst/>
                        <a:latin typeface="Verdana" pitchFamily="34" charset="0"/>
                        <a:cs typeface="Times New Roman" pitchFamily="18" charset="0"/>
                      </a:endParaRPr>
                    </a:p>
                  </a:txBody>
                  <a:tcPr marL="19050" marR="19050" marT="19050" marB="1905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r>
              <a:tr h="492125">
                <a:tc rowSpan="8">
                  <a:txBody>
                    <a:bodyPr/>
                    <a:lstStyle/>
                    <a:p>
                      <a:pPr marL="0" marR="0" lvl="0" indent="0" algn="l" defTabSz="914400" rtl="0" eaLnBrk="1" fontAlgn="base" latinLnBrk="0" hangingPunct="1">
                        <a:lnSpc>
                          <a:spcPts val="1600"/>
                        </a:lnSpc>
                        <a:spcBef>
                          <a:spcPct val="0"/>
                        </a:spcBef>
                        <a:spcAft>
                          <a:spcPct val="0"/>
                        </a:spcAft>
                        <a:buClrTx/>
                        <a:buSzTx/>
                        <a:buFontTx/>
                        <a:buNone/>
                        <a:tabLst/>
                      </a:pPr>
                      <a:endParaRPr kumimoji="0" lang="en-US" sz="900" b="0" i="0" u="none" strike="noStrike" cap="none" normalizeH="0" baseline="0" smtClean="0">
                        <a:ln>
                          <a:noFill/>
                        </a:ln>
                        <a:solidFill>
                          <a:srgbClr val="000000"/>
                        </a:solidFill>
                        <a:effectLst/>
                        <a:latin typeface="Arial" charset="0"/>
                        <a:cs typeface="Times New Roman" pitchFamily="18" charset="0"/>
                      </a:endParaRPr>
                    </a:p>
                  </a:txBody>
                  <a:tcPr marL="19050" marR="19050" marT="19050" marB="1905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Verdana" pitchFamily="34" charset="0"/>
                          <a:cs typeface="Times New Roman" pitchFamily="18" charset="0"/>
                        </a:rPr>
                        <a:t>0 but less than 10</a:t>
                      </a:r>
                      <a:endParaRPr kumimoji="0" lang="en-GB" sz="2400" b="0" i="0" u="none" strike="noStrike" cap="none" normalizeH="0" baseline="0" dirty="0" smtClean="0">
                        <a:ln>
                          <a:noFill/>
                        </a:ln>
                        <a:solidFill>
                          <a:schemeClr val="tx1"/>
                        </a:solidFill>
                        <a:effectLst/>
                        <a:latin typeface="Verdana" pitchFamily="34" charset="0"/>
                        <a:cs typeface="Times New Roman" pitchFamily="18" charset="0"/>
                      </a:endParaRPr>
                    </a:p>
                  </a:txBody>
                  <a:tcPr marL="19050" marR="19050" marT="19050" marB="1905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Verdana" pitchFamily="34" charset="0"/>
                          <a:cs typeface="Times New Roman" pitchFamily="18" charset="0"/>
                        </a:rPr>
                        <a:t>4</a:t>
                      </a:r>
                      <a:endParaRPr kumimoji="0" lang="en-GB" sz="2400" b="0" i="0" u="none" strike="noStrike" cap="none" normalizeH="0" baseline="0" smtClean="0">
                        <a:ln>
                          <a:noFill/>
                        </a:ln>
                        <a:solidFill>
                          <a:schemeClr val="tx1"/>
                        </a:solidFill>
                        <a:effectLst/>
                        <a:latin typeface="Verdana" pitchFamily="34" charset="0"/>
                        <a:cs typeface="Times New Roman" pitchFamily="18" charset="0"/>
                      </a:endParaRPr>
                    </a:p>
                  </a:txBody>
                  <a:tcPr marL="19050" marR="19050" marT="19050" marB="1905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Verdana" pitchFamily="34" charset="0"/>
                          <a:cs typeface="Times New Roman" pitchFamily="18" charset="0"/>
                        </a:rPr>
                        <a:t>6.7</a:t>
                      </a:r>
                      <a:endParaRPr kumimoji="0" lang="en-GB" sz="2400" b="0" i="0" u="none" strike="noStrike" cap="none" normalizeH="0" baseline="0" smtClean="0">
                        <a:ln>
                          <a:noFill/>
                        </a:ln>
                        <a:solidFill>
                          <a:schemeClr val="tx1"/>
                        </a:solidFill>
                        <a:effectLst/>
                        <a:latin typeface="Verdana" pitchFamily="34" charset="0"/>
                        <a:cs typeface="Times New Roman" pitchFamily="18" charset="0"/>
                      </a:endParaRPr>
                    </a:p>
                  </a:txBody>
                  <a:tcPr marL="19050" marR="19050" marT="19050" marB="1905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490538">
                <a:tc vMerge="1">
                  <a:txBody>
                    <a:bodyPr/>
                    <a:lstStyle/>
                    <a:p>
                      <a:endParaRPr lang="en-GB"/>
                    </a:p>
                  </a:txBody>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Verdana" pitchFamily="34" charset="0"/>
                          <a:cs typeface="Times New Roman" pitchFamily="18" charset="0"/>
                        </a:rPr>
                        <a:t>10 but less than 20</a:t>
                      </a:r>
                      <a:endParaRPr kumimoji="0" lang="en-GB" sz="2400" b="0" i="0" u="none" strike="noStrike" cap="none" normalizeH="0" baseline="0" dirty="0" smtClean="0">
                        <a:ln>
                          <a:noFill/>
                        </a:ln>
                        <a:solidFill>
                          <a:schemeClr val="tx1"/>
                        </a:solidFill>
                        <a:effectLst/>
                        <a:latin typeface="Verdana" pitchFamily="34" charset="0"/>
                        <a:cs typeface="Times New Roman" pitchFamily="18" charset="0"/>
                      </a:endParaRPr>
                    </a:p>
                  </a:txBody>
                  <a:tcPr marL="19050" marR="19050" marT="19050" marB="1905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Verdana" pitchFamily="34" charset="0"/>
                          <a:cs typeface="Times New Roman" pitchFamily="18" charset="0"/>
                        </a:rPr>
                        <a:t>9</a:t>
                      </a:r>
                      <a:endParaRPr kumimoji="0" lang="en-GB" sz="2400" b="0" i="0" u="none" strike="noStrike" cap="none" normalizeH="0" baseline="0" smtClean="0">
                        <a:ln>
                          <a:noFill/>
                        </a:ln>
                        <a:solidFill>
                          <a:schemeClr val="tx1"/>
                        </a:solidFill>
                        <a:effectLst/>
                        <a:latin typeface="Verdana" pitchFamily="34" charset="0"/>
                        <a:cs typeface="Times New Roman" pitchFamily="18" charset="0"/>
                      </a:endParaRPr>
                    </a:p>
                  </a:txBody>
                  <a:tcPr marL="19050" marR="19050" marT="19050" marB="1905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Verdana" pitchFamily="34" charset="0"/>
                          <a:cs typeface="Times New Roman" pitchFamily="18" charset="0"/>
                        </a:rPr>
                        <a:t>15.0</a:t>
                      </a:r>
                      <a:endParaRPr kumimoji="0" lang="en-GB" sz="2400" b="0" i="0" u="none" strike="noStrike" cap="none" normalizeH="0" baseline="0" smtClean="0">
                        <a:ln>
                          <a:noFill/>
                        </a:ln>
                        <a:solidFill>
                          <a:schemeClr val="tx1"/>
                        </a:solidFill>
                        <a:effectLst/>
                        <a:latin typeface="Verdana" pitchFamily="34" charset="0"/>
                        <a:cs typeface="Times New Roman" pitchFamily="18" charset="0"/>
                      </a:endParaRPr>
                    </a:p>
                  </a:txBody>
                  <a:tcPr marL="19050" marR="19050" marT="19050" marB="1905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490538">
                <a:tc vMerge="1">
                  <a:txBody>
                    <a:bodyPr/>
                    <a:lstStyle/>
                    <a:p>
                      <a:endParaRPr lang="en-GB"/>
                    </a:p>
                  </a:txBody>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Verdana" pitchFamily="34" charset="0"/>
                          <a:cs typeface="Times New Roman" pitchFamily="18" charset="0"/>
                        </a:rPr>
                        <a:t>20 but less than 30</a:t>
                      </a:r>
                      <a:endParaRPr kumimoji="0" lang="en-GB" sz="2400" b="0" i="0" u="none" strike="noStrike" cap="none" normalizeH="0" baseline="0" dirty="0" smtClean="0">
                        <a:ln>
                          <a:noFill/>
                        </a:ln>
                        <a:solidFill>
                          <a:schemeClr val="tx1"/>
                        </a:solidFill>
                        <a:effectLst/>
                        <a:latin typeface="Verdana" pitchFamily="34" charset="0"/>
                        <a:cs typeface="Times New Roman" pitchFamily="18" charset="0"/>
                      </a:endParaRPr>
                    </a:p>
                  </a:txBody>
                  <a:tcPr marL="19050" marR="19050" marT="19050" marB="1905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Verdana" pitchFamily="34" charset="0"/>
                          <a:cs typeface="Times New Roman" pitchFamily="18" charset="0"/>
                        </a:rPr>
                        <a:t>17</a:t>
                      </a:r>
                      <a:endParaRPr kumimoji="0" lang="en-GB" sz="2400" b="0" i="0" u="none" strike="noStrike" cap="none" normalizeH="0" baseline="0" smtClean="0">
                        <a:ln>
                          <a:noFill/>
                        </a:ln>
                        <a:solidFill>
                          <a:schemeClr val="tx1"/>
                        </a:solidFill>
                        <a:effectLst/>
                        <a:latin typeface="Verdana" pitchFamily="34" charset="0"/>
                        <a:cs typeface="Times New Roman" pitchFamily="18" charset="0"/>
                      </a:endParaRPr>
                    </a:p>
                  </a:txBody>
                  <a:tcPr marL="19050" marR="19050" marT="19050" marB="1905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Verdana" pitchFamily="34" charset="0"/>
                          <a:cs typeface="Times New Roman" pitchFamily="18" charset="0"/>
                        </a:rPr>
                        <a:t>28.3</a:t>
                      </a:r>
                      <a:endParaRPr kumimoji="0" lang="en-GB" sz="2400" b="0" i="0" u="none" strike="noStrike" cap="none" normalizeH="0" baseline="0" dirty="0" smtClean="0">
                        <a:ln>
                          <a:noFill/>
                        </a:ln>
                        <a:solidFill>
                          <a:schemeClr val="tx1"/>
                        </a:solidFill>
                        <a:effectLst/>
                        <a:latin typeface="Verdana" pitchFamily="34" charset="0"/>
                        <a:cs typeface="Times New Roman" pitchFamily="18" charset="0"/>
                      </a:endParaRPr>
                    </a:p>
                  </a:txBody>
                  <a:tcPr marL="19050" marR="19050" marT="19050" marB="1905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492125">
                <a:tc vMerge="1">
                  <a:txBody>
                    <a:bodyPr/>
                    <a:lstStyle/>
                    <a:p>
                      <a:endParaRPr lang="en-GB"/>
                    </a:p>
                  </a:txBody>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Verdana" pitchFamily="34" charset="0"/>
                          <a:cs typeface="Times New Roman" pitchFamily="18" charset="0"/>
                        </a:rPr>
                        <a:t>30 but less than 40</a:t>
                      </a:r>
                      <a:endParaRPr kumimoji="0" lang="en-GB" sz="2400" b="0" i="0" u="none" strike="noStrike" cap="none" normalizeH="0" baseline="0" dirty="0" smtClean="0">
                        <a:ln>
                          <a:noFill/>
                        </a:ln>
                        <a:solidFill>
                          <a:schemeClr val="tx1"/>
                        </a:solidFill>
                        <a:effectLst/>
                        <a:latin typeface="Verdana" pitchFamily="34" charset="0"/>
                        <a:cs typeface="Times New Roman" pitchFamily="18" charset="0"/>
                      </a:endParaRPr>
                    </a:p>
                  </a:txBody>
                  <a:tcPr marL="19050" marR="19050" marT="19050" marB="1905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Verdana" pitchFamily="34" charset="0"/>
                          <a:cs typeface="Times New Roman" pitchFamily="18" charset="0"/>
                        </a:rPr>
                        <a:t>15</a:t>
                      </a:r>
                      <a:endParaRPr kumimoji="0" lang="en-GB" sz="2400" b="0" i="0" u="none" strike="noStrike" cap="none" normalizeH="0" baseline="0" smtClean="0">
                        <a:ln>
                          <a:noFill/>
                        </a:ln>
                        <a:solidFill>
                          <a:schemeClr val="tx1"/>
                        </a:solidFill>
                        <a:effectLst/>
                        <a:latin typeface="Verdana" pitchFamily="34" charset="0"/>
                        <a:cs typeface="Times New Roman" pitchFamily="18" charset="0"/>
                      </a:endParaRPr>
                    </a:p>
                  </a:txBody>
                  <a:tcPr marL="19050" marR="19050" marT="19050" marB="1905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Verdana" pitchFamily="34" charset="0"/>
                          <a:cs typeface="Times New Roman" pitchFamily="18" charset="0"/>
                        </a:rPr>
                        <a:t>25.0</a:t>
                      </a:r>
                      <a:endParaRPr kumimoji="0" lang="en-GB" sz="2400" b="0" i="0" u="none" strike="noStrike" cap="none" normalizeH="0" baseline="0" dirty="0" smtClean="0">
                        <a:ln>
                          <a:noFill/>
                        </a:ln>
                        <a:solidFill>
                          <a:schemeClr val="tx1"/>
                        </a:solidFill>
                        <a:effectLst/>
                        <a:latin typeface="Verdana" pitchFamily="34" charset="0"/>
                        <a:cs typeface="Times New Roman" pitchFamily="18" charset="0"/>
                      </a:endParaRPr>
                    </a:p>
                  </a:txBody>
                  <a:tcPr marL="19050" marR="19050" marT="19050" marB="1905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490538">
                <a:tc vMerge="1">
                  <a:txBody>
                    <a:bodyPr/>
                    <a:lstStyle/>
                    <a:p>
                      <a:endParaRPr lang="en-GB"/>
                    </a:p>
                  </a:txBody>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Verdana" pitchFamily="34" charset="0"/>
                          <a:cs typeface="Times New Roman" pitchFamily="18" charset="0"/>
                        </a:rPr>
                        <a:t>40 but less than 50</a:t>
                      </a:r>
                      <a:endParaRPr kumimoji="0" lang="en-GB" sz="2400" b="0" i="0" u="none" strike="noStrike" cap="none" normalizeH="0" baseline="0" dirty="0" smtClean="0">
                        <a:ln>
                          <a:noFill/>
                        </a:ln>
                        <a:solidFill>
                          <a:schemeClr val="tx1"/>
                        </a:solidFill>
                        <a:effectLst/>
                        <a:latin typeface="Verdana" pitchFamily="34" charset="0"/>
                        <a:cs typeface="Times New Roman" pitchFamily="18" charset="0"/>
                      </a:endParaRPr>
                    </a:p>
                  </a:txBody>
                  <a:tcPr marL="19050" marR="19050" marT="19050" marB="1905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Verdana" pitchFamily="34" charset="0"/>
                          <a:cs typeface="Times New Roman" pitchFamily="18" charset="0"/>
                        </a:rPr>
                        <a:t>9</a:t>
                      </a:r>
                      <a:endParaRPr kumimoji="0" lang="en-GB" sz="2400" b="0" i="0" u="none" strike="noStrike" cap="none" normalizeH="0" baseline="0" smtClean="0">
                        <a:ln>
                          <a:noFill/>
                        </a:ln>
                        <a:solidFill>
                          <a:schemeClr val="tx1"/>
                        </a:solidFill>
                        <a:effectLst/>
                        <a:latin typeface="Verdana" pitchFamily="34" charset="0"/>
                        <a:cs typeface="Times New Roman" pitchFamily="18" charset="0"/>
                      </a:endParaRPr>
                    </a:p>
                  </a:txBody>
                  <a:tcPr marL="19050" marR="19050" marT="19050" marB="1905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Verdana" pitchFamily="34" charset="0"/>
                          <a:cs typeface="Times New Roman" pitchFamily="18" charset="0"/>
                        </a:rPr>
                        <a:t>15.0</a:t>
                      </a:r>
                      <a:endParaRPr kumimoji="0" lang="en-GB" sz="2400" b="0" i="0" u="none" strike="noStrike" cap="none" normalizeH="0" baseline="0" dirty="0" smtClean="0">
                        <a:ln>
                          <a:noFill/>
                        </a:ln>
                        <a:solidFill>
                          <a:schemeClr val="tx1"/>
                        </a:solidFill>
                        <a:effectLst/>
                        <a:latin typeface="Verdana" pitchFamily="34" charset="0"/>
                        <a:cs typeface="Times New Roman" pitchFamily="18" charset="0"/>
                      </a:endParaRPr>
                    </a:p>
                  </a:txBody>
                  <a:tcPr marL="19050" marR="19050" marT="19050" marB="1905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490538">
                <a:tc vMerge="1">
                  <a:txBody>
                    <a:bodyPr/>
                    <a:lstStyle/>
                    <a:p>
                      <a:endParaRPr lang="en-GB"/>
                    </a:p>
                  </a:txBody>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Verdana" pitchFamily="34" charset="0"/>
                          <a:cs typeface="Times New Roman" pitchFamily="18" charset="0"/>
                        </a:rPr>
                        <a:t>50 but less than 60</a:t>
                      </a:r>
                      <a:endParaRPr kumimoji="0" lang="en-GB" sz="2400" b="0" i="0" u="none" strike="noStrike" cap="none" normalizeH="0" baseline="0" dirty="0" smtClean="0">
                        <a:ln>
                          <a:noFill/>
                        </a:ln>
                        <a:solidFill>
                          <a:schemeClr val="tx1"/>
                        </a:solidFill>
                        <a:effectLst/>
                        <a:latin typeface="Verdana" pitchFamily="34" charset="0"/>
                        <a:cs typeface="Times New Roman" pitchFamily="18" charset="0"/>
                      </a:endParaRPr>
                    </a:p>
                  </a:txBody>
                  <a:tcPr marL="19050" marR="19050" marT="19050" marB="1905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Verdana" pitchFamily="34" charset="0"/>
                          <a:cs typeface="Times New Roman" pitchFamily="18" charset="0"/>
                        </a:rPr>
                        <a:t>5</a:t>
                      </a:r>
                      <a:endParaRPr kumimoji="0" lang="en-GB" sz="2400" b="0" i="0" u="none" strike="noStrike" cap="none" normalizeH="0" baseline="0" smtClean="0">
                        <a:ln>
                          <a:noFill/>
                        </a:ln>
                        <a:solidFill>
                          <a:schemeClr val="tx1"/>
                        </a:solidFill>
                        <a:effectLst/>
                        <a:latin typeface="Verdana" pitchFamily="34" charset="0"/>
                        <a:cs typeface="Times New Roman" pitchFamily="18" charset="0"/>
                      </a:endParaRPr>
                    </a:p>
                  </a:txBody>
                  <a:tcPr marL="19050" marR="19050" marT="19050" marB="1905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Verdana" pitchFamily="34" charset="0"/>
                          <a:cs typeface="Times New Roman" pitchFamily="18" charset="0"/>
                        </a:rPr>
                        <a:t>8.3</a:t>
                      </a:r>
                      <a:endParaRPr kumimoji="0" lang="en-GB" sz="2400" b="0" i="0" u="none" strike="noStrike" cap="none" normalizeH="0" baseline="0" smtClean="0">
                        <a:ln>
                          <a:noFill/>
                        </a:ln>
                        <a:solidFill>
                          <a:schemeClr val="tx1"/>
                        </a:solidFill>
                        <a:effectLst/>
                        <a:latin typeface="Verdana" pitchFamily="34" charset="0"/>
                        <a:cs typeface="Times New Roman" pitchFamily="18" charset="0"/>
                      </a:endParaRPr>
                    </a:p>
                  </a:txBody>
                  <a:tcPr marL="19050" marR="19050" marT="19050" marB="1905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492125">
                <a:tc vMerge="1">
                  <a:txBody>
                    <a:bodyPr/>
                    <a:lstStyle/>
                    <a:p>
                      <a:endParaRPr lang="en-GB"/>
                    </a:p>
                  </a:txBody>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Verdana" pitchFamily="34" charset="0"/>
                          <a:cs typeface="Times New Roman" pitchFamily="18" charset="0"/>
                        </a:rPr>
                        <a:t>60 or over</a:t>
                      </a:r>
                      <a:endParaRPr kumimoji="0" lang="en-GB" sz="2400" b="0" i="0" u="none" strike="noStrike" cap="none" normalizeH="0" baseline="0" dirty="0" smtClean="0">
                        <a:ln>
                          <a:noFill/>
                        </a:ln>
                        <a:solidFill>
                          <a:schemeClr val="tx1"/>
                        </a:solidFill>
                        <a:effectLst/>
                        <a:latin typeface="Verdana" pitchFamily="34" charset="0"/>
                        <a:cs typeface="Times New Roman" pitchFamily="18" charset="0"/>
                      </a:endParaRPr>
                    </a:p>
                  </a:txBody>
                  <a:tcPr marL="19050" marR="19050" marT="19050" marB="1905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Verdana" pitchFamily="34" charset="0"/>
                          <a:cs typeface="Times New Roman" pitchFamily="18" charset="0"/>
                        </a:rPr>
                        <a:t>1</a:t>
                      </a:r>
                      <a:endParaRPr kumimoji="0" lang="en-GB" sz="2400" b="0" i="0" u="none" strike="noStrike" cap="none" normalizeH="0" baseline="0" smtClean="0">
                        <a:ln>
                          <a:noFill/>
                        </a:ln>
                        <a:solidFill>
                          <a:schemeClr val="tx1"/>
                        </a:solidFill>
                        <a:effectLst/>
                        <a:latin typeface="Verdana" pitchFamily="34" charset="0"/>
                        <a:cs typeface="Times New Roman" pitchFamily="18" charset="0"/>
                      </a:endParaRPr>
                    </a:p>
                  </a:txBody>
                  <a:tcPr marL="19050" marR="19050" marT="19050" marB="1905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Verdana" pitchFamily="34" charset="0"/>
                          <a:cs typeface="Times New Roman" pitchFamily="18" charset="0"/>
                        </a:rPr>
                        <a:t>1.7</a:t>
                      </a:r>
                      <a:endParaRPr kumimoji="0" lang="en-GB" sz="2400" b="0" i="0" u="none" strike="noStrike" cap="none" normalizeH="0" baseline="0" smtClean="0">
                        <a:ln>
                          <a:noFill/>
                        </a:ln>
                        <a:solidFill>
                          <a:schemeClr val="tx1"/>
                        </a:solidFill>
                        <a:effectLst/>
                        <a:latin typeface="Verdana" pitchFamily="34" charset="0"/>
                        <a:cs typeface="Times New Roman" pitchFamily="18" charset="0"/>
                      </a:endParaRPr>
                    </a:p>
                  </a:txBody>
                  <a:tcPr marL="19050" marR="19050" marT="19050" marB="1905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490538">
                <a:tc vMerge="1">
                  <a:txBody>
                    <a:bodyPr/>
                    <a:lstStyle/>
                    <a:p>
                      <a:endParaRPr lang="en-GB"/>
                    </a:p>
                  </a:txBody>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Verdana" pitchFamily="34" charset="0"/>
                          <a:cs typeface="Times New Roman" pitchFamily="18" charset="0"/>
                        </a:rPr>
                        <a:t>Total</a:t>
                      </a:r>
                      <a:endParaRPr kumimoji="0" lang="en-GB" sz="2400" b="1" i="0" u="none" strike="noStrike" cap="none" normalizeH="0" baseline="0" dirty="0" smtClean="0">
                        <a:ln>
                          <a:noFill/>
                        </a:ln>
                        <a:solidFill>
                          <a:schemeClr val="tx1"/>
                        </a:solidFill>
                        <a:effectLst/>
                        <a:latin typeface="Verdana" pitchFamily="34" charset="0"/>
                        <a:cs typeface="Times New Roman" pitchFamily="18" charset="0"/>
                      </a:endParaRPr>
                    </a:p>
                  </a:txBody>
                  <a:tcPr marL="19050" marR="19050" marT="19050" marB="1905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Verdana" pitchFamily="34" charset="0"/>
                          <a:cs typeface="Times New Roman" pitchFamily="18" charset="0"/>
                        </a:rPr>
                        <a:t>60</a:t>
                      </a:r>
                      <a:endParaRPr kumimoji="0" lang="en-GB" sz="2400" b="1" i="0" u="none" strike="noStrike" cap="none" normalizeH="0" baseline="0" smtClean="0">
                        <a:ln>
                          <a:noFill/>
                        </a:ln>
                        <a:solidFill>
                          <a:schemeClr val="tx1"/>
                        </a:solidFill>
                        <a:effectLst/>
                        <a:latin typeface="Verdana" pitchFamily="34" charset="0"/>
                        <a:cs typeface="Times New Roman" pitchFamily="18" charset="0"/>
                      </a:endParaRPr>
                    </a:p>
                  </a:txBody>
                  <a:tcPr marL="19050" marR="19050" marT="19050" marB="1905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Verdana" pitchFamily="34" charset="0"/>
                          <a:cs typeface="Times New Roman" pitchFamily="18" charset="0"/>
                        </a:rPr>
                        <a:t>100.0</a:t>
                      </a:r>
                      <a:endParaRPr kumimoji="0" lang="en-GB" sz="2400" b="1" i="0" u="none" strike="noStrike" cap="none" normalizeH="0" baseline="0" dirty="0" smtClean="0">
                        <a:ln>
                          <a:noFill/>
                        </a:ln>
                        <a:solidFill>
                          <a:schemeClr val="tx1"/>
                        </a:solidFill>
                        <a:effectLst/>
                        <a:latin typeface="Verdana" pitchFamily="34" charset="0"/>
                        <a:cs typeface="Times New Roman" pitchFamily="18" charset="0"/>
                      </a:endParaRPr>
                    </a:p>
                  </a:txBody>
                  <a:tcPr marL="19050" marR="19050" marT="19050" marB="1905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xmlns="" val="771403594"/>
      </p:ext>
    </p:extLst>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t>Conclusion:</a:t>
            </a:r>
            <a:endParaRPr lang="en-GB" dirty="0"/>
          </a:p>
        </p:txBody>
      </p:sp>
      <p:sp>
        <p:nvSpPr>
          <p:cNvPr id="3" name="Title 2"/>
          <p:cNvSpPr>
            <a:spLocks noGrp="1"/>
          </p:cNvSpPr>
          <p:nvPr>
            <p:ph type="title"/>
          </p:nvPr>
        </p:nvSpPr>
        <p:spPr>
          <a:xfrm>
            <a:off x="457200" y="274638"/>
            <a:ext cx="8686800" cy="1143000"/>
          </a:xfrm>
        </p:spPr>
        <p:txBody>
          <a:bodyPr>
            <a:normAutofit/>
          </a:bodyPr>
          <a:lstStyle/>
          <a:p>
            <a:r>
              <a:rPr lang="en-GB" dirty="0">
                <a:solidFill>
                  <a:srgbClr val="FF0000"/>
                </a:solidFill>
              </a:rPr>
              <a:t>Ex: Can normality be assumed?</a:t>
            </a:r>
            <a:endParaRPr lang="en-GB" dirty="0"/>
          </a:p>
        </p:txBody>
      </p:sp>
      <p:sp>
        <p:nvSpPr>
          <p:cNvPr id="5" name="TextBox 4"/>
          <p:cNvSpPr txBox="1"/>
          <p:nvPr/>
        </p:nvSpPr>
        <p:spPr>
          <a:xfrm>
            <a:off x="5090160" y="2204864"/>
            <a:ext cx="4053840" cy="2677656"/>
          </a:xfrm>
          <a:prstGeom prst="rect">
            <a:avLst/>
          </a:prstGeom>
          <a:noFill/>
        </p:spPr>
        <p:txBody>
          <a:bodyPr wrap="square" rtlCol="0">
            <a:spAutoFit/>
          </a:bodyPr>
          <a:lstStyle/>
          <a:p>
            <a:r>
              <a:rPr lang="en-GB" sz="2400" dirty="0" smtClean="0"/>
              <a:t>Can normality be assumed?</a:t>
            </a:r>
          </a:p>
          <a:p>
            <a:r>
              <a:rPr lang="en-GB" sz="2400" dirty="0">
                <a:solidFill>
                  <a:srgbClr val="FF0000"/>
                </a:solidFill>
              </a:rPr>
              <a:t>Yes</a:t>
            </a:r>
            <a:endParaRPr lang="en-GB" sz="2400" dirty="0" smtClean="0"/>
          </a:p>
          <a:p>
            <a:endParaRPr lang="en-GB" sz="2400" dirty="0"/>
          </a:p>
          <a:p>
            <a:endParaRPr lang="en-GB" sz="2400" dirty="0"/>
          </a:p>
          <a:p>
            <a:r>
              <a:rPr lang="en-GB" sz="2400" dirty="0" smtClean="0">
                <a:solidFill>
                  <a:srgbClr val="FF0000"/>
                </a:solidFill>
              </a:rPr>
              <a:t>Use ANOVA</a:t>
            </a:r>
          </a:p>
          <a:p>
            <a:pPr marL="457200" indent="-457200">
              <a:buFont typeface="+mj-lt"/>
              <a:buAutoNum type="alphaLcParenR"/>
            </a:pPr>
            <a:endParaRPr lang="en-GB" sz="2400" dirty="0" smtClean="0"/>
          </a:p>
        </p:txBody>
      </p:sp>
      <p:pic>
        <p:nvPicPr>
          <p:cNvPr id="1741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24046"/>
          <a:stretch/>
        </p:blipFill>
        <p:spPr bwMode="auto">
          <a:xfrm>
            <a:off x="630331" y="1556792"/>
            <a:ext cx="3941669" cy="4158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51520" y="1556792"/>
            <a:ext cx="4752528"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70C0"/>
                </a:solidFill>
              </a:rPr>
              <a:t>Histogram of standardised residuals</a:t>
            </a:r>
            <a:endParaRPr lang="en-GB" dirty="0">
              <a:solidFill>
                <a:srgbClr val="0070C0"/>
              </a:solidFill>
            </a:endParaRPr>
          </a:p>
        </p:txBody>
      </p:sp>
      <p:sp>
        <p:nvSpPr>
          <p:cNvPr id="7"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111011243"/>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90736" y="476672"/>
            <a:ext cx="8653264"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b="0" dirty="0" smtClean="0"/>
              <a:t>ANOVA</a:t>
            </a:r>
            <a:endParaRPr lang="en-GB" sz="4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Content Placeholder 2"/>
          <p:cNvSpPr txBox="1">
            <a:spLocks/>
          </p:cNvSpPr>
          <p:nvPr/>
        </p:nvSpPr>
        <p:spPr>
          <a:xfrm>
            <a:off x="424830" y="1700808"/>
            <a:ext cx="4387552" cy="3816424"/>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GB" sz="2400" dirty="0" smtClean="0"/>
              <a:t>Two-way ANOVA has 2 categorical independent </a:t>
            </a:r>
            <a:r>
              <a:rPr lang="en-GB" sz="2400" dirty="0"/>
              <a:t>between groups variables </a:t>
            </a:r>
            <a:endParaRPr lang="en-GB" sz="2400" dirty="0" smtClean="0"/>
          </a:p>
          <a:p>
            <a:endParaRPr lang="en-GB" sz="2400" dirty="0" smtClean="0"/>
          </a:p>
          <a:p>
            <a:pPr marL="109728" indent="0">
              <a:buNone/>
            </a:pPr>
            <a:r>
              <a:rPr lang="en-GB" sz="2400" dirty="0" smtClean="0"/>
              <a:t>e.g. Look at the effect of gender on weight lost as well as which diet they were on</a:t>
            </a:r>
          </a:p>
          <a:p>
            <a:endParaRPr lang="en-GB" sz="2300" dirty="0" smtClean="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3095" t="26146" r="64858" b="52100"/>
          <a:stretch/>
        </p:blipFill>
        <p:spPr bwMode="auto">
          <a:xfrm>
            <a:off x="4812382" y="1987177"/>
            <a:ext cx="4248162" cy="32436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ular Callout 4"/>
          <p:cNvSpPr/>
          <p:nvPr/>
        </p:nvSpPr>
        <p:spPr>
          <a:xfrm>
            <a:off x="5076057" y="722798"/>
            <a:ext cx="1656184" cy="1000268"/>
          </a:xfrm>
          <a:prstGeom prst="wedgeRectCallout">
            <a:avLst>
              <a:gd name="adj1" fmla="val 84413"/>
              <a:gd name="adj2" fmla="val 7126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B050"/>
                </a:solidFill>
              </a:rPr>
              <a:t>Between groups factor</a:t>
            </a:r>
            <a:endParaRPr lang="en-GB" sz="2000" dirty="0">
              <a:solidFill>
                <a:srgbClr val="00B050"/>
              </a:solidFill>
            </a:endParaRPr>
          </a:p>
        </p:txBody>
      </p:sp>
      <p:sp>
        <p:nvSpPr>
          <p:cNvPr id="6" name="Rectangular Callout 5"/>
          <p:cNvSpPr/>
          <p:nvPr/>
        </p:nvSpPr>
        <p:spPr>
          <a:xfrm>
            <a:off x="7092280" y="483190"/>
            <a:ext cx="1656184" cy="1000268"/>
          </a:xfrm>
          <a:prstGeom prst="wedgeRectCallout">
            <a:avLst>
              <a:gd name="adj1" fmla="val 29202"/>
              <a:gd name="adj2" fmla="val 10325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B050"/>
                </a:solidFill>
              </a:rPr>
              <a:t>Between groups factor</a:t>
            </a:r>
            <a:endParaRPr lang="en-GB" sz="2000" dirty="0">
              <a:solidFill>
                <a:srgbClr val="00B050"/>
              </a:solidFill>
            </a:endParaRPr>
          </a:p>
        </p:txBody>
      </p:sp>
      <p:sp>
        <p:nvSpPr>
          <p:cNvPr id="7"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1219629564"/>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t>Dependent = Weight Lost</a:t>
            </a:r>
          </a:p>
          <a:p>
            <a:r>
              <a:rPr lang="en-GB" dirty="0" smtClean="0"/>
              <a:t>Independents: Diet and Gender</a:t>
            </a:r>
          </a:p>
          <a:p>
            <a:endParaRPr lang="en-GB" dirty="0"/>
          </a:p>
          <a:p>
            <a:r>
              <a:rPr lang="en-GB" dirty="0" smtClean="0"/>
              <a:t>Tests 3 hypotheses:</a:t>
            </a:r>
          </a:p>
          <a:p>
            <a:pPr marL="624078" indent="-514350">
              <a:buFont typeface="+mj-lt"/>
              <a:buAutoNum type="arabicPeriod"/>
            </a:pPr>
            <a:r>
              <a:rPr lang="en-GB" dirty="0"/>
              <a:t>M</a:t>
            </a:r>
            <a:r>
              <a:rPr lang="en-GB" dirty="0" smtClean="0"/>
              <a:t>ean weight loss does not differ by diet</a:t>
            </a:r>
          </a:p>
          <a:p>
            <a:pPr marL="624078" indent="-514350">
              <a:buFont typeface="+mj-lt"/>
              <a:buAutoNum type="arabicPeriod"/>
            </a:pPr>
            <a:r>
              <a:rPr lang="en-GB" dirty="0"/>
              <a:t>M</a:t>
            </a:r>
            <a:r>
              <a:rPr lang="en-GB" dirty="0" smtClean="0"/>
              <a:t>ean </a:t>
            </a:r>
            <a:r>
              <a:rPr lang="en-GB" dirty="0"/>
              <a:t>weight loss </a:t>
            </a:r>
            <a:r>
              <a:rPr lang="en-GB" dirty="0" smtClean="0"/>
              <a:t>does not differ </a:t>
            </a:r>
            <a:r>
              <a:rPr lang="en-GB" dirty="0"/>
              <a:t>by </a:t>
            </a:r>
            <a:r>
              <a:rPr lang="en-GB" dirty="0" smtClean="0"/>
              <a:t>gender</a:t>
            </a:r>
          </a:p>
          <a:p>
            <a:pPr marL="624078" indent="-514350">
              <a:buFont typeface="+mj-lt"/>
              <a:buAutoNum type="arabicPeriod"/>
            </a:pPr>
            <a:r>
              <a:rPr lang="en-GB" dirty="0"/>
              <a:t>T</a:t>
            </a:r>
            <a:r>
              <a:rPr lang="en-GB" dirty="0" smtClean="0"/>
              <a:t>here is no interaction between diet and gender</a:t>
            </a:r>
            <a:endParaRPr lang="en-GB" dirty="0"/>
          </a:p>
          <a:p>
            <a:pPr marL="109728" indent="0">
              <a:buNone/>
            </a:pPr>
            <a:endParaRPr lang="en-GB" dirty="0" smtClean="0">
              <a:solidFill>
                <a:srgbClr val="FF0000"/>
              </a:solidFill>
            </a:endParaRPr>
          </a:p>
          <a:p>
            <a:pPr marL="109728" indent="0">
              <a:buNone/>
            </a:pPr>
            <a:r>
              <a:rPr lang="en-GB" dirty="0" smtClean="0">
                <a:solidFill>
                  <a:srgbClr val="FF0000"/>
                </a:solidFill>
              </a:rPr>
              <a:t>What’s an interaction?</a:t>
            </a:r>
            <a:endParaRPr lang="en-GB" dirty="0">
              <a:solidFill>
                <a:srgbClr val="FF0000"/>
              </a:solidFill>
            </a:endParaRPr>
          </a:p>
        </p:txBody>
      </p:sp>
      <p:sp>
        <p:nvSpPr>
          <p:cNvPr id="3" name="Title 2"/>
          <p:cNvSpPr>
            <a:spLocks noGrp="1"/>
          </p:cNvSpPr>
          <p:nvPr>
            <p:ph type="title"/>
          </p:nvPr>
        </p:nvSpPr>
        <p:spPr/>
        <p:txBody>
          <a:bodyPr/>
          <a:lstStyle/>
          <a:p>
            <a:r>
              <a:rPr lang="en-GB" dirty="0" smtClean="0"/>
              <a:t>Two-way ANOVA</a:t>
            </a:r>
            <a:endParaRPr lang="en-GB" dirty="0"/>
          </a:p>
        </p:txBody>
      </p:sp>
      <p:sp>
        <p:nvSpPr>
          <p:cNvPr id="4"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1709114323"/>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90736" y="476672"/>
            <a:ext cx="8653264"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base">
              <a:spcAft>
                <a:spcPct val="0"/>
              </a:spcAft>
            </a:pPr>
            <a:r>
              <a:rPr lang="en-GB" sz="4000" b="0" dirty="0" smtClean="0">
                <a:solidFill>
                  <a:srgbClr val="464646"/>
                </a:solidFill>
              </a:rPr>
              <a:t>Means plot</a:t>
            </a:r>
            <a:endParaRPr lang="en-GB" sz="4000" b="0" dirty="0">
              <a:solidFill>
                <a:prstClr val="black">
                  <a:lumMod val="75000"/>
                  <a:lumOff val="25000"/>
                </a:prstClr>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457200" y="1481328"/>
            <a:ext cx="8229600" cy="4525963"/>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base">
              <a:buClr>
                <a:srgbClr val="2DA2BF"/>
              </a:buClr>
            </a:pPr>
            <a:r>
              <a:rPr lang="en-GB" dirty="0" smtClean="0">
                <a:solidFill>
                  <a:prstClr val="black"/>
                </a:solidFill>
              </a:rPr>
              <a:t>Mean reaction times after consuming coffee, water or beer were taken and the results by drink or gender were compared.</a:t>
            </a:r>
          </a:p>
          <a:p>
            <a:pPr fontAlgn="base">
              <a:buClr>
                <a:srgbClr val="2DA2BF"/>
              </a:buClr>
            </a:pPr>
            <a:endParaRPr lang="en-GB" dirty="0">
              <a:solidFill>
                <a:prstClr val="black"/>
              </a:solidFill>
            </a:endParaRPr>
          </a:p>
          <a:p>
            <a:pPr marL="109728" indent="0" fontAlgn="base">
              <a:buClr>
                <a:srgbClr val="2DA2BF"/>
              </a:buClr>
              <a:buFont typeface="Wingdings 3"/>
              <a:buNone/>
            </a:pPr>
            <a:r>
              <a:rPr lang="en-GB" dirty="0" smtClean="0">
                <a:solidFill>
                  <a:prstClr val="black"/>
                </a:solidFill>
              </a:rPr>
              <a:t>  </a:t>
            </a:r>
          </a:p>
        </p:txBody>
      </p:sp>
      <p:graphicFrame>
        <p:nvGraphicFramePr>
          <p:cNvPr id="3" name="Table 2"/>
          <p:cNvGraphicFramePr>
            <a:graphicFrameLocks noGrp="1"/>
          </p:cNvGraphicFramePr>
          <p:nvPr>
            <p:extLst>
              <p:ext uri="{D42A27DB-BD31-4B8C-83A1-F6EECF244321}">
                <p14:modId xmlns:p14="http://schemas.microsoft.com/office/powerpoint/2010/main" xmlns="" val="503895295"/>
              </p:ext>
            </p:extLst>
          </p:nvPr>
        </p:nvGraphicFramePr>
        <p:xfrm>
          <a:off x="899886" y="3420269"/>
          <a:ext cx="6952343" cy="1501140"/>
        </p:xfrm>
        <a:graphic>
          <a:graphicData uri="http://schemas.openxmlformats.org/drawingml/2006/table">
            <a:tbl>
              <a:tblPr>
                <a:tableStyleId>{5C22544A-7EE6-4342-B048-85BDC9FD1C3A}</a:tableStyleId>
              </a:tblPr>
              <a:tblGrid>
                <a:gridCol w="3648259"/>
                <a:gridCol w="1652042"/>
                <a:gridCol w="1652042"/>
              </a:tblGrid>
              <a:tr h="161925">
                <a:tc>
                  <a:txBody>
                    <a:bodyPr/>
                    <a:lstStyle/>
                    <a:p>
                      <a:pPr algn="l" fontAlgn="b"/>
                      <a:r>
                        <a:rPr lang="en-GB" sz="2400" u="none" strike="noStrike" dirty="0">
                          <a:effectLst/>
                        </a:rPr>
                        <a:t>Mean Reaction times </a:t>
                      </a:r>
                      <a:endParaRPr lang="en-GB" sz="24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2400" u="none" strike="noStrike" dirty="0">
                          <a:effectLst/>
                        </a:rPr>
                        <a:t>male</a:t>
                      </a:r>
                      <a:endParaRPr lang="en-GB" sz="24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GB" sz="2400" u="none" strike="noStrike" dirty="0">
                          <a:effectLst/>
                        </a:rPr>
                        <a:t>female</a:t>
                      </a:r>
                      <a:endParaRPr lang="en-GB" sz="24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61925">
                <a:tc>
                  <a:txBody>
                    <a:bodyPr/>
                    <a:lstStyle/>
                    <a:p>
                      <a:pPr algn="l" fontAlgn="b"/>
                      <a:r>
                        <a:rPr lang="en-GB" sz="2400" u="none" strike="noStrike">
                          <a:effectLst/>
                        </a:rPr>
                        <a:t>alcohol</a:t>
                      </a:r>
                      <a:endParaRPr lang="en-GB" sz="24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2400" u="none" strike="noStrike" dirty="0">
                          <a:effectLst/>
                        </a:rPr>
                        <a:t>30</a:t>
                      </a:r>
                      <a:endParaRPr lang="en-GB" sz="24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GB" sz="2400" u="none" strike="noStrike" dirty="0">
                          <a:effectLst/>
                        </a:rPr>
                        <a:t>20</a:t>
                      </a:r>
                      <a:endParaRPr lang="en-GB" sz="24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61925">
                <a:tc>
                  <a:txBody>
                    <a:bodyPr/>
                    <a:lstStyle/>
                    <a:p>
                      <a:pPr algn="l" fontAlgn="b"/>
                      <a:r>
                        <a:rPr lang="en-GB" sz="2400" u="none" strike="noStrike" dirty="0" smtClean="0">
                          <a:effectLst/>
                        </a:rPr>
                        <a:t>water</a:t>
                      </a:r>
                      <a:endParaRPr lang="en-GB" sz="24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2400" u="none" strike="noStrike" dirty="0">
                          <a:effectLst/>
                        </a:rPr>
                        <a:t>15</a:t>
                      </a:r>
                      <a:endParaRPr lang="en-GB" sz="24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GB" sz="2400" u="none" strike="noStrike" dirty="0">
                          <a:effectLst/>
                        </a:rPr>
                        <a:t>9</a:t>
                      </a:r>
                      <a:endParaRPr lang="en-GB" sz="24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61925">
                <a:tc>
                  <a:txBody>
                    <a:bodyPr/>
                    <a:lstStyle/>
                    <a:p>
                      <a:pPr algn="l" fontAlgn="b"/>
                      <a:r>
                        <a:rPr lang="en-GB" sz="2400" u="none" strike="noStrike">
                          <a:effectLst/>
                        </a:rPr>
                        <a:t>coffee</a:t>
                      </a:r>
                      <a:endParaRPr lang="en-GB" sz="2400" b="0" i="0" u="none" strike="noStrike">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GB" sz="2400" u="none" strike="noStrike" dirty="0">
                          <a:effectLst/>
                        </a:rPr>
                        <a:t>10</a:t>
                      </a:r>
                      <a:endParaRPr lang="en-GB" sz="24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b"/>
                      <a:r>
                        <a:rPr lang="en-GB" sz="2400" u="none" strike="noStrike" dirty="0">
                          <a:effectLst/>
                        </a:rPr>
                        <a:t>6</a:t>
                      </a:r>
                      <a:endParaRPr lang="en-GB" sz="2400" b="0" i="0" u="none" strike="noStrike" dirty="0">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
        <p:nvSpPr>
          <p:cNvPr id="5"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079133088"/>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1234" y="1600200"/>
            <a:ext cx="6266528" cy="426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itle 2"/>
          <p:cNvSpPr txBox="1">
            <a:spLocks/>
          </p:cNvSpPr>
          <p:nvPr/>
        </p:nvSpPr>
        <p:spPr>
          <a:xfrm>
            <a:off x="490736" y="476672"/>
            <a:ext cx="8653264"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b="0" dirty="0" smtClean="0"/>
              <a:t>Means/ line/ interaction plot </a:t>
            </a:r>
            <a:endParaRPr lang="en-GB" sz="4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457200" y="1143000"/>
            <a:ext cx="8229600" cy="4525963"/>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GB" dirty="0" smtClean="0"/>
              <a:t>No interaction between gender and drink</a:t>
            </a:r>
            <a:endParaRPr lang="en-GB" dirty="0"/>
          </a:p>
        </p:txBody>
      </p:sp>
      <p:sp>
        <p:nvSpPr>
          <p:cNvPr id="3" name="Rectangular Callout 2"/>
          <p:cNvSpPr/>
          <p:nvPr/>
        </p:nvSpPr>
        <p:spPr>
          <a:xfrm>
            <a:off x="5943600" y="2233691"/>
            <a:ext cx="2203252" cy="1190852"/>
          </a:xfrm>
          <a:prstGeom prst="wedgeRectCallout">
            <a:avLst>
              <a:gd name="adj1" fmla="val -135087"/>
              <a:gd name="adj2" fmla="val 98774"/>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Mean reaction time for men after water</a:t>
            </a:r>
            <a:endParaRPr lang="en-GB" sz="2000" dirty="0">
              <a:solidFill>
                <a:srgbClr val="002060"/>
              </a:solidFill>
            </a:endParaRPr>
          </a:p>
        </p:txBody>
      </p:sp>
      <p:sp>
        <p:nvSpPr>
          <p:cNvPr id="11" name="Rectangular Callout 10"/>
          <p:cNvSpPr/>
          <p:nvPr/>
        </p:nvSpPr>
        <p:spPr>
          <a:xfrm>
            <a:off x="6430579" y="3581400"/>
            <a:ext cx="2050852" cy="1252311"/>
          </a:xfrm>
          <a:prstGeom prst="wedgeRectCallout">
            <a:avLst>
              <a:gd name="adj1" fmla="val -81216"/>
              <a:gd name="adj2" fmla="val 46720"/>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2060"/>
                </a:solidFill>
              </a:rPr>
              <a:t>Mean reaction time for women after coffee</a:t>
            </a:r>
            <a:endParaRPr lang="en-GB" sz="2000" dirty="0">
              <a:solidFill>
                <a:srgbClr val="002060"/>
              </a:solidFill>
            </a:endParaRPr>
          </a:p>
        </p:txBody>
      </p:sp>
      <p:sp>
        <p:nvSpPr>
          <p:cNvPr id="10"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994117600"/>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90736" y="476672"/>
            <a:ext cx="8653264"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b="0" dirty="0" smtClean="0"/>
              <a:t>Means plot</a:t>
            </a:r>
            <a:endParaRPr lang="en-GB" sz="4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447700" y="1196752"/>
            <a:ext cx="8229600" cy="4525963"/>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GB" dirty="0" smtClean="0"/>
              <a:t>Interaction between gender and drink</a:t>
            </a:r>
            <a:endParaRPr lang="en-GB"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1772816"/>
            <a:ext cx="6125698" cy="36822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3760948636"/>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90736" y="476672"/>
            <a:ext cx="8653264"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b="0" dirty="0" smtClean="0"/>
              <a:t>ANOVA</a:t>
            </a:r>
            <a:endParaRPr lang="en-GB" sz="4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Content Placeholder 2"/>
          <p:cNvSpPr txBox="1">
            <a:spLocks/>
          </p:cNvSpPr>
          <p:nvPr/>
        </p:nvSpPr>
        <p:spPr>
          <a:xfrm>
            <a:off x="424830" y="1196752"/>
            <a:ext cx="8507288" cy="4320480"/>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GB" sz="2300" dirty="0" smtClean="0"/>
              <a:t>Mixed between-within ANOVA includes some repeated measures and some between group variables </a:t>
            </a:r>
          </a:p>
          <a:p>
            <a:pPr marL="109728" indent="0">
              <a:buNone/>
            </a:pPr>
            <a:r>
              <a:rPr lang="en-GB" sz="2300" dirty="0" smtClean="0"/>
              <a:t>e.g. give some people margarine B instead of A and look at the change in cholesterol over time             </a:t>
            </a:r>
            <a:endParaRPr lang="en-GB" sz="2300" dirty="0"/>
          </a:p>
          <a:p>
            <a:endParaRPr lang="en-GB" sz="2300" dirty="0" smtClean="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786" t="17006" r="75714" b="66476"/>
          <a:stretch/>
        </p:blipFill>
        <p:spPr bwMode="auto">
          <a:xfrm>
            <a:off x="2233761" y="3462371"/>
            <a:ext cx="6072039" cy="27860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Left-Right Arrow 2"/>
          <p:cNvSpPr/>
          <p:nvPr/>
        </p:nvSpPr>
        <p:spPr>
          <a:xfrm>
            <a:off x="3113584" y="2743200"/>
            <a:ext cx="3744416" cy="712236"/>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7030A0"/>
                </a:solidFill>
              </a:rPr>
              <a:t>Repeated measures</a:t>
            </a:r>
            <a:endParaRPr lang="en-GB" sz="2000" dirty="0">
              <a:solidFill>
                <a:srgbClr val="7030A0"/>
              </a:solidFill>
            </a:endParaRPr>
          </a:p>
        </p:txBody>
      </p:sp>
      <p:sp>
        <p:nvSpPr>
          <p:cNvPr id="4" name="Rectangular Callout 3"/>
          <p:cNvSpPr/>
          <p:nvPr/>
        </p:nvSpPr>
        <p:spPr>
          <a:xfrm>
            <a:off x="7092280" y="2352532"/>
            <a:ext cx="1839838" cy="1000268"/>
          </a:xfrm>
          <a:prstGeom prst="wedgeRectCallout">
            <a:avLst>
              <a:gd name="adj1" fmla="val -26010"/>
              <a:gd name="adj2" fmla="val 758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B050"/>
                </a:solidFill>
              </a:rPr>
              <a:t>Between groups factor</a:t>
            </a:r>
            <a:endParaRPr lang="en-GB" sz="2000" dirty="0">
              <a:solidFill>
                <a:srgbClr val="00B050"/>
              </a:solidFill>
            </a:endParaRPr>
          </a:p>
        </p:txBody>
      </p:sp>
      <p:sp>
        <p:nvSpPr>
          <p:cNvPr id="7"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www.statstutor.ac.uk</a:t>
            </a:r>
            <a:endParaRPr lang="en-US" dirty="0"/>
          </a:p>
        </p:txBody>
      </p:sp>
    </p:spTree>
    <p:extLst>
      <p:ext uri="{BB962C8B-B14F-4D97-AF65-F5344CB8AC3E}">
        <p14:creationId xmlns:p14="http://schemas.microsoft.com/office/powerpoint/2010/main" xmlns="" val="1794157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mtClean="0"/>
              <a:t>www.statstutor.ac.uk</a:t>
            </a:r>
            <a:endParaRPr lang="en-US" dirty="0"/>
          </a:p>
        </p:txBody>
      </p:sp>
      <p:sp>
        <p:nvSpPr>
          <p:cNvPr id="31746" name="Title 1"/>
          <p:cNvSpPr>
            <a:spLocks noGrp="1"/>
          </p:cNvSpPr>
          <p:nvPr>
            <p:ph type="title"/>
          </p:nvPr>
        </p:nvSpPr>
        <p:spPr>
          <a:xfrm>
            <a:off x="685800" y="609600"/>
            <a:ext cx="7847013" cy="1090613"/>
          </a:xfrm>
        </p:spPr>
        <p:txBody>
          <a:bodyPr>
            <a:normAutofit fontScale="90000"/>
          </a:bodyPr>
          <a:lstStyle/>
          <a:p>
            <a:pPr algn="ctr"/>
            <a:r>
              <a:rPr lang="en-GB" sz="3000" dirty="0" smtClean="0"/>
              <a:t>Histogram and Probability Distribution for</a:t>
            </a:r>
            <a:br>
              <a:rPr lang="en-GB" sz="3000" dirty="0" smtClean="0"/>
            </a:br>
            <a:r>
              <a:rPr lang="en-GB" sz="3000" dirty="0" smtClean="0"/>
              <a:t>Exam Marks Data</a:t>
            </a:r>
          </a:p>
        </p:txBody>
      </p:sp>
      <p:pic>
        <p:nvPicPr>
          <p:cNvPr id="3174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27560" t="28615" r="27686" b="12408"/>
          <a:stretch>
            <a:fillRect/>
          </a:stretch>
        </p:blipFill>
        <p:spPr bwMode="auto">
          <a:xfrm>
            <a:off x="323850" y="1989138"/>
            <a:ext cx="4103688" cy="348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8" name="Oval 3"/>
          <p:cNvSpPr>
            <a:spLocks noChangeArrowheads="1"/>
          </p:cNvSpPr>
          <p:nvPr/>
        </p:nvSpPr>
        <p:spPr bwMode="auto">
          <a:xfrm>
            <a:off x="323850" y="2997200"/>
            <a:ext cx="323850" cy="1439863"/>
          </a:xfrm>
          <a:prstGeom prst="ellipse">
            <a:avLst/>
          </a:prstGeom>
          <a:solidFill>
            <a:schemeClr val="accent1">
              <a:alpha val="0"/>
            </a:schemeClr>
          </a:solidFill>
          <a:ln w="31750" algn="ctr">
            <a:solidFill>
              <a:schemeClr val="tx1"/>
            </a:solidFill>
            <a:round/>
            <a:headEnd/>
            <a:tailEnd/>
          </a:ln>
        </p:spPr>
        <p:txBody>
          <a:bodyPr/>
          <a:lstStyle/>
          <a:p>
            <a:endParaRPr lang="en-US"/>
          </a:p>
        </p:txBody>
      </p:sp>
      <p:pic>
        <p:nvPicPr>
          <p:cNvPr id="6" name="Picture 12"/>
          <p:cNvPicPr>
            <a:picLocks noChangeAspect="1" noChangeArrowheads="1"/>
          </p:cNvPicPr>
          <p:nvPr/>
        </p:nvPicPr>
        <p:blipFill>
          <a:blip r:embed="rId4" cstate="print">
            <a:lum contrast="28000"/>
            <a:extLst>
              <a:ext uri="{28A0092B-C50C-407E-A947-70E740481C1C}">
                <a14:useLocalDpi xmlns:a14="http://schemas.microsoft.com/office/drawing/2010/main" xmlns="" val="0"/>
              </a:ext>
            </a:extLst>
          </a:blip>
          <a:srcRect t="13333" r="2966" b="9492"/>
          <a:stretch>
            <a:fillRect/>
          </a:stretch>
        </p:blipFill>
        <p:spPr bwMode="auto">
          <a:xfrm>
            <a:off x="4481513" y="2060575"/>
            <a:ext cx="4437062" cy="3529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Oval 6"/>
          <p:cNvSpPr>
            <a:spLocks noChangeArrowheads="1"/>
          </p:cNvSpPr>
          <p:nvPr/>
        </p:nvSpPr>
        <p:spPr bwMode="auto">
          <a:xfrm>
            <a:off x="4356100" y="2924175"/>
            <a:ext cx="431800" cy="1439863"/>
          </a:xfrm>
          <a:prstGeom prst="ellipse">
            <a:avLst/>
          </a:prstGeom>
          <a:solidFill>
            <a:schemeClr val="accent1">
              <a:alpha val="0"/>
            </a:schemeClr>
          </a:solidFill>
          <a:ln w="31750" algn="ctr">
            <a:solidFill>
              <a:schemeClr val="tx1"/>
            </a:solidFill>
            <a:round/>
            <a:headEnd/>
            <a:tailEnd/>
          </a:ln>
        </p:spPr>
        <p:txBody>
          <a:bodyPr/>
          <a:lstStyle/>
          <a:p>
            <a:endParaRPr lang="en-US"/>
          </a:p>
        </p:txBody>
      </p:sp>
    </p:spTree>
    <p:extLst>
      <p:ext uri="{BB962C8B-B14F-4D97-AF65-F5344CB8AC3E}">
        <p14:creationId xmlns:p14="http://schemas.microsoft.com/office/powerpoint/2010/main" xmlns="" val="16938071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57200" y="476672"/>
            <a:ext cx="8686800"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b="0" dirty="0" smtClean="0"/>
              <a:t>Related resources</a:t>
            </a:r>
            <a:endParaRPr lang="en-GB" sz="4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Content Placeholder 1"/>
          <p:cNvSpPr txBox="1">
            <a:spLocks/>
          </p:cNvSpPr>
          <p:nvPr/>
        </p:nvSpPr>
        <p:spPr>
          <a:xfrm>
            <a:off x="152400" y="1417956"/>
            <a:ext cx="8812088" cy="4456652"/>
          </a:xfrm>
          <a:prstGeom prst="rect">
            <a:avLst/>
          </a:prstGeom>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nSpc>
                <a:spcPct val="115000"/>
              </a:lnSpc>
              <a:spcAft>
                <a:spcPts val="600"/>
              </a:spcAft>
              <a:buNone/>
            </a:pPr>
            <a:r>
              <a:rPr lang="en-GB" sz="2000" b="1" i="1" dirty="0" smtClean="0">
                <a:solidFill>
                  <a:srgbClr val="4F81BD"/>
                </a:solidFill>
                <a:ea typeface="SimSun"/>
                <a:cs typeface="Times New Roman"/>
              </a:rPr>
              <a:t>Resources </a:t>
            </a:r>
            <a:r>
              <a:rPr lang="en-GB" sz="2000" b="1" i="1" dirty="0">
                <a:solidFill>
                  <a:srgbClr val="4F81BD"/>
                </a:solidFill>
                <a:ea typeface="SimSun"/>
                <a:cs typeface="Times New Roman"/>
              </a:rPr>
              <a:t>available on </a:t>
            </a:r>
            <a:r>
              <a:rPr lang="en-GB" sz="2000" b="1" i="1" dirty="0">
                <a:solidFill>
                  <a:srgbClr val="4F81BD"/>
                </a:solidFill>
                <a:ea typeface="SimSun"/>
                <a:cs typeface="Times New Roman"/>
                <a:hlinkClick r:id="rId3"/>
              </a:rPr>
              <a:t>http://www.statstutor.ac.uk/</a:t>
            </a:r>
            <a:endParaRPr lang="en-GB" sz="2000" b="1" i="1" dirty="0">
              <a:solidFill>
                <a:srgbClr val="4F81BD"/>
              </a:solidFill>
              <a:ea typeface="SimSun"/>
              <a:cs typeface="Times New Roman"/>
            </a:endParaRPr>
          </a:p>
          <a:p>
            <a:pPr marL="109728" indent="0">
              <a:lnSpc>
                <a:spcPct val="115000"/>
              </a:lnSpc>
              <a:spcAft>
                <a:spcPts val="600"/>
              </a:spcAft>
              <a:buNone/>
            </a:pPr>
            <a:r>
              <a:rPr lang="en-GB" sz="2000" b="1" i="1" dirty="0" smtClean="0">
                <a:solidFill>
                  <a:srgbClr val="4F81BD"/>
                </a:solidFill>
                <a:ea typeface="SimSun"/>
                <a:cs typeface="Times New Roman"/>
              </a:rPr>
              <a:t>Paper scenario :</a:t>
            </a:r>
            <a:r>
              <a:rPr lang="en-GB" sz="2000" dirty="0" smtClean="0"/>
              <a:t>Emmissions_scenario_Stcp-marshallowen-5b</a:t>
            </a:r>
            <a:endParaRPr lang="en-GB" sz="2000" b="1" i="1" dirty="0">
              <a:solidFill>
                <a:srgbClr val="4F81BD"/>
              </a:solidFill>
              <a:ea typeface="SimSun"/>
              <a:cs typeface="Times New Roman"/>
            </a:endParaRPr>
          </a:p>
          <a:p>
            <a:pPr marL="109728" indent="0">
              <a:lnSpc>
                <a:spcPct val="115000"/>
              </a:lnSpc>
              <a:spcAft>
                <a:spcPts val="600"/>
              </a:spcAft>
              <a:buNone/>
            </a:pPr>
            <a:r>
              <a:rPr lang="en-GB" sz="2000" b="1" i="1" dirty="0" smtClean="0">
                <a:solidFill>
                  <a:srgbClr val="4F81BD"/>
                </a:solidFill>
                <a:ea typeface="SimSun"/>
                <a:cs typeface="Times New Roman"/>
              </a:rPr>
              <a:t>Video </a:t>
            </a:r>
            <a:r>
              <a:rPr lang="en-GB" sz="2000" b="1" i="1" dirty="0">
                <a:solidFill>
                  <a:srgbClr val="4F81BD"/>
                </a:solidFill>
                <a:ea typeface="SimSun"/>
                <a:cs typeface="Times New Roman"/>
              </a:rPr>
              <a:t>scenario: </a:t>
            </a:r>
            <a:r>
              <a:rPr lang="en-GB" sz="2000" b="1" i="1" dirty="0" smtClean="0">
                <a:solidFill>
                  <a:srgbClr val="4F81BD"/>
                </a:solidFill>
                <a:ea typeface="SimSun"/>
                <a:cs typeface="Times New Roman"/>
              </a:rPr>
              <a:t>:</a:t>
            </a:r>
            <a:r>
              <a:rPr lang="en-GB" sz="2000" dirty="0" smtClean="0"/>
              <a:t>Mass_Customisation_Video_Stcp-marshallowen-1a</a:t>
            </a:r>
            <a:endParaRPr lang="en-GB" sz="2000" b="1" i="1" dirty="0" smtClean="0">
              <a:solidFill>
                <a:srgbClr val="4F81BD"/>
              </a:solidFill>
              <a:ea typeface="SimSun"/>
              <a:cs typeface="Times New Roman"/>
            </a:endParaRPr>
          </a:p>
          <a:p>
            <a:pPr marL="109728" indent="0">
              <a:lnSpc>
                <a:spcPct val="115000"/>
              </a:lnSpc>
              <a:spcAft>
                <a:spcPts val="600"/>
              </a:spcAft>
              <a:buNone/>
            </a:pPr>
            <a:r>
              <a:rPr lang="en-GB" sz="2000" b="1" i="1" dirty="0" smtClean="0">
                <a:solidFill>
                  <a:srgbClr val="4F81BD"/>
                </a:solidFill>
                <a:ea typeface="SimSun"/>
                <a:cs typeface="Times New Roman"/>
              </a:rPr>
              <a:t>Top tips for stats support videos:</a:t>
            </a:r>
            <a:endParaRPr lang="en-GB" sz="2000" b="1" i="1" dirty="0">
              <a:solidFill>
                <a:srgbClr val="4F81BD"/>
              </a:solidFill>
              <a:ea typeface="SimSun"/>
              <a:cs typeface="Times New Roman"/>
            </a:endParaRPr>
          </a:p>
          <a:p>
            <a:pPr marL="109728" indent="0">
              <a:lnSpc>
                <a:spcPct val="115000"/>
              </a:lnSpc>
              <a:spcAft>
                <a:spcPts val="600"/>
              </a:spcAft>
              <a:buNone/>
            </a:pPr>
            <a:r>
              <a:rPr lang="en-GB" sz="2000" dirty="0" err="1" smtClean="0"/>
              <a:t>Careful_with_the_maths_Video</a:t>
            </a:r>
            <a:r>
              <a:rPr lang="en-GB" sz="2000" dirty="0"/>
              <a:t>_ </a:t>
            </a:r>
            <a:r>
              <a:rPr lang="en-GB" sz="2000" dirty="0" smtClean="0"/>
              <a:t>Stcp-marshallowen-3a</a:t>
            </a:r>
          </a:p>
          <a:p>
            <a:pPr marL="109728" indent="0">
              <a:lnSpc>
                <a:spcPct val="115000"/>
              </a:lnSpc>
              <a:spcAft>
                <a:spcPts val="600"/>
              </a:spcAft>
              <a:buNone/>
            </a:pPr>
            <a:r>
              <a:rPr lang="en-GB" sz="2000" dirty="0"/>
              <a:t>Conjoint_Analysis_Video_Stcp-marshallowen-4a</a:t>
            </a:r>
            <a:endParaRPr lang="en-GB" sz="2000" b="1" i="1" dirty="0">
              <a:solidFill>
                <a:srgbClr val="4F81BD"/>
              </a:solidFill>
              <a:ea typeface="SimSun"/>
              <a:cs typeface="Times New Roman"/>
            </a:endParaRPr>
          </a:p>
          <a:p>
            <a:pPr marL="109728" indent="0">
              <a:lnSpc>
                <a:spcPct val="115000"/>
              </a:lnSpc>
              <a:spcAft>
                <a:spcPts val="600"/>
              </a:spcAft>
              <a:buNone/>
            </a:pPr>
            <a:r>
              <a:rPr lang="en-GB" sz="2000" b="1" i="1" dirty="0" smtClean="0">
                <a:solidFill>
                  <a:srgbClr val="4F81BD"/>
                </a:solidFill>
                <a:ea typeface="SimSun"/>
                <a:cs typeface="Times New Roman"/>
              </a:rPr>
              <a:t>Reference booklet: </a:t>
            </a:r>
            <a:r>
              <a:rPr lang="en-GB" sz="2000" dirty="0" smtClean="0"/>
              <a:t>Tutors_quick_guide_to_statistics_7 </a:t>
            </a:r>
            <a:endParaRPr lang="en-GB" sz="2000" b="1" i="1" dirty="0">
              <a:solidFill>
                <a:srgbClr val="4F81BD"/>
              </a:solidFill>
              <a:ea typeface="SimSun"/>
              <a:cs typeface="Times New Roman"/>
            </a:endParaRPr>
          </a:p>
          <a:p>
            <a:pPr marL="109728" indent="0">
              <a:lnSpc>
                <a:spcPct val="115000"/>
              </a:lnSpc>
              <a:spcAft>
                <a:spcPts val="600"/>
              </a:spcAft>
              <a:buNone/>
            </a:pPr>
            <a:r>
              <a:rPr lang="en-GB" sz="2000" b="1" i="1" dirty="0" smtClean="0">
                <a:solidFill>
                  <a:srgbClr val="4F81BD"/>
                </a:solidFill>
                <a:ea typeface="SimSun"/>
                <a:cs typeface="Times New Roman"/>
              </a:rPr>
              <a:t>SPSS  training:    </a:t>
            </a:r>
            <a:r>
              <a:rPr lang="en-GB" sz="2000" dirty="0" smtClean="0"/>
              <a:t>Workbook</a:t>
            </a:r>
            <a:r>
              <a:rPr lang="en-GB" sz="2000" dirty="0"/>
              <a:t>: </a:t>
            </a:r>
            <a:r>
              <a:rPr lang="en-GB" sz="2000" dirty="0" smtClean="0"/>
              <a:t>tutor_training_SPSS_workbook_6a, Solutions_for_tutor_training_SPSS_workbook_6b, </a:t>
            </a:r>
            <a:r>
              <a:rPr lang="en-GB" sz="2000" dirty="0"/>
              <a:t>Data_for_tutor_training_SPSS_workbook_6c</a:t>
            </a:r>
            <a:endParaRPr lang="en-GB" sz="2000" b="1" i="1" dirty="0" smtClean="0">
              <a:solidFill>
                <a:srgbClr val="4F81BD"/>
              </a:solidFill>
              <a:ea typeface="SimSun"/>
              <a:cs typeface="Times New Roman"/>
            </a:endParaRPr>
          </a:p>
        </p:txBody>
      </p:sp>
      <p:sp>
        <p:nvSpPr>
          <p:cNvPr id="5"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216719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81513" y="2034600"/>
            <a:ext cx="4569147" cy="352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GB" smtClean="0"/>
              <a:t>www.statstutor.ac.uk</a:t>
            </a:r>
            <a:endParaRPr lang="en-US" dirty="0"/>
          </a:p>
        </p:txBody>
      </p:sp>
      <p:sp>
        <p:nvSpPr>
          <p:cNvPr id="31746" name="Title 1"/>
          <p:cNvSpPr>
            <a:spLocks noGrp="1"/>
          </p:cNvSpPr>
          <p:nvPr>
            <p:ph type="title"/>
          </p:nvPr>
        </p:nvSpPr>
        <p:spPr>
          <a:xfrm>
            <a:off x="685800" y="609600"/>
            <a:ext cx="7847013" cy="1090613"/>
          </a:xfrm>
        </p:spPr>
        <p:txBody>
          <a:bodyPr>
            <a:normAutofit fontScale="90000"/>
          </a:bodyPr>
          <a:lstStyle/>
          <a:p>
            <a:pPr algn="ctr"/>
            <a:r>
              <a:rPr lang="en-GB" sz="3000" dirty="0" smtClean="0"/>
              <a:t>Histogram and Probability Distribution for</a:t>
            </a:r>
            <a:br>
              <a:rPr lang="en-GB" sz="3000" dirty="0" smtClean="0"/>
            </a:br>
            <a:r>
              <a:rPr lang="en-GB" sz="3000" dirty="0" smtClean="0"/>
              <a:t>Exam Marks Data</a:t>
            </a:r>
          </a:p>
        </p:txBody>
      </p:sp>
      <p:pic>
        <p:nvPicPr>
          <p:cNvPr id="3174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l="27560" t="28615" r="27686" b="12408"/>
          <a:stretch>
            <a:fillRect/>
          </a:stretch>
        </p:blipFill>
        <p:spPr bwMode="auto">
          <a:xfrm>
            <a:off x="323850" y="1989138"/>
            <a:ext cx="4103688" cy="348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8" name="Oval 3"/>
          <p:cNvSpPr>
            <a:spLocks noChangeArrowheads="1"/>
          </p:cNvSpPr>
          <p:nvPr/>
        </p:nvSpPr>
        <p:spPr bwMode="auto">
          <a:xfrm>
            <a:off x="323850" y="2997200"/>
            <a:ext cx="323850" cy="1439863"/>
          </a:xfrm>
          <a:prstGeom prst="ellipse">
            <a:avLst/>
          </a:prstGeom>
          <a:solidFill>
            <a:schemeClr val="accent1">
              <a:alpha val="0"/>
            </a:schemeClr>
          </a:solidFill>
          <a:ln w="31750" algn="ctr">
            <a:solidFill>
              <a:schemeClr val="tx1"/>
            </a:solidFill>
            <a:round/>
            <a:headEnd/>
            <a:tailEnd/>
          </a:ln>
        </p:spPr>
        <p:txBody>
          <a:bodyPr/>
          <a:lstStyle/>
          <a:p>
            <a:endParaRPr lang="en-US"/>
          </a:p>
        </p:txBody>
      </p:sp>
      <p:sp>
        <p:nvSpPr>
          <p:cNvPr id="7" name="Oval 6"/>
          <p:cNvSpPr>
            <a:spLocks noChangeArrowheads="1"/>
          </p:cNvSpPr>
          <p:nvPr/>
        </p:nvSpPr>
        <p:spPr bwMode="auto">
          <a:xfrm>
            <a:off x="4356100" y="2924175"/>
            <a:ext cx="431800" cy="1439863"/>
          </a:xfrm>
          <a:prstGeom prst="ellipse">
            <a:avLst/>
          </a:prstGeom>
          <a:solidFill>
            <a:schemeClr val="accent1">
              <a:alpha val="0"/>
            </a:schemeClr>
          </a:solidFill>
          <a:ln w="31750" algn="ctr">
            <a:solidFill>
              <a:schemeClr val="tx1"/>
            </a:solidFill>
            <a:round/>
            <a:headEnd/>
            <a:tailEnd/>
          </a:ln>
        </p:spPr>
        <p:txBody>
          <a:bodyPr/>
          <a:lstStyle/>
          <a:p>
            <a:endParaRPr lang="en-US"/>
          </a:p>
        </p:txBody>
      </p:sp>
    </p:spTree>
    <p:extLst>
      <p:ext uri="{BB962C8B-B14F-4D97-AF65-F5344CB8AC3E}">
        <p14:creationId xmlns:p14="http://schemas.microsoft.com/office/powerpoint/2010/main" xmlns="" val="172506625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IQ is normally distributed</a:t>
            </a:r>
            <a:endParaRPr lang="en-GB" dirty="0"/>
          </a:p>
        </p:txBody>
      </p:sp>
      <p:pic>
        <p:nvPicPr>
          <p:cNvPr id="60928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5636" y="1196752"/>
            <a:ext cx="6408712" cy="44368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5868144" y="2645296"/>
            <a:ext cx="1584176" cy="64807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70C0"/>
                </a:solidFill>
              </a:rPr>
              <a:t>Above average</a:t>
            </a:r>
            <a:endParaRPr lang="en-GB" b="1" dirty="0">
              <a:solidFill>
                <a:srgbClr val="0070C0"/>
              </a:solidFill>
            </a:endParaRPr>
          </a:p>
        </p:txBody>
      </p:sp>
      <p:sp>
        <p:nvSpPr>
          <p:cNvPr id="5" name="Left-Right Arrow 4"/>
          <p:cNvSpPr/>
          <p:nvPr/>
        </p:nvSpPr>
        <p:spPr>
          <a:xfrm>
            <a:off x="3671900" y="2996952"/>
            <a:ext cx="1440160" cy="612068"/>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70C0"/>
                </a:solidFill>
              </a:rPr>
              <a:t>Average</a:t>
            </a:r>
            <a:endParaRPr lang="en-GB" dirty="0">
              <a:solidFill>
                <a:srgbClr val="0070C0"/>
              </a:solidFill>
            </a:endParaRPr>
          </a:p>
        </p:txBody>
      </p:sp>
      <p:cxnSp>
        <p:nvCxnSpPr>
          <p:cNvPr id="7" name="Straight Arrow Connector 6"/>
          <p:cNvCxnSpPr/>
          <p:nvPr/>
        </p:nvCxnSpPr>
        <p:spPr>
          <a:xfrm flipH="1">
            <a:off x="5723736" y="3302986"/>
            <a:ext cx="144016"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idx="1"/>
          </p:nvPr>
        </p:nvSpPr>
        <p:spPr>
          <a:xfrm>
            <a:off x="7056276" y="3735034"/>
            <a:ext cx="1450504" cy="634075"/>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728" indent="0" algn="ctr">
              <a:buNone/>
            </a:pPr>
            <a:r>
              <a:rPr lang="en-GB" b="1" dirty="0" smtClean="0">
                <a:solidFill>
                  <a:srgbClr val="C00000"/>
                </a:solidFill>
              </a:rPr>
              <a:t>Mensa</a:t>
            </a:r>
            <a:endParaRPr lang="en-GB" b="1" dirty="0">
              <a:solidFill>
                <a:srgbClr val="C00000"/>
              </a:solidFill>
            </a:endParaRPr>
          </a:p>
        </p:txBody>
      </p:sp>
      <p:cxnSp>
        <p:nvCxnSpPr>
          <p:cNvPr id="9" name="Straight Arrow Connector 8"/>
          <p:cNvCxnSpPr/>
          <p:nvPr/>
        </p:nvCxnSpPr>
        <p:spPr>
          <a:xfrm flipH="1">
            <a:off x="6614668" y="4365104"/>
            <a:ext cx="792088" cy="28803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99792" y="5877272"/>
            <a:ext cx="5004556" cy="461665"/>
          </a:xfrm>
          <a:prstGeom prst="rect">
            <a:avLst/>
          </a:prstGeom>
          <a:noFill/>
        </p:spPr>
        <p:txBody>
          <a:bodyPr wrap="square" rtlCol="0">
            <a:spAutoFit/>
          </a:bodyPr>
          <a:lstStyle/>
          <a:p>
            <a:r>
              <a:rPr lang="en-GB" sz="2400" dirty="0" smtClean="0"/>
              <a:t>Mean = 100, SD = 15.3</a:t>
            </a:r>
            <a:endParaRPr lang="en-GB" sz="2400" dirty="0"/>
          </a:p>
        </p:txBody>
      </p:sp>
      <p:sp>
        <p:nvSpPr>
          <p:cNvPr id="12" name="Footer Placeholder 2"/>
          <p:cNvSpPr>
            <a:spLocks noGrp="1"/>
          </p:cNvSpPr>
          <p:nvPr>
            <p:ph type="ftr" sz="quarter" idx="11"/>
          </p:nvPr>
        </p:nvSpPr>
        <p:spPr>
          <a:xfrm>
            <a:off x="-252045" y="6400800"/>
            <a:ext cx="1699845" cy="381000"/>
          </a:xfrm>
        </p:spPr>
        <p:txBody>
          <a:bodyPr/>
          <a:lstStyle/>
          <a:p>
            <a:r>
              <a:rPr lang="en-GB" dirty="0" smtClean="0"/>
              <a:t>www.statstutor.ac.uk</a:t>
            </a:r>
            <a:endParaRPr lang="en-US" dirty="0"/>
          </a:p>
        </p:txBody>
      </p:sp>
    </p:spTree>
    <p:extLst>
      <p:ext uri="{BB962C8B-B14F-4D97-AF65-F5344CB8AC3E}">
        <p14:creationId xmlns:p14="http://schemas.microsoft.com/office/powerpoint/2010/main" xmlns="" val="3929535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7" descr="normal curve"/>
          <p:cNvPicPr>
            <a:picLocks noGrp="1" noChangeAspect="1" noChangeArrowheads="1"/>
          </p:cNvPicPr>
          <p:nvPr>
            <p:ph type="chart" sz="half" idx="2"/>
          </p:nvPr>
        </p:nvPicPr>
        <p:blipFill>
          <a:blip r:embed="rId5" cstate="print">
            <a:extLst>
              <a:ext uri="{28A0092B-C50C-407E-A947-70E740481C1C}">
                <a14:useLocalDpi xmlns:a14="http://schemas.microsoft.com/office/drawing/2010/main" xmlns="" val="0"/>
              </a:ext>
            </a:extLst>
          </a:blip>
          <a:srcRect/>
          <a:stretch>
            <a:fillRect/>
          </a:stretch>
        </p:blipFill>
        <p:spPr>
          <a:xfrm>
            <a:off x="765285" y="836712"/>
            <a:ext cx="7469413" cy="3744416"/>
          </a:xfrm>
          <a:noFill/>
        </p:spPr>
      </p:pic>
      <p:sp>
        <p:nvSpPr>
          <p:cNvPr id="2" name="Left-Right Arrow 1"/>
          <p:cNvSpPr/>
          <p:nvPr/>
        </p:nvSpPr>
        <p:spPr>
          <a:xfrm>
            <a:off x="2627784" y="1916832"/>
            <a:ext cx="3744416" cy="8366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t>95% </a:t>
            </a:r>
            <a:r>
              <a:rPr lang="en-GB" dirty="0"/>
              <a:t>of </a:t>
            </a:r>
            <a:r>
              <a:rPr lang="en-GB" dirty="0" smtClean="0"/>
              <a:t>values </a:t>
            </a:r>
            <a:endParaRPr lang="en-GB" dirty="0"/>
          </a:p>
        </p:txBody>
      </p:sp>
      <p:sp>
        <p:nvSpPr>
          <p:cNvPr id="67587" name="Rectangle 2"/>
          <p:cNvSpPr>
            <a:spLocks noGrp="1" noChangeArrowheads="1"/>
          </p:cNvSpPr>
          <p:nvPr>
            <p:ph type="title"/>
          </p:nvPr>
        </p:nvSpPr>
        <p:spPr>
          <a:xfrm>
            <a:off x="683568" y="188640"/>
            <a:ext cx="7772400" cy="990600"/>
          </a:xfrm>
        </p:spPr>
        <p:txBody>
          <a:bodyPr>
            <a:normAutofit fontScale="90000"/>
          </a:bodyPr>
          <a:lstStyle/>
          <a:p>
            <a:pPr eaLnBrk="1" fontAlgn="auto" hangingPunct="1">
              <a:spcAft>
                <a:spcPts val="0"/>
              </a:spcAft>
              <a:defRPr/>
            </a:pPr>
            <a:r>
              <a:rPr lang="en-GB" sz="4000" dirty="0" smtClean="0">
                <a:solidFill>
                  <a:schemeClr val="tx1"/>
                </a:solidFill>
              </a:rPr>
              <a:t>95% 1.96 x SD’s from the mean</a:t>
            </a:r>
            <a:endParaRPr lang="en-GB" sz="3600" dirty="0" smtClean="0">
              <a:solidFill>
                <a:schemeClr val="tx1"/>
              </a:solidFill>
            </a:endParaRPr>
          </a:p>
        </p:txBody>
      </p:sp>
      <p:sp>
        <p:nvSpPr>
          <p:cNvPr id="4" name="TextBox 3"/>
          <p:cNvSpPr txBox="1"/>
          <p:nvPr/>
        </p:nvSpPr>
        <p:spPr>
          <a:xfrm>
            <a:off x="2195736" y="4545994"/>
            <a:ext cx="792088" cy="400110"/>
          </a:xfrm>
          <a:prstGeom prst="rect">
            <a:avLst/>
          </a:prstGeom>
          <a:noFill/>
        </p:spPr>
        <p:txBody>
          <a:bodyPr wrap="square" rtlCol="0">
            <a:spAutoFit/>
          </a:bodyPr>
          <a:lstStyle/>
          <a:p>
            <a:r>
              <a:rPr lang="en-GB" sz="2000" b="1" dirty="0" smtClean="0">
                <a:solidFill>
                  <a:srgbClr val="FF0000"/>
                </a:solidFill>
              </a:rPr>
              <a:t>70</a:t>
            </a:r>
            <a:endParaRPr lang="en-GB" sz="2000" b="1" dirty="0">
              <a:solidFill>
                <a:srgbClr val="FF0000"/>
              </a:solidFill>
            </a:endParaRPr>
          </a:p>
        </p:txBody>
      </p:sp>
      <p:sp>
        <p:nvSpPr>
          <p:cNvPr id="8" name="TextBox 7"/>
          <p:cNvSpPr txBox="1"/>
          <p:nvPr/>
        </p:nvSpPr>
        <p:spPr>
          <a:xfrm>
            <a:off x="5934980" y="4477716"/>
            <a:ext cx="792088" cy="400110"/>
          </a:xfrm>
          <a:prstGeom prst="rect">
            <a:avLst/>
          </a:prstGeom>
          <a:noFill/>
        </p:spPr>
        <p:txBody>
          <a:bodyPr wrap="square" rtlCol="0">
            <a:spAutoFit/>
          </a:bodyPr>
          <a:lstStyle/>
          <a:p>
            <a:r>
              <a:rPr lang="en-GB" sz="2000" b="1" dirty="0" smtClean="0">
                <a:solidFill>
                  <a:srgbClr val="FF0000"/>
                </a:solidFill>
              </a:rPr>
              <a:t>130</a:t>
            </a:r>
            <a:endParaRPr lang="en-GB" sz="2000" b="1" dirty="0">
              <a:solidFill>
                <a:srgbClr val="FF0000"/>
              </a:solidFill>
            </a:endParaRPr>
          </a:p>
        </p:txBody>
      </p:sp>
      <p:sp>
        <p:nvSpPr>
          <p:cNvPr id="9" name="TextBox 8"/>
          <p:cNvSpPr txBox="1"/>
          <p:nvPr/>
        </p:nvSpPr>
        <p:spPr>
          <a:xfrm>
            <a:off x="4103948" y="4397042"/>
            <a:ext cx="792088" cy="400110"/>
          </a:xfrm>
          <a:prstGeom prst="rect">
            <a:avLst/>
          </a:prstGeom>
          <a:noFill/>
        </p:spPr>
        <p:txBody>
          <a:bodyPr wrap="square" rtlCol="0">
            <a:spAutoFit/>
          </a:bodyPr>
          <a:lstStyle/>
          <a:p>
            <a:r>
              <a:rPr lang="en-GB" sz="2000" b="1" dirty="0" smtClean="0">
                <a:solidFill>
                  <a:srgbClr val="00B050"/>
                </a:solidFill>
              </a:rPr>
              <a:t>100</a:t>
            </a:r>
            <a:endParaRPr lang="en-GB" sz="2000" b="1" dirty="0">
              <a:solidFill>
                <a:srgbClr val="00B050"/>
              </a:solidFill>
            </a:endParaRPr>
          </a:p>
        </p:txBody>
      </p:sp>
      <p:sp>
        <p:nvSpPr>
          <p:cNvPr id="6" name="TextBox 5"/>
          <p:cNvSpPr txBox="1"/>
          <p:nvPr/>
        </p:nvSpPr>
        <p:spPr>
          <a:xfrm>
            <a:off x="6588224" y="2636912"/>
            <a:ext cx="2232248" cy="646331"/>
          </a:xfrm>
          <a:prstGeom prst="rect">
            <a:avLst/>
          </a:prstGeom>
          <a:noFill/>
        </p:spPr>
        <p:txBody>
          <a:bodyPr wrap="square" rtlCol="0">
            <a:spAutoFit/>
          </a:bodyPr>
          <a:lstStyle/>
          <a:p>
            <a:r>
              <a:rPr lang="en-GB" dirty="0" smtClean="0"/>
              <a:t>P(score &gt; 130) = 0.025</a:t>
            </a:r>
            <a:endParaRPr lang="en-GB" dirty="0"/>
          </a:p>
        </p:txBody>
      </p:sp>
      <p:sp>
        <p:nvSpPr>
          <p:cNvPr id="7" name="TextBox 6"/>
          <p:cNvSpPr txBox="1"/>
          <p:nvPr/>
        </p:nvSpPr>
        <p:spPr>
          <a:xfrm>
            <a:off x="2495092" y="5867400"/>
            <a:ext cx="6572708" cy="430887"/>
          </a:xfrm>
          <a:prstGeom prst="rect">
            <a:avLst/>
          </a:prstGeom>
          <a:solidFill>
            <a:schemeClr val="bg1"/>
          </a:solidFill>
        </p:spPr>
        <p:txBody>
          <a:bodyPr wrap="square" rtlCol="0">
            <a:spAutoFit/>
          </a:bodyPr>
          <a:lstStyle/>
          <a:p>
            <a:r>
              <a:rPr lang="en-GB" sz="2200" b="1" dirty="0" smtClean="0">
                <a:solidFill>
                  <a:srgbClr val="0070C0"/>
                </a:solidFill>
              </a:rPr>
              <a:t>95% of people have an IQ between 70 and 130</a:t>
            </a:r>
            <a:endParaRPr lang="en-GB" sz="2200" b="1" dirty="0">
              <a:solidFill>
                <a:srgbClr val="0070C0"/>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xmlns="" val="4255343610"/>
              </p:ext>
            </p:extLst>
          </p:nvPr>
        </p:nvGraphicFramePr>
        <p:xfrm>
          <a:off x="818681" y="4931216"/>
          <a:ext cx="3179763" cy="844550"/>
        </p:xfrm>
        <a:graphic>
          <a:graphicData uri="http://schemas.openxmlformats.org/presentationml/2006/ole">
            <p:oleObj spid="_x0000_s100510" name="Equation" r:id="rId6" imgW="1422360" imgH="431640" progId="Equation.3">
              <p:embed/>
            </p:oleObj>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xmlns="" val="18403110"/>
              </p:ext>
            </p:extLst>
          </p:nvPr>
        </p:nvGraphicFramePr>
        <p:xfrm>
          <a:off x="5503122" y="4946104"/>
          <a:ext cx="3322638" cy="844550"/>
        </p:xfrm>
        <a:graphic>
          <a:graphicData uri="http://schemas.openxmlformats.org/presentationml/2006/ole">
            <p:oleObj spid="_x0000_s100511" name="Equation" r:id="rId7" imgW="1485720" imgH="431640" progId="Equation.3">
              <p:embed/>
            </p:oleObj>
          </a:graphicData>
        </a:graphic>
      </p:graphicFrame>
      <p:sp>
        <p:nvSpPr>
          <p:cNvPr id="12" name="Footer Placeholder 2"/>
          <p:cNvSpPr>
            <a:spLocks noGrp="1"/>
          </p:cNvSpPr>
          <p:nvPr>
            <p:ph type="ftr" sz="quarter" idx="11"/>
          </p:nvPr>
        </p:nvSpPr>
        <p:spPr>
          <a:xfrm>
            <a:off x="-252045" y="6400800"/>
            <a:ext cx="1699845" cy="381000"/>
          </a:xfrm>
        </p:spPr>
        <p:txBody>
          <a:bodyPr/>
          <a:lstStyle/>
          <a:p>
            <a:r>
              <a:rPr lang="en-GB" dirty="0" smtClean="0"/>
              <a:t>www.statstutor.ac.uk</a:t>
            </a:r>
            <a:endParaRPr lang="en-US" dirty="0"/>
          </a:p>
        </p:txBody>
      </p:sp>
    </p:spTree>
    <p:custDataLst>
      <p:tags r:id="rId2"/>
    </p:custDataLst>
    <p:extLst>
      <p:ext uri="{BB962C8B-B14F-4D97-AF65-F5344CB8AC3E}">
        <p14:creationId xmlns:p14="http://schemas.microsoft.com/office/powerpoint/2010/main" xmlns="" val="3968790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73630"/>
            <a:ext cx="8763000" cy="609600"/>
          </a:xfrm>
        </p:spPr>
        <p:txBody>
          <a:bodyPr>
            <a:noAutofit/>
          </a:bodyPr>
          <a:lstStyle/>
          <a:p>
            <a:pPr marL="109728" indent="0">
              <a:buNone/>
            </a:pPr>
            <a:r>
              <a:rPr lang="en-GB" sz="2400" dirty="0" smtClean="0"/>
              <a:t>Charts can be used to </a:t>
            </a:r>
            <a:r>
              <a:rPr lang="en-GB" sz="2400" b="1" dirty="0" smtClean="0"/>
              <a:t>informally</a:t>
            </a:r>
            <a:r>
              <a:rPr lang="en-GB" sz="2400" dirty="0" smtClean="0"/>
              <a:t> assess whether data is:</a:t>
            </a:r>
            <a:endParaRPr lang="en-GB" sz="2400" dirty="0"/>
          </a:p>
        </p:txBody>
      </p:sp>
      <p:sp>
        <p:nvSpPr>
          <p:cNvPr id="9" name="Footer Placeholder 8"/>
          <p:cNvSpPr>
            <a:spLocks noGrp="1"/>
          </p:cNvSpPr>
          <p:nvPr>
            <p:ph type="ftr" sz="quarter" idx="11"/>
          </p:nvPr>
        </p:nvSpPr>
        <p:spPr/>
        <p:txBody>
          <a:bodyPr/>
          <a:lstStyle/>
          <a:p>
            <a:r>
              <a:rPr lang="en-GB" smtClean="0"/>
              <a:t>www.statstutor.ac.uk</a:t>
            </a:r>
            <a:endParaRPr lang="en-US" dirty="0"/>
          </a:p>
        </p:txBody>
      </p:sp>
      <p:sp>
        <p:nvSpPr>
          <p:cNvPr id="3" name="Title 2"/>
          <p:cNvSpPr>
            <a:spLocks noGrp="1"/>
          </p:cNvSpPr>
          <p:nvPr>
            <p:ph type="title"/>
          </p:nvPr>
        </p:nvSpPr>
        <p:spPr/>
        <p:txBody>
          <a:bodyPr>
            <a:normAutofit/>
          </a:bodyPr>
          <a:lstStyle/>
          <a:p>
            <a:r>
              <a:rPr lang="en-GB" dirty="0" smtClean="0"/>
              <a:t>Assessing Normality</a:t>
            </a:r>
            <a:endParaRPr lang="en-GB" dirty="0"/>
          </a:p>
        </p:txBody>
      </p:sp>
      <p:pic>
        <p:nvPicPr>
          <p:cNvPr id="4" name="Picture 3"/>
          <p:cNvPicPr/>
          <p:nvPr/>
        </p:nvPicPr>
        <p:blipFill>
          <a:blip r:embed="rId3" cstate="print">
            <a:extLst>
              <a:ext uri="{28A0092B-C50C-407E-A947-70E740481C1C}">
                <a14:useLocalDpi xmlns:a14="http://schemas.microsoft.com/office/drawing/2010/main" xmlns="" val="0"/>
              </a:ext>
            </a:extLst>
          </a:blip>
          <a:stretch>
            <a:fillRect/>
          </a:stretch>
        </p:blipFill>
        <p:spPr>
          <a:xfrm>
            <a:off x="609599" y="3294138"/>
            <a:ext cx="2209801" cy="2249729"/>
          </a:xfrm>
          <a:prstGeom prst="rect">
            <a:avLst/>
          </a:prstGeom>
        </p:spPr>
      </p:pic>
      <p:sp>
        <p:nvSpPr>
          <p:cNvPr id="5" name="Rectangle 4"/>
          <p:cNvSpPr/>
          <p:nvPr/>
        </p:nvSpPr>
        <p:spPr>
          <a:xfrm>
            <a:off x="685800" y="2096125"/>
            <a:ext cx="2012667" cy="1077218"/>
          </a:xfrm>
          <a:prstGeom prst="rect">
            <a:avLst/>
          </a:prstGeom>
        </p:spPr>
        <p:txBody>
          <a:bodyPr wrap="none">
            <a:spAutoFit/>
          </a:bodyPr>
          <a:lstStyle/>
          <a:p>
            <a:r>
              <a:rPr lang="en-GB" sz="3200" dirty="0" smtClean="0"/>
              <a:t>Normally</a:t>
            </a:r>
          </a:p>
          <a:p>
            <a:r>
              <a:rPr lang="en-GB" sz="3200" dirty="0" smtClean="0"/>
              <a:t>distributed</a:t>
            </a:r>
            <a:endParaRPr lang="en-GB" sz="3200" dirty="0"/>
          </a:p>
        </p:txBody>
      </p:sp>
      <p:pic>
        <p:nvPicPr>
          <p:cNvPr id="6" name="Picture 5"/>
          <p:cNvPicPr/>
          <p:nvPr/>
        </p:nvPicPr>
        <p:blipFill>
          <a:blip r:embed="rId4" cstate="print">
            <a:extLst>
              <a:ext uri="{28A0092B-C50C-407E-A947-70E740481C1C}">
                <a14:useLocalDpi xmlns:a14="http://schemas.microsoft.com/office/drawing/2010/main" xmlns="" val="0"/>
              </a:ext>
            </a:extLst>
          </a:blip>
          <a:stretch>
            <a:fillRect/>
          </a:stretch>
        </p:blipFill>
        <p:spPr>
          <a:xfrm>
            <a:off x="3276600" y="3356045"/>
            <a:ext cx="2876128" cy="2187822"/>
          </a:xfrm>
          <a:prstGeom prst="rect">
            <a:avLst/>
          </a:prstGeom>
        </p:spPr>
      </p:pic>
      <p:pic>
        <p:nvPicPr>
          <p:cNvPr id="7" name="Picture 6"/>
          <p:cNvPicPr/>
          <p:nvPr/>
        </p:nvPicPr>
        <p:blipFill>
          <a:blip r:embed="rId5" cstate="print">
            <a:extLst>
              <a:ext uri="{28A0092B-C50C-407E-A947-70E740481C1C}">
                <a14:useLocalDpi xmlns:a14="http://schemas.microsoft.com/office/drawing/2010/main" xmlns="" val="0"/>
              </a:ext>
            </a:extLst>
          </a:blip>
          <a:stretch>
            <a:fillRect/>
          </a:stretch>
        </p:blipFill>
        <p:spPr>
          <a:xfrm>
            <a:off x="6019800" y="3351606"/>
            <a:ext cx="2895600" cy="2287194"/>
          </a:xfrm>
          <a:prstGeom prst="rect">
            <a:avLst/>
          </a:prstGeom>
        </p:spPr>
      </p:pic>
      <p:sp>
        <p:nvSpPr>
          <p:cNvPr id="10" name="Rectangle 9"/>
          <p:cNvSpPr/>
          <p:nvPr/>
        </p:nvSpPr>
        <p:spPr>
          <a:xfrm>
            <a:off x="4223897" y="2342346"/>
            <a:ext cx="2261004" cy="584775"/>
          </a:xfrm>
          <a:prstGeom prst="rect">
            <a:avLst/>
          </a:prstGeom>
        </p:spPr>
        <p:txBody>
          <a:bodyPr wrap="none">
            <a:spAutoFit/>
          </a:bodyPr>
          <a:lstStyle/>
          <a:p>
            <a:r>
              <a:rPr lang="en-GB" sz="3200" dirty="0" smtClean="0"/>
              <a:t>Or….Skewed</a:t>
            </a:r>
            <a:endParaRPr lang="en-GB" sz="3200" dirty="0"/>
          </a:p>
        </p:txBody>
      </p:sp>
      <p:sp>
        <p:nvSpPr>
          <p:cNvPr id="8" name="TextBox 7"/>
          <p:cNvSpPr txBox="1"/>
          <p:nvPr/>
        </p:nvSpPr>
        <p:spPr>
          <a:xfrm>
            <a:off x="3746938" y="5638800"/>
            <a:ext cx="5016062" cy="830997"/>
          </a:xfrm>
          <a:prstGeom prst="rect">
            <a:avLst/>
          </a:prstGeom>
          <a:noFill/>
        </p:spPr>
        <p:txBody>
          <a:bodyPr wrap="square" rtlCol="0">
            <a:spAutoFit/>
          </a:bodyPr>
          <a:lstStyle/>
          <a:p>
            <a:r>
              <a:rPr lang="en-GB" sz="2400" b="1" dirty="0" smtClean="0">
                <a:solidFill>
                  <a:srgbClr val="FF0000"/>
                </a:solidFill>
              </a:rPr>
              <a:t>The mean and median are very different for skewed data.</a:t>
            </a:r>
            <a:endParaRPr lang="en-GB" sz="2400" b="1" dirty="0">
              <a:solidFill>
                <a:srgbClr val="FF0000"/>
              </a:solidFill>
            </a:endParaRPr>
          </a:p>
        </p:txBody>
      </p:sp>
    </p:spTree>
    <p:extLst>
      <p:ext uri="{BB962C8B-B14F-4D97-AF65-F5344CB8AC3E}">
        <p14:creationId xmlns:p14="http://schemas.microsoft.com/office/powerpoint/2010/main" xmlns="" val="174347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PQuestion"/>
          <p:cNvSpPr>
            <a:spLocks noGrp="1"/>
          </p:cNvSpPr>
          <p:nvPr>
            <p:ph type="title"/>
          </p:nvPr>
        </p:nvSpPr>
        <p:spPr>
          <a:xfrm>
            <a:off x="457200" y="274638"/>
            <a:ext cx="7772400" cy="1249362"/>
          </a:xfrm>
        </p:spPr>
        <p:txBody>
          <a:bodyPr>
            <a:normAutofit/>
          </a:bodyPr>
          <a:lstStyle/>
          <a:p>
            <a:pPr fontAlgn="auto">
              <a:spcAft>
                <a:spcPts val="0"/>
              </a:spcAft>
              <a:defRPr/>
            </a:pPr>
            <a:r>
              <a:rPr lang="en-GB" dirty="0" smtClean="0"/>
              <a:t>Discussion</a:t>
            </a:r>
          </a:p>
        </p:txBody>
      </p:sp>
      <p:sp>
        <p:nvSpPr>
          <p:cNvPr id="155651" name="TPAnswers"/>
          <p:cNvSpPr>
            <a:spLocks noGrp="1"/>
          </p:cNvSpPr>
          <p:nvPr>
            <p:ph type="body" idx="1"/>
            <p:custDataLst>
              <p:tags r:id="rId2"/>
            </p:custDataLst>
          </p:nvPr>
        </p:nvSpPr>
        <p:spPr>
          <a:xfrm>
            <a:off x="381000" y="1600200"/>
            <a:ext cx="8458200" cy="3733800"/>
          </a:xfrm>
        </p:spPr>
        <p:txBody>
          <a:bodyPr>
            <a:normAutofit/>
          </a:bodyPr>
          <a:lstStyle/>
          <a:p>
            <a:pPr marL="0" indent="0">
              <a:buNone/>
            </a:pPr>
            <a:r>
              <a:rPr lang="en-GB" sz="4000" dirty="0" smtClean="0"/>
              <a:t>Is the following statement:</a:t>
            </a:r>
          </a:p>
          <a:p>
            <a:pPr marL="0" indent="0">
              <a:buNone/>
            </a:pPr>
            <a:endParaRPr lang="en-GB" sz="1200" dirty="0" smtClean="0"/>
          </a:p>
          <a:p>
            <a:pPr marL="0" indent="0">
              <a:buNone/>
            </a:pPr>
            <a:r>
              <a:rPr lang="en-GB" sz="2800" dirty="0" smtClean="0"/>
              <a:t>“</a:t>
            </a:r>
            <a:r>
              <a:rPr lang="en-GB" sz="3000" dirty="0" smtClean="0"/>
              <a:t>2 out of 3 </a:t>
            </a:r>
            <a:r>
              <a:rPr lang="en-GB" sz="3000" dirty="0"/>
              <a:t>people earn less than the average </a:t>
            </a:r>
            <a:r>
              <a:rPr lang="en-GB" sz="3000" dirty="0" smtClean="0"/>
              <a:t>income”</a:t>
            </a:r>
          </a:p>
          <a:p>
            <a:pPr marL="0" indent="0">
              <a:buNone/>
            </a:pPr>
            <a:endParaRPr lang="en-GB" sz="1500" dirty="0" smtClean="0"/>
          </a:p>
          <a:p>
            <a:pPr marL="914400" lvl="1" indent="-514350">
              <a:buFont typeface="+mj-lt"/>
              <a:buAutoNum type="alphaUcPeriod"/>
            </a:pPr>
            <a:r>
              <a:rPr lang="en-GB" sz="3000" dirty="0" smtClean="0"/>
              <a:t>True</a:t>
            </a:r>
          </a:p>
          <a:p>
            <a:pPr marL="914400" lvl="1" indent="-514350">
              <a:buFont typeface="+mj-lt"/>
              <a:buAutoNum type="alphaUcPeriod"/>
            </a:pPr>
            <a:r>
              <a:rPr lang="en-GB" sz="3000" dirty="0" smtClean="0"/>
              <a:t>False</a:t>
            </a:r>
          </a:p>
          <a:p>
            <a:pPr marL="914400" lvl="1" indent="-514350">
              <a:buFont typeface="+mj-lt"/>
              <a:buAutoNum type="alphaUcPeriod"/>
            </a:pPr>
            <a:r>
              <a:rPr lang="en-GB" sz="3000" dirty="0" smtClean="0"/>
              <a:t>Don’t know</a:t>
            </a:r>
          </a:p>
          <a:p>
            <a:pPr marL="514350" indent="-514350">
              <a:buFontTx/>
              <a:buAutoNum type="alphaUcPeriod"/>
            </a:pPr>
            <a:endParaRPr lang="en-GB" dirty="0"/>
          </a:p>
        </p:txBody>
      </p:sp>
      <p:sp>
        <p:nvSpPr>
          <p:cNvPr id="3" name="Footer Placeholder 2"/>
          <p:cNvSpPr>
            <a:spLocks noGrp="1"/>
          </p:cNvSpPr>
          <p:nvPr>
            <p:ph type="ftr" sz="quarter" idx="11"/>
          </p:nvPr>
        </p:nvSpPr>
        <p:spPr/>
        <p:txBody>
          <a:bodyPr/>
          <a:lstStyle/>
          <a:p>
            <a:r>
              <a:rPr lang="en-GB" dirty="0" smtClean="0"/>
              <a:t>www.statstutor.ac.uk</a:t>
            </a:r>
            <a:endParaRPr lang="en-US" dirty="0"/>
          </a:p>
        </p:txBody>
      </p:sp>
    </p:spTree>
    <p:custDataLst>
      <p:tags r:id="rId1"/>
    </p:custDataLst>
    <p:extLst>
      <p:ext uri="{BB962C8B-B14F-4D97-AF65-F5344CB8AC3E}">
        <p14:creationId xmlns:p14="http://schemas.microsoft.com/office/powerpoint/2010/main" xmlns="" val="623837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4232" t="34183" r="26873" b="18424"/>
          <a:stretch/>
        </p:blipFill>
        <p:spPr bwMode="auto">
          <a:xfrm>
            <a:off x="685800" y="962365"/>
            <a:ext cx="7609609" cy="46097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Content Placeholder 1"/>
          <p:cNvSpPr>
            <a:spLocks noGrp="1"/>
          </p:cNvSpPr>
          <p:nvPr>
            <p:ph idx="1"/>
          </p:nvPr>
        </p:nvSpPr>
        <p:spPr>
          <a:xfrm>
            <a:off x="1371600" y="5726793"/>
            <a:ext cx="7620000" cy="750207"/>
          </a:xfrm>
        </p:spPr>
        <p:txBody>
          <a:bodyPr>
            <a:normAutofit fontScale="70000" lnSpcReduction="20000"/>
          </a:bodyPr>
          <a:lstStyle/>
          <a:p>
            <a:pPr marL="0" indent="0">
              <a:buNone/>
            </a:pPr>
            <a:r>
              <a:rPr lang="en-GB" sz="2300" dirty="0" smtClean="0"/>
              <a:t>Source: </a:t>
            </a:r>
            <a:r>
              <a:rPr lang="en-GB" sz="2400" dirty="0"/>
              <a:t>Households Below </a:t>
            </a:r>
            <a:r>
              <a:rPr lang="en-GB" sz="2400" dirty="0" smtClean="0"/>
              <a:t>Average Income</a:t>
            </a:r>
            <a:r>
              <a:rPr lang="en-GB" sz="2400" dirty="0"/>
              <a:t>: An analysis of </a:t>
            </a:r>
            <a:r>
              <a:rPr lang="en-GB" sz="2400" dirty="0" smtClean="0"/>
              <a:t>the income distribution1994/95 </a:t>
            </a:r>
            <a:r>
              <a:rPr lang="en-GB" sz="2400" dirty="0"/>
              <a:t>– </a:t>
            </a:r>
            <a:r>
              <a:rPr lang="en-GB" sz="2400" dirty="0" smtClean="0"/>
              <a:t>2011/12, Department for Work and Pensions</a:t>
            </a:r>
            <a:endParaRPr lang="en-GB" sz="2300" dirty="0" smtClean="0"/>
          </a:p>
        </p:txBody>
      </p:sp>
      <p:sp>
        <p:nvSpPr>
          <p:cNvPr id="5" name="Footer Placeholder 4"/>
          <p:cNvSpPr>
            <a:spLocks noGrp="1"/>
          </p:cNvSpPr>
          <p:nvPr>
            <p:ph type="ftr" sz="quarter" idx="11"/>
          </p:nvPr>
        </p:nvSpPr>
        <p:spPr/>
        <p:txBody>
          <a:bodyPr/>
          <a:lstStyle/>
          <a:p>
            <a:r>
              <a:rPr lang="en-GB" smtClean="0"/>
              <a:t>www.statstutor.ac.uk</a:t>
            </a:r>
            <a:endParaRPr lang="en-US" dirty="0"/>
          </a:p>
        </p:txBody>
      </p:sp>
      <p:sp>
        <p:nvSpPr>
          <p:cNvPr id="3" name="Title 2"/>
          <p:cNvSpPr>
            <a:spLocks noGrp="1"/>
          </p:cNvSpPr>
          <p:nvPr>
            <p:ph type="title"/>
          </p:nvPr>
        </p:nvSpPr>
        <p:spPr>
          <a:xfrm>
            <a:off x="90120" y="229220"/>
            <a:ext cx="8579296" cy="795763"/>
          </a:xfrm>
        </p:spPr>
        <p:txBody>
          <a:bodyPr>
            <a:normAutofit fontScale="90000"/>
          </a:bodyPr>
          <a:lstStyle/>
          <a:p>
            <a:pPr fontAlgn="auto">
              <a:spcAft>
                <a:spcPts val="0"/>
              </a:spcAft>
              <a:defRPr/>
            </a:pPr>
            <a:r>
              <a:rPr lang="en-GB" sz="3600" dirty="0" smtClean="0"/>
              <a:t>Sometimes the median makes more sense!</a:t>
            </a:r>
            <a:endParaRPr lang="en-GB" sz="3600" dirty="0"/>
          </a:p>
        </p:txBody>
      </p:sp>
      <p:sp>
        <p:nvSpPr>
          <p:cNvPr id="7" name="Left-Right Arrow 6"/>
          <p:cNvSpPr/>
          <p:nvPr/>
        </p:nvSpPr>
        <p:spPr>
          <a:xfrm>
            <a:off x="1219200" y="2133600"/>
            <a:ext cx="3429000" cy="4762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smtClean="0"/>
              <a:t>        2/3</a:t>
            </a:r>
            <a:r>
              <a:rPr lang="en-GB" sz="2000" baseline="30000" dirty="0" smtClean="0"/>
              <a:t>rd</a:t>
            </a:r>
            <a:r>
              <a:rPr lang="en-GB" sz="2000" dirty="0" smtClean="0"/>
              <a:t> </a:t>
            </a:r>
            <a:r>
              <a:rPr lang="en-GB" sz="2000" dirty="0"/>
              <a:t>people</a:t>
            </a:r>
          </a:p>
        </p:txBody>
      </p:sp>
      <p:sp>
        <p:nvSpPr>
          <p:cNvPr id="10" name="Left-Right Arrow 9"/>
          <p:cNvSpPr/>
          <p:nvPr/>
        </p:nvSpPr>
        <p:spPr>
          <a:xfrm>
            <a:off x="1219200" y="3667125"/>
            <a:ext cx="2819400" cy="476250"/>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000" dirty="0" smtClean="0"/>
              <a:t>50%  </a:t>
            </a:r>
            <a:r>
              <a:rPr lang="en-GB" sz="2000" dirty="0"/>
              <a:t>people</a:t>
            </a:r>
          </a:p>
        </p:txBody>
      </p:sp>
    </p:spTree>
    <p:extLst>
      <p:ext uri="{BB962C8B-B14F-4D97-AF65-F5344CB8AC3E}">
        <p14:creationId xmlns:p14="http://schemas.microsoft.com/office/powerpoint/2010/main" xmlns="" val="205032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mtClean="0"/>
              <a:t>www.statstutor.ac.uk</a:t>
            </a:r>
            <a:endParaRPr lang="en-US" dirty="0"/>
          </a:p>
        </p:txBody>
      </p:sp>
      <p:sp>
        <p:nvSpPr>
          <p:cNvPr id="4" name="Title 3"/>
          <p:cNvSpPr>
            <a:spLocks noGrp="1"/>
          </p:cNvSpPr>
          <p:nvPr>
            <p:ph type="title"/>
          </p:nvPr>
        </p:nvSpPr>
        <p:spPr/>
        <p:txBody>
          <a:bodyPr/>
          <a:lstStyle/>
          <a:p>
            <a:r>
              <a:rPr lang="en-GB" dirty="0" smtClean="0"/>
              <a:t>Choosing summary statistics</a:t>
            </a:r>
            <a:endParaRPr lang="en-GB" dirty="0"/>
          </a:p>
        </p:txBody>
      </p:sp>
      <p:grpSp>
        <p:nvGrpSpPr>
          <p:cNvPr id="2" name="Group 1"/>
          <p:cNvGrpSpPr/>
          <p:nvPr/>
        </p:nvGrpSpPr>
        <p:grpSpPr>
          <a:xfrm>
            <a:off x="274878" y="1529371"/>
            <a:ext cx="8472181" cy="3905762"/>
            <a:chOff x="286601" y="1629713"/>
            <a:chExt cx="8472181" cy="3905762"/>
          </a:xfrm>
        </p:grpSpPr>
        <p:sp>
          <p:nvSpPr>
            <p:cNvPr id="6" name="Freeform 5"/>
            <p:cNvSpPr/>
            <p:nvPr/>
          </p:nvSpPr>
          <p:spPr>
            <a:xfrm>
              <a:off x="7334061" y="3510262"/>
              <a:ext cx="560498" cy="909338"/>
            </a:xfrm>
            <a:custGeom>
              <a:avLst/>
              <a:gdLst/>
              <a:ahLst/>
              <a:cxnLst/>
              <a:rect l="0" t="0" r="0" b="0"/>
              <a:pathLst>
                <a:path>
                  <a:moveTo>
                    <a:pt x="0" y="0"/>
                  </a:moveTo>
                  <a:lnTo>
                    <a:pt x="0" y="121754"/>
                  </a:lnTo>
                  <a:lnTo>
                    <a:pt x="440563" y="121754"/>
                  </a:lnTo>
                  <a:lnTo>
                    <a:pt x="440563" y="225742"/>
                  </a:lnTo>
                </a:path>
              </a:pathLst>
            </a:custGeom>
            <a:noFill/>
            <a:ln w="25400" cap="flat" cmpd="sng" algn="ctr">
              <a:solidFill>
                <a:srgbClr val="F79646">
                  <a:tint val="7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7" name="Freeform 6"/>
            <p:cNvSpPr/>
            <p:nvPr/>
          </p:nvSpPr>
          <p:spPr>
            <a:xfrm>
              <a:off x="5672888" y="3510262"/>
              <a:ext cx="1414974" cy="375935"/>
            </a:xfrm>
            <a:custGeom>
              <a:avLst/>
              <a:gdLst/>
              <a:ahLst/>
              <a:cxnLst/>
              <a:rect l="0" t="0" r="0" b="0"/>
              <a:pathLst>
                <a:path>
                  <a:moveTo>
                    <a:pt x="971219" y="0"/>
                  </a:moveTo>
                  <a:lnTo>
                    <a:pt x="971219" y="140927"/>
                  </a:lnTo>
                  <a:lnTo>
                    <a:pt x="0" y="140927"/>
                  </a:lnTo>
                  <a:lnTo>
                    <a:pt x="0" y="244915"/>
                  </a:lnTo>
                </a:path>
              </a:pathLst>
            </a:custGeom>
            <a:noFill/>
            <a:ln w="25400" cap="flat" cmpd="sng" algn="ctr">
              <a:solidFill>
                <a:srgbClr val="F79646">
                  <a:tint val="7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8" name="Freeform 7"/>
            <p:cNvSpPr/>
            <p:nvPr/>
          </p:nvSpPr>
          <p:spPr>
            <a:xfrm>
              <a:off x="4761267" y="2607219"/>
              <a:ext cx="2732002" cy="515873"/>
            </a:xfrm>
            <a:custGeom>
              <a:avLst/>
              <a:gdLst/>
              <a:ahLst/>
              <a:cxnLst/>
              <a:rect l="0" t="0" r="0" b="0"/>
              <a:pathLst>
                <a:path>
                  <a:moveTo>
                    <a:pt x="0" y="0"/>
                  </a:moveTo>
                  <a:lnTo>
                    <a:pt x="0" y="115164"/>
                  </a:lnTo>
                  <a:lnTo>
                    <a:pt x="1904394" y="115164"/>
                  </a:lnTo>
                  <a:lnTo>
                    <a:pt x="1904394" y="219152"/>
                  </a:lnTo>
                </a:path>
              </a:pathLst>
            </a:custGeom>
            <a:noFill/>
            <a:ln w="25400" cap="flat" cmpd="sng" algn="ctr">
              <a:solidFill>
                <a:srgbClr val="F79646">
                  <a:tint val="9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9" name="Freeform 8"/>
            <p:cNvSpPr/>
            <p:nvPr/>
          </p:nvSpPr>
          <p:spPr>
            <a:xfrm>
              <a:off x="2894409" y="3491495"/>
              <a:ext cx="1245375" cy="325677"/>
            </a:xfrm>
            <a:custGeom>
              <a:avLst/>
              <a:gdLst/>
              <a:ahLst/>
              <a:cxnLst/>
              <a:rect l="0" t="0" r="0" b="0"/>
              <a:pathLst>
                <a:path>
                  <a:moveTo>
                    <a:pt x="0" y="0"/>
                  </a:moveTo>
                  <a:lnTo>
                    <a:pt x="0" y="180879"/>
                  </a:lnTo>
                  <a:lnTo>
                    <a:pt x="787988" y="180879"/>
                  </a:lnTo>
                  <a:lnTo>
                    <a:pt x="787988" y="284866"/>
                  </a:lnTo>
                </a:path>
              </a:pathLst>
            </a:custGeom>
            <a:noFill/>
            <a:ln w="25400" cap="flat" cmpd="sng" algn="ctr">
              <a:solidFill>
                <a:srgbClr val="F79646">
                  <a:tint val="7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0" name="Freeform 9"/>
            <p:cNvSpPr/>
            <p:nvPr/>
          </p:nvSpPr>
          <p:spPr>
            <a:xfrm>
              <a:off x="1638048" y="3510262"/>
              <a:ext cx="1130326" cy="325677"/>
            </a:xfrm>
            <a:custGeom>
              <a:avLst/>
              <a:gdLst/>
              <a:ahLst/>
              <a:cxnLst/>
              <a:rect l="0" t="0" r="0" b="0"/>
              <a:pathLst>
                <a:path>
                  <a:moveTo>
                    <a:pt x="814465" y="0"/>
                  </a:moveTo>
                  <a:lnTo>
                    <a:pt x="814465" y="180879"/>
                  </a:lnTo>
                  <a:lnTo>
                    <a:pt x="0" y="180879"/>
                  </a:lnTo>
                  <a:lnTo>
                    <a:pt x="0" y="284866"/>
                  </a:lnTo>
                </a:path>
              </a:pathLst>
            </a:custGeom>
            <a:noFill/>
            <a:ln w="25400" cap="flat" cmpd="sng" algn="ctr">
              <a:solidFill>
                <a:srgbClr val="F79646">
                  <a:tint val="7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1" name="Freeform 10"/>
            <p:cNvSpPr/>
            <p:nvPr/>
          </p:nvSpPr>
          <p:spPr>
            <a:xfrm>
              <a:off x="2583657" y="2607219"/>
              <a:ext cx="2177610" cy="511883"/>
            </a:xfrm>
            <a:custGeom>
              <a:avLst/>
              <a:gdLst/>
              <a:ahLst/>
              <a:cxnLst/>
              <a:rect l="0" t="0" r="0" b="0"/>
              <a:pathLst>
                <a:path>
                  <a:moveTo>
                    <a:pt x="1503353" y="0"/>
                  </a:moveTo>
                  <a:lnTo>
                    <a:pt x="1503353" y="112277"/>
                  </a:lnTo>
                  <a:lnTo>
                    <a:pt x="0" y="112277"/>
                  </a:lnTo>
                  <a:lnTo>
                    <a:pt x="0" y="216265"/>
                  </a:lnTo>
                </a:path>
              </a:pathLst>
            </a:custGeom>
            <a:noFill/>
            <a:ln w="25400" cap="flat" cmpd="sng" algn="ctr">
              <a:solidFill>
                <a:srgbClr val="F79646">
                  <a:tint val="9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2" name="Freeform 11"/>
            <p:cNvSpPr/>
            <p:nvPr/>
          </p:nvSpPr>
          <p:spPr>
            <a:xfrm>
              <a:off x="2686422" y="1629713"/>
              <a:ext cx="4149690" cy="977505"/>
            </a:xfrm>
            <a:custGeom>
              <a:avLst/>
              <a:gdLst>
                <a:gd name="connsiteX0" fmla="*/ 0 w 4149690"/>
                <a:gd name="connsiteY0" fmla="*/ 0 h 977505"/>
                <a:gd name="connsiteX1" fmla="*/ 4149690 w 4149690"/>
                <a:gd name="connsiteY1" fmla="*/ 0 h 977505"/>
                <a:gd name="connsiteX2" fmla="*/ 4149690 w 4149690"/>
                <a:gd name="connsiteY2" fmla="*/ 977505 h 977505"/>
                <a:gd name="connsiteX3" fmla="*/ 0 w 4149690"/>
                <a:gd name="connsiteY3" fmla="*/ 977505 h 977505"/>
                <a:gd name="connsiteX4" fmla="*/ 0 w 4149690"/>
                <a:gd name="connsiteY4" fmla="*/ 0 h 977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9690" h="977505">
                  <a:moveTo>
                    <a:pt x="0" y="0"/>
                  </a:moveTo>
                  <a:lnTo>
                    <a:pt x="4149690" y="0"/>
                  </a:lnTo>
                  <a:lnTo>
                    <a:pt x="4149690" y="977505"/>
                  </a:lnTo>
                  <a:lnTo>
                    <a:pt x="0" y="977505"/>
                  </a:lnTo>
                  <a:lnTo>
                    <a:pt x="0" y="0"/>
                  </a:lnTo>
                  <a:close/>
                </a:path>
              </a:pathLst>
            </a:custGeom>
            <a:solidFill>
              <a:srgbClr val="EEECE1"/>
            </a:solidFill>
            <a:ln w="25400" cap="flat" cmpd="sng" algn="ctr">
              <a:solidFill>
                <a:srgbClr val="EEECE1">
                  <a:lumMod val="5000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100000"/>
                </a:lnSpc>
                <a:spcBef>
                  <a:spcPct val="0"/>
                </a:spcBef>
                <a:spcAft>
                  <a:spcPts val="0"/>
                </a:spcAft>
              </a:pPr>
              <a:r>
                <a:rPr lang="en-GB" sz="2400" b="1" kern="1200" dirty="0" smtClean="0">
                  <a:solidFill>
                    <a:srgbClr val="4BACC6">
                      <a:lumMod val="50000"/>
                    </a:srgbClr>
                  </a:solidFill>
                  <a:latin typeface="Calibri"/>
                  <a:ea typeface="+mn-ea"/>
                  <a:cs typeface="+mn-cs"/>
                </a:rPr>
                <a:t>Which average and measure of spread?</a:t>
              </a:r>
            </a:p>
          </p:txBody>
        </p:sp>
        <p:sp>
          <p:nvSpPr>
            <p:cNvPr id="13" name="Freeform 12"/>
            <p:cNvSpPr/>
            <p:nvPr/>
          </p:nvSpPr>
          <p:spPr>
            <a:xfrm>
              <a:off x="1960836" y="2906667"/>
              <a:ext cx="1451171" cy="584828"/>
            </a:xfrm>
            <a:custGeom>
              <a:avLst/>
              <a:gdLst>
                <a:gd name="connsiteX0" fmla="*/ 0 w 1451171"/>
                <a:gd name="connsiteY0" fmla="*/ 0 h 441417"/>
                <a:gd name="connsiteX1" fmla="*/ 1451171 w 1451171"/>
                <a:gd name="connsiteY1" fmla="*/ 0 h 441417"/>
                <a:gd name="connsiteX2" fmla="*/ 1451171 w 1451171"/>
                <a:gd name="connsiteY2" fmla="*/ 441417 h 441417"/>
                <a:gd name="connsiteX3" fmla="*/ 0 w 1451171"/>
                <a:gd name="connsiteY3" fmla="*/ 441417 h 441417"/>
                <a:gd name="connsiteX4" fmla="*/ 0 w 1451171"/>
                <a:gd name="connsiteY4" fmla="*/ 0 h 441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171" h="441417">
                  <a:moveTo>
                    <a:pt x="0" y="0"/>
                  </a:moveTo>
                  <a:lnTo>
                    <a:pt x="1451171" y="0"/>
                  </a:lnTo>
                  <a:lnTo>
                    <a:pt x="1451171" y="441417"/>
                  </a:lnTo>
                  <a:lnTo>
                    <a:pt x="0" y="441417"/>
                  </a:lnTo>
                  <a:lnTo>
                    <a:pt x="0" y="0"/>
                  </a:lnTo>
                  <a:close/>
                </a:path>
              </a:pathLst>
            </a:custGeom>
            <a:solidFill>
              <a:srgbClr val="92D050"/>
            </a:solidFill>
            <a:ln w="25400" cap="flat" cmpd="sng" algn="ctr">
              <a:solidFill>
                <a:srgbClr val="00602B"/>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100000"/>
                </a:lnSpc>
                <a:spcBef>
                  <a:spcPct val="0"/>
                </a:spcBef>
                <a:spcAft>
                  <a:spcPts val="0"/>
                </a:spcAft>
              </a:pPr>
              <a:r>
                <a:rPr lang="en-GB" sz="2400" b="1" kern="1200" dirty="0" smtClean="0">
                  <a:solidFill>
                    <a:srgbClr val="4BACC6">
                      <a:lumMod val="50000"/>
                    </a:srgbClr>
                  </a:solidFill>
                  <a:latin typeface="Calibri"/>
                  <a:ea typeface="+mn-ea"/>
                  <a:cs typeface="+mn-cs"/>
                </a:rPr>
                <a:t>Scale</a:t>
              </a:r>
            </a:p>
          </p:txBody>
        </p:sp>
        <p:sp>
          <p:nvSpPr>
            <p:cNvPr id="14" name="Freeform 13"/>
            <p:cNvSpPr/>
            <p:nvPr/>
          </p:nvSpPr>
          <p:spPr>
            <a:xfrm>
              <a:off x="286601" y="3830179"/>
              <a:ext cx="2297056" cy="1663676"/>
            </a:xfrm>
            <a:custGeom>
              <a:avLst/>
              <a:gdLst>
                <a:gd name="connsiteX0" fmla="*/ 0 w 2297056"/>
                <a:gd name="connsiteY0" fmla="*/ 0 h 1663676"/>
                <a:gd name="connsiteX1" fmla="*/ 2297056 w 2297056"/>
                <a:gd name="connsiteY1" fmla="*/ 0 h 1663676"/>
                <a:gd name="connsiteX2" fmla="*/ 2297056 w 2297056"/>
                <a:gd name="connsiteY2" fmla="*/ 1663676 h 1663676"/>
                <a:gd name="connsiteX3" fmla="*/ 0 w 2297056"/>
                <a:gd name="connsiteY3" fmla="*/ 1663676 h 1663676"/>
                <a:gd name="connsiteX4" fmla="*/ 0 w 2297056"/>
                <a:gd name="connsiteY4" fmla="*/ 0 h 1663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7056" h="1663676">
                  <a:moveTo>
                    <a:pt x="0" y="0"/>
                  </a:moveTo>
                  <a:lnTo>
                    <a:pt x="2297056" y="0"/>
                  </a:lnTo>
                  <a:lnTo>
                    <a:pt x="2297056" y="1663676"/>
                  </a:lnTo>
                  <a:lnTo>
                    <a:pt x="0" y="1663676"/>
                  </a:lnTo>
                  <a:lnTo>
                    <a:pt x="0" y="0"/>
                  </a:lnTo>
                  <a:close/>
                </a:path>
              </a:pathLst>
            </a:custGeom>
            <a:solidFill>
              <a:srgbClr val="96F8B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100000"/>
                </a:lnSpc>
                <a:spcBef>
                  <a:spcPct val="0"/>
                </a:spcBef>
                <a:spcAft>
                  <a:spcPts val="0"/>
                </a:spcAft>
              </a:pPr>
              <a:r>
                <a:rPr lang="en-GB" sz="2400" b="1" kern="1200" dirty="0" smtClean="0">
                  <a:solidFill>
                    <a:sysClr val="windowText" lastClr="000000"/>
                  </a:solidFill>
                  <a:latin typeface="Calibri"/>
                  <a:ea typeface="+mn-ea"/>
                  <a:cs typeface="+mn-cs"/>
                </a:rPr>
                <a:t>Normally distributed</a:t>
              </a:r>
            </a:p>
            <a:p>
              <a:pPr lvl="0" algn="ctr" defTabSz="1066800">
                <a:lnSpc>
                  <a:spcPct val="100000"/>
                </a:lnSpc>
                <a:spcBef>
                  <a:spcPct val="0"/>
                </a:spcBef>
                <a:spcAft>
                  <a:spcPts val="0"/>
                </a:spcAft>
              </a:pPr>
              <a:r>
                <a:rPr lang="en-GB" sz="2400" b="0" kern="1200" dirty="0" smtClean="0">
                  <a:solidFill>
                    <a:sysClr val="windowText" lastClr="000000"/>
                  </a:solidFill>
                  <a:latin typeface="Calibri"/>
                  <a:ea typeface="+mn-ea"/>
                  <a:cs typeface="+mn-cs"/>
                </a:rPr>
                <a:t>Mean (Standard deviation)</a:t>
              </a:r>
              <a:endParaRPr lang="en-GB" sz="2400" b="0" kern="1200" dirty="0">
                <a:solidFill>
                  <a:sysClr val="windowText" lastClr="000000"/>
                </a:solidFill>
                <a:latin typeface="Calibri"/>
                <a:ea typeface="+mn-ea"/>
                <a:cs typeface="+mn-cs"/>
              </a:endParaRPr>
            </a:p>
          </p:txBody>
        </p:sp>
        <p:sp>
          <p:nvSpPr>
            <p:cNvPr id="15" name="Freeform 14"/>
            <p:cNvSpPr/>
            <p:nvPr/>
          </p:nvSpPr>
          <p:spPr>
            <a:xfrm>
              <a:off x="2894409" y="3830179"/>
              <a:ext cx="1866858" cy="1705296"/>
            </a:xfrm>
            <a:custGeom>
              <a:avLst/>
              <a:gdLst>
                <a:gd name="connsiteX0" fmla="*/ 0 w 1866858"/>
                <a:gd name="connsiteY0" fmla="*/ 0 h 1705296"/>
                <a:gd name="connsiteX1" fmla="*/ 1866858 w 1866858"/>
                <a:gd name="connsiteY1" fmla="*/ 0 h 1705296"/>
                <a:gd name="connsiteX2" fmla="*/ 1866858 w 1866858"/>
                <a:gd name="connsiteY2" fmla="*/ 1705296 h 1705296"/>
                <a:gd name="connsiteX3" fmla="*/ 0 w 1866858"/>
                <a:gd name="connsiteY3" fmla="*/ 1705296 h 1705296"/>
                <a:gd name="connsiteX4" fmla="*/ 0 w 1866858"/>
                <a:gd name="connsiteY4" fmla="*/ 0 h 1705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858" h="1705296">
                  <a:moveTo>
                    <a:pt x="0" y="0"/>
                  </a:moveTo>
                  <a:lnTo>
                    <a:pt x="1866858" y="0"/>
                  </a:lnTo>
                  <a:lnTo>
                    <a:pt x="1866858" y="1705296"/>
                  </a:lnTo>
                  <a:lnTo>
                    <a:pt x="0" y="1705296"/>
                  </a:lnTo>
                  <a:lnTo>
                    <a:pt x="0" y="0"/>
                  </a:lnTo>
                  <a:close/>
                </a:path>
              </a:pathLst>
            </a:custGeom>
            <a:solidFill>
              <a:srgbClr val="96F8B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100000"/>
                </a:lnSpc>
                <a:spcBef>
                  <a:spcPct val="0"/>
                </a:spcBef>
                <a:spcAft>
                  <a:spcPts val="0"/>
                </a:spcAft>
              </a:pPr>
              <a:r>
                <a:rPr lang="en-GB" sz="2400" b="1" kern="1200" dirty="0" smtClean="0">
                  <a:solidFill>
                    <a:sysClr val="windowText" lastClr="000000"/>
                  </a:solidFill>
                  <a:latin typeface="Calibri"/>
                  <a:ea typeface="+mn-ea"/>
                  <a:cs typeface="+mn-cs"/>
                </a:rPr>
                <a:t>Skewed data</a:t>
              </a:r>
            </a:p>
            <a:p>
              <a:pPr lvl="0" algn="ctr" defTabSz="1066800">
                <a:lnSpc>
                  <a:spcPct val="100000"/>
                </a:lnSpc>
                <a:spcBef>
                  <a:spcPct val="0"/>
                </a:spcBef>
                <a:spcAft>
                  <a:spcPts val="0"/>
                </a:spcAft>
              </a:pPr>
              <a:r>
                <a:rPr lang="en-GB" sz="2400" b="0" kern="1200" dirty="0" smtClean="0">
                  <a:solidFill>
                    <a:sysClr val="windowText" lastClr="000000"/>
                  </a:solidFill>
                  <a:latin typeface="Calibri"/>
                  <a:ea typeface="+mn-ea"/>
                  <a:cs typeface="+mn-cs"/>
                </a:rPr>
                <a:t>Median (Interquartile range)</a:t>
              </a:r>
              <a:endParaRPr lang="en-GB" sz="2400" b="0" kern="1200" dirty="0">
                <a:solidFill>
                  <a:sysClr val="windowText" lastClr="000000"/>
                </a:solidFill>
                <a:latin typeface="Calibri"/>
                <a:ea typeface="+mn-ea"/>
                <a:cs typeface="+mn-cs"/>
              </a:endParaRPr>
            </a:p>
          </p:txBody>
        </p:sp>
        <p:sp>
          <p:nvSpPr>
            <p:cNvPr id="16" name="Freeform 15"/>
            <p:cNvSpPr/>
            <p:nvPr/>
          </p:nvSpPr>
          <p:spPr>
            <a:xfrm>
              <a:off x="6043066" y="2885502"/>
              <a:ext cx="1586092" cy="624760"/>
            </a:xfrm>
            <a:custGeom>
              <a:avLst/>
              <a:gdLst>
                <a:gd name="connsiteX0" fmla="*/ 0 w 1586092"/>
                <a:gd name="connsiteY0" fmla="*/ 0 h 387169"/>
                <a:gd name="connsiteX1" fmla="*/ 1586092 w 1586092"/>
                <a:gd name="connsiteY1" fmla="*/ 0 h 387169"/>
                <a:gd name="connsiteX2" fmla="*/ 1586092 w 1586092"/>
                <a:gd name="connsiteY2" fmla="*/ 387169 h 387169"/>
                <a:gd name="connsiteX3" fmla="*/ 0 w 1586092"/>
                <a:gd name="connsiteY3" fmla="*/ 387169 h 387169"/>
                <a:gd name="connsiteX4" fmla="*/ 0 w 1586092"/>
                <a:gd name="connsiteY4" fmla="*/ 0 h 387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6092" h="387169">
                  <a:moveTo>
                    <a:pt x="0" y="0"/>
                  </a:moveTo>
                  <a:lnTo>
                    <a:pt x="1586092" y="0"/>
                  </a:lnTo>
                  <a:lnTo>
                    <a:pt x="1586092" y="387169"/>
                  </a:lnTo>
                  <a:lnTo>
                    <a:pt x="0" y="387169"/>
                  </a:lnTo>
                  <a:lnTo>
                    <a:pt x="0" y="0"/>
                  </a:lnTo>
                  <a:close/>
                </a:path>
              </a:pathLst>
            </a:custGeom>
            <a:solidFill>
              <a:srgbClr val="C0504D">
                <a:lumMod val="40000"/>
                <a:lumOff val="60000"/>
              </a:srgbClr>
            </a:solidFill>
            <a:ln w="25400" cap="flat" cmpd="sng" algn="ctr">
              <a:solidFill>
                <a:srgbClr val="C0504D">
                  <a:lumMod val="60000"/>
                  <a:lumOff val="4000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100000"/>
                </a:lnSpc>
                <a:spcBef>
                  <a:spcPct val="0"/>
                </a:spcBef>
                <a:spcAft>
                  <a:spcPts val="0"/>
                </a:spcAft>
              </a:pPr>
              <a:r>
                <a:rPr lang="en-GB" sz="2400" b="1" kern="1200" dirty="0" smtClean="0">
                  <a:solidFill>
                    <a:srgbClr val="4BACC6">
                      <a:lumMod val="50000"/>
                    </a:srgbClr>
                  </a:solidFill>
                  <a:latin typeface="Calibri"/>
                  <a:ea typeface="+mn-ea"/>
                  <a:cs typeface="+mn-cs"/>
                </a:rPr>
                <a:t>Categorical</a:t>
              </a:r>
            </a:p>
          </p:txBody>
        </p:sp>
        <p:sp>
          <p:nvSpPr>
            <p:cNvPr id="17" name="Freeform 16"/>
            <p:cNvSpPr/>
            <p:nvPr/>
          </p:nvSpPr>
          <p:spPr>
            <a:xfrm>
              <a:off x="5070167" y="3865387"/>
              <a:ext cx="1945798" cy="1593259"/>
            </a:xfrm>
            <a:custGeom>
              <a:avLst/>
              <a:gdLst>
                <a:gd name="connsiteX0" fmla="*/ 0 w 1945798"/>
                <a:gd name="connsiteY0" fmla="*/ 0 h 1593259"/>
                <a:gd name="connsiteX1" fmla="*/ 1945798 w 1945798"/>
                <a:gd name="connsiteY1" fmla="*/ 0 h 1593259"/>
                <a:gd name="connsiteX2" fmla="*/ 1945798 w 1945798"/>
                <a:gd name="connsiteY2" fmla="*/ 1593259 h 1593259"/>
                <a:gd name="connsiteX3" fmla="*/ 0 w 1945798"/>
                <a:gd name="connsiteY3" fmla="*/ 1593259 h 1593259"/>
                <a:gd name="connsiteX4" fmla="*/ 0 w 1945798"/>
                <a:gd name="connsiteY4" fmla="*/ 0 h 159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798" h="1593259">
                  <a:moveTo>
                    <a:pt x="0" y="0"/>
                  </a:moveTo>
                  <a:lnTo>
                    <a:pt x="1945798" y="0"/>
                  </a:lnTo>
                  <a:lnTo>
                    <a:pt x="1945798" y="1593259"/>
                  </a:lnTo>
                  <a:lnTo>
                    <a:pt x="0" y="1593259"/>
                  </a:lnTo>
                  <a:lnTo>
                    <a:pt x="0" y="0"/>
                  </a:lnTo>
                  <a:close/>
                </a:path>
              </a:pathLst>
            </a:custGeom>
            <a:solidFill>
              <a:srgbClr val="C0504D">
                <a:lumMod val="20000"/>
                <a:lumOff val="80000"/>
              </a:srgbClr>
            </a:solidFill>
            <a:ln w="25400" cap="flat" cmpd="sng" algn="ctr">
              <a:solidFill>
                <a:srgbClr val="C0504D">
                  <a:lumMod val="40000"/>
                  <a:lumOff val="6000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100000"/>
                </a:lnSpc>
                <a:spcBef>
                  <a:spcPct val="0"/>
                </a:spcBef>
                <a:spcAft>
                  <a:spcPts val="0"/>
                </a:spcAft>
              </a:pPr>
              <a:r>
                <a:rPr lang="en-GB" sz="2400" b="1" kern="1200" dirty="0" smtClean="0">
                  <a:solidFill>
                    <a:srgbClr val="4BACC6">
                      <a:lumMod val="50000"/>
                    </a:srgbClr>
                  </a:solidFill>
                  <a:latin typeface="Calibri"/>
                  <a:ea typeface="+mn-ea"/>
                  <a:cs typeface="+mn-cs"/>
                </a:rPr>
                <a:t>Ordinal:</a:t>
              </a:r>
            </a:p>
            <a:p>
              <a:pPr lvl="0" algn="ctr" defTabSz="1066800">
                <a:lnSpc>
                  <a:spcPct val="100000"/>
                </a:lnSpc>
                <a:spcBef>
                  <a:spcPct val="0"/>
                </a:spcBef>
                <a:spcAft>
                  <a:spcPts val="0"/>
                </a:spcAft>
              </a:pPr>
              <a:r>
                <a:rPr lang="en-GB" sz="2400" b="0" kern="1200" dirty="0" smtClean="0">
                  <a:solidFill>
                    <a:srgbClr val="4BACC6">
                      <a:lumMod val="50000"/>
                    </a:srgbClr>
                  </a:solidFill>
                  <a:latin typeface="Calibri"/>
                  <a:ea typeface="+mn-ea"/>
                  <a:cs typeface="+mn-cs"/>
                </a:rPr>
                <a:t>Median </a:t>
              </a:r>
            </a:p>
            <a:p>
              <a:pPr lvl="0" algn="ctr" defTabSz="1066800">
                <a:lnSpc>
                  <a:spcPct val="100000"/>
                </a:lnSpc>
                <a:spcBef>
                  <a:spcPct val="0"/>
                </a:spcBef>
                <a:spcAft>
                  <a:spcPts val="0"/>
                </a:spcAft>
              </a:pPr>
              <a:r>
                <a:rPr lang="en-GB" sz="2400" b="0" kern="1200" dirty="0" smtClean="0">
                  <a:solidFill>
                    <a:srgbClr val="4BACC6">
                      <a:lumMod val="50000"/>
                    </a:srgbClr>
                  </a:solidFill>
                  <a:latin typeface="Calibri"/>
                  <a:ea typeface="+mn-ea"/>
                  <a:cs typeface="+mn-cs"/>
                </a:rPr>
                <a:t>(Interquartile range)</a:t>
              </a:r>
              <a:endParaRPr lang="en-GB" sz="2400" b="1" kern="1200" dirty="0">
                <a:solidFill>
                  <a:srgbClr val="4BACC6">
                    <a:lumMod val="50000"/>
                  </a:srgbClr>
                </a:solidFill>
                <a:latin typeface="Calibri"/>
                <a:ea typeface="+mn-ea"/>
                <a:cs typeface="+mn-cs"/>
              </a:endParaRPr>
            </a:p>
          </p:txBody>
        </p:sp>
        <p:sp>
          <p:nvSpPr>
            <p:cNvPr id="18" name="Freeform 17"/>
            <p:cNvSpPr/>
            <p:nvPr/>
          </p:nvSpPr>
          <p:spPr>
            <a:xfrm>
              <a:off x="7129250" y="3865386"/>
              <a:ext cx="1629532" cy="1593259"/>
            </a:xfrm>
            <a:custGeom>
              <a:avLst/>
              <a:gdLst>
                <a:gd name="connsiteX0" fmla="*/ 0 w 1629532"/>
                <a:gd name="connsiteY0" fmla="*/ 0 h 1593259"/>
                <a:gd name="connsiteX1" fmla="*/ 1629532 w 1629532"/>
                <a:gd name="connsiteY1" fmla="*/ 0 h 1593259"/>
                <a:gd name="connsiteX2" fmla="*/ 1629532 w 1629532"/>
                <a:gd name="connsiteY2" fmla="*/ 1593259 h 1593259"/>
                <a:gd name="connsiteX3" fmla="*/ 0 w 1629532"/>
                <a:gd name="connsiteY3" fmla="*/ 1593259 h 1593259"/>
                <a:gd name="connsiteX4" fmla="*/ 0 w 1629532"/>
                <a:gd name="connsiteY4" fmla="*/ 0 h 159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532" h="1593259">
                  <a:moveTo>
                    <a:pt x="0" y="0"/>
                  </a:moveTo>
                  <a:lnTo>
                    <a:pt x="1629532" y="0"/>
                  </a:lnTo>
                  <a:lnTo>
                    <a:pt x="1629532" y="1593259"/>
                  </a:lnTo>
                  <a:lnTo>
                    <a:pt x="0" y="1593259"/>
                  </a:lnTo>
                  <a:lnTo>
                    <a:pt x="0" y="0"/>
                  </a:lnTo>
                  <a:close/>
                </a:path>
              </a:pathLst>
            </a:custGeom>
            <a:solidFill>
              <a:srgbClr val="C0504D">
                <a:lumMod val="20000"/>
                <a:lumOff val="80000"/>
              </a:srgbClr>
            </a:solidFill>
            <a:ln w="25400" cap="flat" cmpd="sng" algn="ctr">
              <a:solidFill>
                <a:srgbClr val="C0504D">
                  <a:lumMod val="40000"/>
                  <a:lumOff val="60000"/>
                </a:srgb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100000"/>
                </a:lnSpc>
                <a:spcBef>
                  <a:spcPct val="0"/>
                </a:spcBef>
                <a:spcAft>
                  <a:spcPts val="0"/>
                </a:spcAft>
              </a:pPr>
              <a:r>
                <a:rPr lang="en-GB" sz="2400" b="1" kern="1200" dirty="0" smtClean="0">
                  <a:solidFill>
                    <a:srgbClr val="4BACC6">
                      <a:lumMod val="50000"/>
                    </a:srgbClr>
                  </a:solidFill>
                  <a:latin typeface="Calibri"/>
                  <a:ea typeface="+mn-ea"/>
                  <a:cs typeface="+mn-cs"/>
                </a:rPr>
                <a:t>Nominal:</a:t>
              </a:r>
            </a:p>
            <a:p>
              <a:pPr lvl="0" algn="ctr" defTabSz="1066800">
                <a:lnSpc>
                  <a:spcPct val="100000"/>
                </a:lnSpc>
                <a:spcBef>
                  <a:spcPct val="0"/>
                </a:spcBef>
                <a:spcAft>
                  <a:spcPts val="0"/>
                </a:spcAft>
              </a:pPr>
              <a:r>
                <a:rPr lang="en-GB" sz="2400" b="0" kern="1200" dirty="0" smtClean="0">
                  <a:solidFill>
                    <a:srgbClr val="4BACC6">
                      <a:lumMod val="50000"/>
                    </a:srgbClr>
                  </a:solidFill>
                  <a:latin typeface="Calibri"/>
                  <a:ea typeface="+mn-ea"/>
                  <a:cs typeface="+mn-cs"/>
                </a:rPr>
                <a:t>Mode (None)</a:t>
              </a:r>
            </a:p>
            <a:p>
              <a:pPr lvl="0" algn="ctr" defTabSz="1066800">
                <a:lnSpc>
                  <a:spcPct val="100000"/>
                </a:lnSpc>
                <a:spcBef>
                  <a:spcPct val="0"/>
                </a:spcBef>
                <a:spcAft>
                  <a:spcPts val="0"/>
                </a:spcAft>
              </a:pPr>
              <a:endParaRPr lang="en-GB" sz="2400" b="1" kern="1200" dirty="0">
                <a:solidFill>
                  <a:srgbClr val="4BACC6">
                    <a:lumMod val="50000"/>
                  </a:srgbClr>
                </a:solidFill>
                <a:latin typeface="Calibri"/>
                <a:ea typeface="+mn-ea"/>
                <a:cs typeface="+mn-cs"/>
              </a:endParaRPr>
            </a:p>
          </p:txBody>
        </p:sp>
      </p:grpSp>
    </p:spTree>
    <p:extLst>
      <p:ext uri="{BB962C8B-B14F-4D97-AF65-F5344CB8AC3E}">
        <p14:creationId xmlns:p14="http://schemas.microsoft.com/office/powerpoint/2010/main" xmlns="" val="3690898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48964977"/>
              </p:ext>
            </p:extLst>
          </p:nvPr>
        </p:nvGraphicFramePr>
        <p:xfrm>
          <a:off x="457200" y="1481138"/>
          <a:ext cx="8229600" cy="24739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GB" dirty="0" smtClean="0">
                          <a:solidFill>
                            <a:schemeClr val="tx1"/>
                          </a:solidFill>
                        </a:rPr>
                        <a:t>1</a:t>
                      </a:r>
                      <a:r>
                        <a:rPr lang="en-GB" baseline="30000" dirty="0" smtClean="0">
                          <a:solidFill>
                            <a:schemeClr val="tx1"/>
                          </a:solidFill>
                        </a:rPr>
                        <a:t>st</a:t>
                      </a:r>
                      <a:r>
                        <a:rPr lang="en-GB" dirty="0" smtClean="0">
                          <a:solidFill>
                            <a:schemeClr val="tx1"/>
                          </a:solidFill>
                        </a:rPr>
                        <a:t> variable</a:t>
                      </a:r>
                      <a:endParaRPr lang="en-GB" dirty="0">
                        <a:solidFill>
                          <a:schemeClr val="tx1"/>
                        </a:solidFill>
                      </a:endParaRPr>
                    </a:p>
                  </a:txBody>
                  <a:tcPr>
                    <a:solidFill>
                      <a:schemeClr val="accent3">
                        <a:lumMod val="40000"/>
                        <a:lumOff val="60000"/>
                      </a:schemeClr>
                    </a:solidFill>
                  </a:tcPr>
                </a:tc>
                <a:tc>
                  <a:txBody>
                    <a:bodyPr/>
                    <a:lstStyle/>
                    <a:p>
                      <a:r>
                        <a:rPr lang="en-GB" dirty="0" smtClean="0"/>
                        <a:t>Only 1 variable</a:t>
                      </a:r>
                      <a:endParaRPr lang="en-GB" dirty="0"/>
                    </a:p>
                  </a:txBody>
                  <a:tcPr/>
                </a:tc>
                <a:tc>
                  <a:txBody>
                    <a:bodyPr/>
                    <a:lstStyle/>
                    <a:p>
                      <a:r>
                        <a:rPr lang="en-GB" dirty="0" smtClean="0"/>
                        <a:t>Scale</a:t>
                      </a:r>
                      <a:endParaRPr lang="en-GB" dirty="0"/>
                    </a:p>
                  </a:txBody>
                  <a:tcPr/>
                </a:tc>
                <a:tc>
                  <a:txBody>
                    <a:bodyPr/>
                    <a:lstStyle/>
                    <a:p>
                      <a:r>
                        <a:rPr lang="en-GB" dirty="0" smtClean="0"/>
                        <a:t>Categorical</a:t>
                      </a:r>
                      <a:endParaRPr lang="en-GB" dirty="0"/>
                    </a:p>
                  </a:txBody>
                  <a:tcPr/>
                </a:tc>
              </a:tr>
              <a:tr h="370840">
                <a:tc>
                  <a:txBody>
                    <a:bodyPr/>
                    <a:lstStyle/>
                    <a:p>
                      <a:r>
                        <a:rPr lang="en-GB" dirty="0" smtClean="0"/>
                        <a:t>Scale</a:t>
                      </a:r>
                      <a:endParaRPr lang="en-GB" dirty="0"/>
                    </a:p>
                  </a:txBody>
                  <a:tcPr>
                    <a:solidFill>
                      <a:schemeClr val="accent3">
                        <a:lumMod val="40000"/>
                        <a:lumOff val="60000"/>
                      </a:schemeClr>
                    </a:solidFill>
                  </a:tcPr>
                </a:tc>
                <a:tc>
                  <a:txBody>
                    <a:bodyPr/>
                    <a:lstStyle/>
                    <a:p>
                      <a:r>
                        <a:rPr lang="en-GB" dirty="0" smtClean="0"/>
                        <a:t>Histogram</a:t>
                      </a:r>
                      <a:endParaRPr lang="en-GB" dirty="0"/>
                    </a:p>
                  </a:txBody>
                  <a:tcPr/>
                </a:tc>
                <a:tc>
                  <a:txBody>
                    <a:bodyPr/>
                    <a:lstStyle/>
                    <a:p>
                      <a:r>
                        <a:rPr lang="en-GB" dirty="0" smtClean="0"/>
                        <a:t>Scatter plot</a:t>
                      </a:r>
                      <a:endParaRPr lang="en-GB" dirty="0"/>
                    </a:p>
                  </a:txBody>
                  <a:tcPr/>
                </a:tc>
                <a:tc>
                  <a:txBody>
                    <a:bodyPr/>
                    <a:lstStyle/>
                    <a:p>
                      <a:r>
                        <a:rPr lang="en-GB" dirty="0" smtClean="0"/>
                        <a:t>Box-plot/ Confidence interval plot</a:t>
                      </a:r>
                      <a:endParaRPr lang="en-GB" dirty="0"/>
                    </a:p>
                  </a:txBody>
                  <a:tcPr/>
                </a:tc>
              </a:tr>
              <a:tr h="370840">
                <a:tc>
                  <a:txBody>
                    <a:bodyPr/>
                    <a:lstStyle/>
                    <a:p>
                      <a:r>
                        <a:rPr lang="en-GB" dirty="0" smtClean="0"/>
                        <a:t>Categorical</a:t>
                      </a:r>
                      <a:endParaRPr lang="en-GB" dirty="0"/>
                    </a:p>
                  </a:txBody>
                  <a:tcPr>
                    <a:solidFill>
                      <a:schemeClr val="accent3">
                        <a:lumMod val="40000"/>
                        <a:lumOff val="60000"/>
                      </a:schemeClr>
                    </a:solidFill>
                  </a:tcPr>
                </a:tc>
                <a:tc>
                  <a:txBody>
                    <a:bodyPr/>
                    <a:lstStyle/>
                    <a:p>
                      <a:r>
                        <a:rPr lang="en-GB" dirty="0" smtClean="0"/>
                        <a:t>Pie/ Bar</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Box-plot/ Confidence interval plot</a:t>
                      </a:r>
                    </a:p>
                    <a:p>
                      <a:endParaRPr lang="en-GB" dirty="0"/>
                    </a:p>
                  </a:txBody>
                  <a:tcPr/>
                </a:tc>
                <a:tc>
                  <a:txBody>
                    <a:bodyPr/>
                    <a:lstStyle/>
                    <a:p>
                      <a:r>
                        <a:rPr lang="en-GB" dirty="0" smtClean="0"/>
                        <a:t>Stacked/ multiple</a:t>
                      </a:r>
                      <a:r>
                        <a:rPr lang="en-GB" baseline="0" dirty="0" smtClean="0"/>
                        <a:t> bar chart</a:t>
                      </a:r>
                      <a:endParaRPr lang="en-GB" dirty="0"/>
                    </a:p>
                  </a:txBody>
                  <a:tcPr/>
                </a:tc>
              </a:tr>
            </a:tbl>
          </a:graphicData>
        </a:graphic>
      </p:graphicFrame>
      <p:sp>
        <p:nvSpPr>
          <p:cNvPr id="3" name="Title 2"/>
          <p:cNvSpPr>
            <a:spLocks noGrp="1"/>
          </p:cNvSpPr>
          <p:nvPr>
            <p:ph type="title"/>
          </p:nvPr>
        </p:nvSpPr>
        <p:spPr/>
        <p:txBody>
          <a:bodyPr/>
          <a:lstStyle/>
          <a:p>
            <a:r>
              <a:rPr lang="en-GB" dirty="0" smtClean="0">
                <a:solidFill>
                  <a:srgbClr val="0070C0"/>
                </a:solidFill>
              </a:rPr>
              <a:t>Which graph? Exercise</a:t>
            </a:r>
            <a:endParaRPr lang="en-GB" dirty="0">
              <a:solidFill>
                <a:srgbClr val="0070C0"/>
              </a:solidFill>
            </a:endParaRPr>
          </a:p>
        </p:txBody>
      </p:sp>
      <p:sp>
        <p:nvSpPr>
          <p:cNvPr id="5" name="TextBox 4"/>
          <p:cNvSpPr txBox="1"/>
          <p:nvPr/>
        </p:nvSpPr>
        <p:spPr>
          <a:xfrm>
            <a:off x="104172" y="4038600"/>
            <a:ext cx="8582628" cy="1938992"/>
          </a:xfrm>
          <a:prstGeom prst="rect">
            <a:avLst/>
          </a:prstGeom>
          <a:noFill/>
        </p:spPr>
        <p:txBody>
          <a:bodyPr wrap="square" rtlCol="0">
            <a:spAutoFit/>
          </a:bodyPr>
          <a:lstStyle/>
          <a:p>
            <a:r>
              <a:rPr lang="en-GB" sz="2000" dirty="0" smtClean="0"/>
              <a:t>Which graph would you use when investigating:</a:t>
            </a:r>
          </a:p>
          <a:p>
            <a:pPr marL="457200" indent="-457200">
              <a:buFont typeface="+mj-lt"/>
              <a:buAutoNum type="arabicParenR"/>
            </a:pPr>
            <a:r>
              <a:rPr lang="en-GB" sz="2000" dirty="0" smtClean="0"/>
              <a:t>Whether daily temperature and ice cream sales were related?</a:t>
            </a:r>
          </a:p>
          <a:p>
            <a:pPr marL="457200" indent="-457200">
              <a:buFont typeface="+mj-lt"/>
              <a:buAutoNum type="arabicParenR"/>
            </a:pPr>
            <a:endParaRPr lang="en-GB" sz="2000" dirty="0" smtClean="0"/>
          </a:p>
          <a:p>
            <a:pPr marL="457200" indent="-457200">
              <a:buFont typeface="+mj-lt"/>
              <a:buAutoNum type="arabicParenR"/>
            </a:pPr>
            <a:endParaRPr lang="en-GB" sz="2000" dirty="0" smtClean="0"/>
          </a:p>
          <a:p>
            <a:pPr marL="457200" indent="-457200">
              <a:buFont typeface="+mj-lt"/>
              <a:buAutoNum type="arabicParenR"/>
            </a:pPr>
            <a:r>
              <a:rPr lang="en-GB" sz="2000" dirty="0" smtClean="0"/>
              <a:t>Comparison of mean reaction time for a group having alcohol and a group drinking water</a:t>
            </a:r>
            <a:endParaRPr lang="en-GB" sz="2000" dirty="0"/>
          </a:p>
        </p:txBody>
      </p:sp>
      <p:sp>
        <p:nvSpPr>
          <p:cNvPr id="6" name="Footer Placeholder 2"/>
          <p:cNvSpPr>
            <a:spLocks noGrp="1"/>
          </p:cNvSpPr>
          <p:nvPr>
            <p:ph type="ftr" sz="quarter" idx="11"/>
          </p:nvPr>
        </p:nvSpPr>
        <p:spPr>
          <a:xfrm>
            <a:off x="-252045" y="6400800"/>
            <a:ext cx="1699845" cy="381000"/>
          </a:xfrm>
        </p:spPr>
        <p:txBody>
          <a:bodyPr/>
          <a:lstStyle/>
          <a:p>
            <a:r>
              <a:rPr lang="en-GB" dirty="0" smtClean="0"/>
              <a:t>www.statstutor.ac.uk</a:t>
            </a:r>
            <a:endParaRPr lang="en-US" dirty="0"/>
          </a:p>
        </p:txBody>
      </p:sp>
    </p:spTree>
    <p:extLst>
      <p:ext uri="{BB962C8B-B14F-4D97-AF65-F5344CB8AC3E}">
        <p14:creationId xmlns:p14="http://schemas.microsoft.com/office/powerpoint/2010/main" xmlns="" val="52939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838200" y="1012404"/>
            <a:ext cx="8059994" cy="5078313"/>
          </a:xfrm>
          <a:prstGeom prst="rect">
            <a:avLst/>
          </a:prstGeom>
          <a:noFill/>
        </p:spPr>
        <p:txBody>
          <a:bodyPr wrap="square">
            <a:spAutoFit/>
          </a:bodyPr>
          <a:lstStyle/>
          <a:p>
            <a:pPr fontAlgn="auto">
              <a:spcBef>
                <a:spcPts val="0"/>
              </a:spcBef>
              <a:spcAft>
                <a:spcPts val="0"/>
              </a:spcAft>
              <a:defRPr/>
            </a:pPr>
            <a:r>
              <a:rPr lang="en-GB" sz="2000" u="sng" dirty="0">
                <a:latin typeface="Arial Rounded MT Bold" pitchFamily="34" charset="0"/>
                <a:cs typeface="Times New Roman" pitchFamily="18" charset="0"/>
              </a:rPr>
              <a:t>Summary statistics for cost of Titanic </a:t>
            </a:r>
            <a:r>
              <a:rPr lang="en-GB" sz="2000" u="sng" dirty="0" smtClean="0">
                <a:latin typeface="Arial Rounded MT Bold" pitchFamily="34" charset="0"/>
                <a:cs typeface="Times New Roman" pitchFamily="18" charset="0"/>
              </a:rPr>
              <a:t>ticket by survival</a:t>
            </a:r>
            <a:endParaRPr lang="en-GB" sz="2000" dirty="0" smtClean="0">
              <a:latin typeface="Arial Rounded MT Bold" pitchFamily="34" charset="0"/>
              <a:cs typeface="Times New Roman" pitchFamily="18" charset="0"/>
            </a:endParaRPr>
          </a:p>
          <a:p>
            <a:pPr fontAlgn="auto">
              <a:spcBef>
                <a:spcPts val="0"/>
              </a:spcBef>
              <a:spcAft>
                <a:spcPts val="0"/>
              </a:spcAft>
              <a:defRPr/>
            </a:pPr>
            <a:endParaRPr lang="en-GB" sz="2000" dirty="0">
              <a:latin typeface="Arial Rounded MT Bold" pitchFamily="34" charset="0"/>
              <a:cs typeface="Times New Roman" pitchFamily="18" charset="0"/>
            </a:endParaRPr>
          </a:p>
          <a:p>
            <a:pPr fontAlgn="auto">
              <a:spcBef>
                <a:spcPts val="0"/>
              </a:spcBef>
              <a:spcAft>
                <a:spcPts val="0"/>
              </a:spcAft>
              <a:defRPr/>
            </a:pPr>
            <a:endParaRPr lang="en-GB" sz="2000" dirty="0" smtClean="0">
              <a:latin typeface="Arial Rounded MT Bold" pitchFamily="34" charset="0"/>
              <a:cs typeface="Times New Roman" pitchFamily="18" charset="0"/>
            </a:endParaRPr>
          </a:p>
          <a:p>
            <a:pPr fontAlgn="auto">
              <a:spcBef>
                <a:spcPts val="0"/>
              </a:spcBef>
              <a:spcAft>
                <a:spcPts val="0"/>
              </a:spcAft>
              <a:defRPr/>
            </a:pPr>
            <a:endParaRPr lang="en-GB" sz="2000" dirty="0">
              <a:latin typeface="Arial Rounded MT Bold" pitchFamily="34" charset="0"/>
              <a:cs typeface="Times New Roman" pitchFamily="18" charset="0"/>
            </a:endParaRPr>
          </a:p>
          <a:p>
            <a:pPr fontAlgn="auto">
              <a:spcBef>
                <a:spcPts val="0"/>
              </a:spcBef>
              <a:spcAft>
                <a:spcPts val="0"/>
              </a:spcAft>
              <a:defRPr/>
            </a:pPr>
            <a:endParaRPr lang="en-GB" sz="2000" dirty="0" smtClean="0">
              <a:latin typeface="Arial Rounded MT Bold" pitchFamily="34" charset="0"/>
              <a:cs typeface="Times New Roman" pitchFamily="18" charset="0"/>
            </a:endParaRPr>
          </a:p>
          <a:p>
            <a:pPr fontAlgn="auto">
              <a:spcBef>
                <a:spcPts val="0"/>
              </a:spcBef>
              <a:spcAft>
                <a:spcPts val="0"/>
              </a:spcAft>
              <a:defRPr/>
            </a:pPr>
            <a:endParaRPr lang="en-GB" sz="2000" dirty="0">
              <a:latin typeface="Arial Rounded MT Bold" pitchFamily="34" charset="0"/>
              <a:cs typeface="Times New Roman" pitchFamily="18" charset="0"/>
            </a:endParaRPr>
          </a:p>
          <a:p>
            <a:pPr fontAlgn="auto">
              <a:spcBef>
                <a:spcPts val="0"/>
              </a:spcBef>
              <a:spcAft>
                <a:spcPts val="0"/>
              </a:spcAft>
              <a:defRPr/>
            </a:pPr>
            <a:endParaRPr lang="en-GB" sz="2000" dirty="0" smtClean="0">
              <a:latin typeface="Arial Rounded MT Bold" pitchFamily="34" charset="0"/>
              <a:cs typeface="Times New Roman" pitchFamily="18" charset="0"/>
            </a:endParaRPr>
          </a:p>
          <a:p>
            <a:pPr fontAlgn="auto">
              <a:spcBef>
                <a:spcPts val="0"/>
              </a:spcBef>
              <a:spcAft>
                <a:spcPts val="0"/>
              </a:spcAft>
              <a:defRPr/>
            </a:pPr>
            <a:endParaRPr lang="en-GB" sz="2000" dirty="0" smtClean="0">
              <a:latin typeface="Arial Rounded MT Bold" pitchFamily="34" charset="0"/>
              <a:cs typeface="Times New Roman" pitchFamily="18" charset="0"/>
            </a:endParaRPr>
          </a:p>
          <a:p>
            <a:pPr fontAlgn="auto">
              <a:spcBef>
                <a:spcPts val="0"/>
              </a:spcBef>
              <a:spcAft>
                <a:spcPts val="0"/>
              </a:spcAft>
              <a:defRPr/>
            </a:pPr>
            <a:endParaRPr lang="en-GB" sz="2000" dirty="0">
              <a:latin typeface="Arial Rounded MT Bold" pitchFamily="34" charset="0"/>
              <a:cs typeface="Times New Roman" pitchFamily="18" charset="0"/>
            </a:endParaRPr>
          </a:p>
          <a:p>
            <a:pPr fontAlgn="auto">
              <a:spcBef>
                <a:spcPts val="0"/>
              </a:spcBef>
              <a:spcAft>
                <a:spcPts val="0"/>
              </a:spcAft>
              <a:defRPr/>
            </a:pPr>
            <a:endParaRPr lang="en-GB" sz="2000" dirty="0" smtClean="0">
              <a:latin typeface="Arial Rounded MT Bold" pitchFamily="34" charset="0"/>
              <a:cs typeface="Times New Roman" pitchFamily="18" charset="0"/>
            </a:endParaRPr>
          </a:p>
          <a:p>
            <a:pPr marL="457200" indent="-457200" fontAlgn="auto">
              <a:spcBef>
                <a:spcPts val="0"/>
              </a:spcBef>
              <a:spcAft>
                <a:spcPts val="0"/>
              </a:spcAft>
              <a:buFont typeface="+mj-lt"/>
              <a:buAutoNum type="alphaLcParenR"/>
              <a:defRPr/>
            </a:pPr>
            <a:r>
              <a:rPr lang="en-GB" sz="2000" dirty="0" smtClean="0">
                <a:latin typeface="Arial Rounded MT Bold" pitchFamily="34" charset="0"/>
                <a:cs typeface="Times New Roman" pitchFamily="18" charset="0"/>
              </a:rPr>
              <a:t>Is there a big difference in average ticket price by group?</a:t>
            </a:r>
          </a:p>
          <a:p>
            <a:pPr marL="457200" indent="-457200" fontAlgn="auto">
              <a:spcBef>
                <a:spcPts val="0"/>
              </a:spcBef>
              <a:spcAft>
                <a:spcPts val="0"/>
              </a:spcAft>
              <a:buFont typeface="+mj-lt"/>
              <a:buAutoNum type="alphaLcParenR"/>
              <a:defRPr/>
            </a:pPr>
            <a:endParaRPr lang="en-GB" sz="1200" dirty="0" smtClean="0">
              <a:latin typeface="Arial Rounded MT Bold" pitchFamily="34" charset="0"/>
              <a:cs typeface="Times New Roman" pitchFamily="18" charset="0"/>
            </a:endParaRPr>
          </a:p>
          <a:p>
            <a:pPr marL="457200" indent="-457200" fontAlgn="auto">
              <a:spcBef>
                <a:spcPts val="0"/>
              </a:spcBef>
              <a:spcAft>
                <a:spcPts val="0"/>
              </a:spcAft>
              <a:buFont typeface="+mj-lt"/>
              <a:buAutoNum type="alphaLcParenR"/>
              <a:defRPr/>
            </a:pPr>
            <a:r>
              <a:rPr lang="en-GB" sz="2000" dirty="0">
                <a:latin typeface="Arial Rounded MT Bold" pitchFamily="34" charset="0"/>
                <a:cs typeface="Times New Roman" pitchFamily="18" charset="0"/>
              </a:rPr>
              <a:t>Which group has data which is more spread out</a:t>
            </a:r>
            <a:r>
              <a:rPr lang="en-GB" sz="2000" dirty="0" smtClean="0">
                <a:latin typeface="Arial Rounded MT Bold" pitchFamily="34" charset="0"/>
                <a:cs typeface="Times New Roman" pitchFamily="18" charset="0"/>
              </a:rPr>
              <a:t>?</a:t>
            </a:r>
          </a:p>
          <a:p>
            <a:pPr marL="457200" indent="-457200" fontAlgn="auto">
              <a:spcBef>
                <a:spcPts val="0"/>
              </a:spcBef>
              <a:spcAft>
                <a:spcPts val="0"/>
              </a:spcAft>
              <a:buFont typeface="+mj-lt"/>
              <a:buAutoNum type="alphaLcParenR"/>
              <a:defRPr/>
            </a:pPr>
            <a:endParaRPr lang="en-GB" sz="1200" dirty="0">
              <a:latin typeface="Arial Rounded MT Bold" pitchFamily="34" charset="0"/>
              <a:cs typeface="Times New Roman" pitchFamily="18" charset="0"/>
            </a:endParaRPr>
          </a:p>
          <a:p>
            <a:pPr marL="457200" indent="-457200" fontAlgn="auto">
              <a:spcBef>
                <a:spcPts val="0"/>
              </a:spcBef>
              <a:spcAft>
                <a:spcPts val="0"/>
              </a:spcAft>
              <a:buFont typeface="+mj-lt"/>
              <a:buAutoNum type="alphaLcParenR"/>
              <a:defRPr/>
            </a:pPr>
            <a:r>
              <a:rPr lang="en-GB" sz="2000" dirty="0" smtClean="0">
                <a:latin typeface="Arial Rounded MT Bold" pitchFamily="34" charset="0"/>
                <a:cs typeface="Times New Roman" pitchFamily="18" charset="0"/>
              </a:rPr>
              <a:t>Is the data skewed? </a:t>
            </a:r>
          </a:p>
          <a:p>
            <a:pPr marL="457200" indent="-457200" fontAlgn="auto">
              <a:spcBef>
                <a:spcPts val="0"/>
              </a:spcBef>
              <a:spcAft>
                <a:spcPts val="0"/>
              </a:spcAft>
              <a:buFont typeface="+mj-lt"/>
              <a:buAutoNum type="alphaLcParenR"/>
              <a:defRPr/>
            </a:pPr>
            <a:endParaRPr lang="en-GB" sz="1200" dirty="0" smtClean="0">
              <a:latin typeface="Arial Rounded MT Bold" pitchFamily="34" charset="0"/>
              <a:cs typeface="Times New Roman" pitchFamily="18" charset="0"/>
            </a:endParaRPr>
          </a:p>
          <a:p>
            <a:pPr marL="457200" indent="-457200" fontAlgn="auto">
              <a:spcBef>
                <a:spcPts val="0"/>
              </a:spcBef>
              <a:spcAft>
                <a:spcPts val="0"/>
              </a:spcAft>
              <a:buFont typeface="+mj-lt"/>
              <a:buAutoNum type="alphaLcParenR"/>
              <a:defRPr/>
            </a:pPr>
            <a:r>
              <a:rPr lang="en-GB" sz="2000" dirty="0" smtClean="0">
                <a:latin typeface="Arial Rounded MT Bold" pitchFamily="34" charset="0"/>
                <a:cs typeface="Times New Roman" pitchFamily="18" charset="0"/>
              </a:rPr>
              <a:t>Is the mean or median a better summary measure?</a:t>
            </a:r>
          </a:p>
        </p:txBody>
      </p:sp>
      <p:sp>
        <p:nvSpPr>
          <p:cNvPr id="25603" name="Rectangle 3"/>
          <p:cNvSpPr>
            <a:spLocks noGrp="1" noChangeArrowheads="1"/>
          </p:cNvSpPr>
          <p:nvPr>
            <p:ph idx="1"/>
          </p:nvPr>
        </p:nvSpPr>
        <p:spPr>
          <a:xfrm>
            <a:off x="787400" y="1384301"/>
            <a:ext cx="7683500" cy="1384300"/>
          </a:xfrm>
        </p:spPr>
        <p:txBody>
          <a:bodyPr numCol="1"/>
          <a:lstStyle/>
          <a:p>
            <a:pPr>
              <a:lnSpc>
                <a:spcPct val="80000"/>
              </a:lnSpc>
              <a:buNone/>
            </a:pPr>
            <a:endParaRPr lang="en-GB" sz="2400" dirty="0" smtClean="0">
              <a:latin typeface="+mj-lt"/>
            </a:endParaRPr>
          </a:p>
          <a:p>
            <a:pPr>
              <a:lnSpc>
                <a:spcPct val="80000"/>
              </a:lnSpc>
              <a:buNone/>
            </a:pPr>
            <a:endParaRPr lang="en-GB" sz="2400" dirty="0">
              <a:latin typeface="+mj-lt"/>
            </a:endParaRPr>
          </a:p>
        </p:txBody>
      </p:sp>
      <p:sp>
        <p:nvSpPr>
          <p:cNvPr id="10" name="Rectangle 2"/>
          <p:cNvSpPr>
            <a:spLocks noGrp="1" noChangeArrowheads="1"/>
          </p:cNvSpPr>
          <p:nvPr>
            <p:ph type="title"/>
          </p:nvPr>
        </p:nvSpPr>
        <p:spPr>
          <a:xfrm>
            <a:off x="407225" y="143824"/>
            <a:ext cx="8359404" cy="868580"/>
          </a:xfrm>
        </p:spPr>
        <p:txBody>
          <a:bodyPr>
            <a:noAutofit/>
          </a:bodyPr>
          <a:lstStyle/>
          <a:p>
            <a:r>
              <a:rPr lang="en-GB" sz="4000" dirty="0" smtClean="0">
                <a:solidFill>
                  <a:srgbClr val="00B0F0"/>
                </a:solidFill>
                <a:cs typeface="Times New Roman" pitchFamily="18" charset="0"/>
              </a:rPr>
              <a:t>Exercise: Ticket cost comparison </a:t>
            </a:r>
            <a:endParaRPr lang="en-GB" sz="4000" dirty="0">
              <a:solidFill>
                <a:srgbClr val="00B0F0"/>
              </a:solidFill>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831923636"/>
              </p:ext>
            </p:extLst>
          </p:nvPr>
        </p:nvGraphicFramePr>
        <p:xfrm>
          <a:off x="1939094" y="1644206"/>
          <a:ext cx="4618087" cy="2312670"/>
        </p:xfrm>
        <a:graphic>
          <a:graphicData uri="http://schemas.openxmlformats.org/drawingml/2006/table">
            <a:tbl>
              <a:tblPr>
                <a:tableStyleId>{21E4AEA4-8DFA-4A89-87EB-49C32662AFE0}</a:tableStyleId>
              </a:tblPr>
              <a:tblGrid>
                <a:gridCol w="2223522"/>
                <a:gridCol w="1100152"/>
                <a:gridCol w="1294413"/>
              </a:tblGrid>
              <a:tr h="190500">
                <a:tc>
                  <a:txBody>
                    <a:bodyPr/>
                    <a:lstStyle/>
                    <a:p>
                      <a:pPr algn="l" fontAlgn="b"/>
                      <a:r>
                        <a:rPr lang="en-GB" sz="1800" u="none" strike="noStrike" dirty="0">
                          <a:effectLst/>
                        </a:rPr>
                        <a:t>Cost of ticket</a:t>
                      </a:r>
                      <a:endParaRPr lang="en-GB" sz="1800" b="0" i="0" u="none" strike="noStrike" dirty="0">
                        <a:solidFill>
                          <a:srgbClr val="000000"/>
                        </a:solidFill>
                        <a:effectLst/>
                        <a:latin typeface="Arial"/>
                      </a:endParaRPr>
                    </a:p>
                  </a:txBody>
                  <a:tcPr marL="9525" marR="9525" marT="9525" marB="0" anchor="b"/>
                </a:tc>
                <a:tc gridSpan="2">
                  <a:txBody>
                    <a:bodyPr/>
                    <a:lstStyle/>
                    <a:p>
                      <a:pPr algn="ctr" fontAlgn="b"/>
                      <a:r>
                        <a:rPr lang="en-GB" sz="1800" u="none" strike="noStrike">
                          <a:effectLst/>
                        </a:rPr>
                        <a:t>Survived?</a:t>
                      </a:r>
                      <a:endParaRPr lang="en-GB" sz="1800" b="0" i="0" u="none" strike="noStrike">
                        <a:solidFill>
                          <a:srgbClr val="000000"/>
                        </a:solidFill>
                        <a:effectLst/>
                        <a:latin typeface="Arial"/>
                      </a:endParaRPr>
                    </a:p>
                  </a:txBody>
                  <a:tcPr marL="9525" marR="9525" marT="9525" marB="0" anchor="b"/>
                </a:tc>
                <a:tc hMerge="1">
                  <a:txBody>
                    <a:bodyPr/>
                    <a:lstStyle/>
                    <a:p>
                      <a:endParaRPr lang="en-GB"/>
                    </a:p>
                  </a:txBody>
                  <a:tcPr/>
                </a:tc>
              </a:tr>
              <a:tr h="200025">
                <a:tc>
                  <a:txBody>
                    <a:bodyPr/>
                    <a:lstStyle/>
                    <a:p>
                      <a:pPr algn="l" fontAlgn="b"/>
                      <a:r>
                        <a:rPr lang="en-GB" sz="1800" u="none" strike="noStrike" dirty="0">
                          <a:effectLst/>
                        </a:rPr>
                        <a:t> </a:t>
                      </a:r>
                      <a:endParaRPr lang="en-GB" sz="1800" b="0" i="0" u="none" strike="noStrike" dirty="0">
                        <a:solidFill>
                          <a:srgbClr val="000000"/>
                        </a:solidFill>
                        <a:effectLst/>
                        <a:latin typeface="Arial"/>
                      </a:endParaRPr>
                    </a:p>
                  </a:txBody>
                  <a:tcPr marL="9525" marR="9525" marT="9525" marB="0" anchor="b"/>
                </a:tc>
                <a:tc>
                  <a:txBody>
                    <a:bodyPr/>
                    <a:lstStyle/>
                    <a:p>
                      <a:pPr algn="ctr" fontAlgn="b"/>
                      <a:r>
                        <a:rPr lang="en-GB" sz="1800" u="none" strike="noStrike" dirty="0">
                          <a:effectLst/>
                        </a:rPr>
                        <a:t>Died</a:t>
                      </a:r>
                      <a:endParaRPr lang="en-GB" sz="1800" b="0" i="0" u="none" strike="noStrike" dirty="0">
                        <a:solidFill>
                          <a:srgbClr val="000000"/>
                        </a:solidFill>
                        <a:effectLst/>
                        <a:latin typeface="Arial"/>
                      </a:endParaRPr>
                    </a:p>
                  </a:txBody>
                  <a:tcPr marL="9525" marR="9525" marT="9525" marB="0" anchor="b"/>
                </a:tc>
                <a:tc>
                  <a:txBody>
                    <a:bodyPr/>
                    <a:lstStyle/>
                    <a:p>
                      <a:pPr algn="ctr" fontAlgn="b"/>
                      <a:r>
                        <a:rPr lang="en-GB" sz="1800" u="none" strike="noStrike" dirty="0">
                          <a:effectLst/>
                        </a:rPr>
                        <a:t>Survived</a:t>
                      </a:r>
                      <a:endParaRPr lang="en-GB" sz="1800" b="0" i="0" u="none" strike="noStrike" dirty="0">
                        <a:solidFill>
                          <a:srgbClr val="000000"/>
                        </a:solidFill>
                        <a:effectLst/>
                        <a:latin typeface="Arial"/>
                      </a:endParaRPr>
                    </a:p>
                  </a:txBody>
                  <a:tcPr marL="9525" marR="9525" marT="9525" marB="0" anchor="b"/>
                </a:tc>
              </a:tr>
              <a:tr h="190500">
                <a:tc>
                  <a:txBody>
                    <a:bodyPr/>
                    <a:lstStyle/>
                    <a:p>
                      <a:pPr algn="l" fontAlgn="t"/>
                      <a:r>
                        <a:rPr lang="en-GB" sz="1800" u="none" strike="noStrike" dirty="0">
                          <a:effectLst/>
                        </a:rPr>
                        <a:t>Mean</a:t>
                      </a:r>
                      <a:endParaRPr lang="en-GB" sz="1800" b="0" i="0" u="none" strike="noStrike" dirty="0">
                        <a:solidFill>
                          <a:srgbClr val="000000"/>
                        </a:solidFill>
                        <a:effectLst/>
                        <a:latin typeface="Arial"/>
                      </a:endParaRPr>
                    </a:p>
                  </a:txBody>
                  <a:tcPr marL="9525" marR="9525" marT="9525" marB="0"/>
                </a:tc>
                <a:tc>
                  <a:txBody>
                    <a:bodyPr/>
                    <a:lstStyle/>
                    <a:p>
                      <a:pPr algn="ctr" fontAlgn="ctr"/>
                      <a:r>
                        <a:rPr lang="en-GB" sz="1800" u="none" strike="noStrike" dirty="0" smtClean="0">
                          <a:effectLst/>
                        </a:rPr>
                        <a:t>23.4</a:t>
                      </a:r>
                      <a:endParaRPr lang="en-GB" sz="1800" b="0" i="0" u="none" strike="noStrike" dirty="0">
                        <a:solidFill>
                          <a:srgbClr val="000000"/>
                        </a:solidFill>
                        <a:effectLst/>
                        <a:latin typeface="Arial"/>
                      </a:endParaRPr>
                    </a:p>
                  </a:txBody>
                  <a:tcPr marL="9525" marR="9525" marT="9525" marB="0" anchor="ctr"/>
                </a:tc>
                <a:tc>
                  <a:txBody>
                    <a:bodyPr/>
                    <a:lstStyle/>
                    <a:p>
                      <a:pPr algn="ctr" fontAlgn="ctr"/>
                      <a:r>
                        <a:rPr lang="en-GB" sz="1800" u="none" strike="noStrike" dirty="0" smtClean="0">
                          <a:effectLst/>
                        </a:rPr>
                        <a:t>49.4</a:t>
                      </a:r>
                      <a:endParaRPr lang="en-GB" sz="1800" b="0" i="0" u="none" strike="noStrike" dirty="0">
                        <a:solidFill>
                          <a:srgbClr val="000000"/>
                        </a:solidFill>
                        <a:effectLst/>
                        <a:latin typeface="Arial"/>
                      </a:endParaRPr>
                    </a:p>
                  </a:txBody>
                  <a:tcPr marL="9525" marR="9525" marT="9525" marB="0" anchor="ctr"/>
                </a:tc>
              </a:tr>
              <a:tr h="190500">
                <a:tc>
                  <a:txBody>
                    <a:bodyPr/>
                    <a:lstStyle/>
                    <a:p>
                      <a:pPr algn="l" fontAlgn="t"/>
                      <a:r>
                        <a:rPr lang="en-GB" sz="1800" u="none" strike="noStrike" dirty="0">
                          <a:effectLst/>
                        </a:rPr>
                        <a:t>Median</a:t>
                      </a:r>
                      <a:endParaRPr lang="en-GB" sz="1800" b="0" i="0" u="none" strike="noStrike" dirty="0">
                        <a:solidFill>
                          <a:srgbClr val="000000"/>
                        </a:solidFill>
                        <a:effectLst/>
                        <a:latin typeface="Arial"/>
                      </a:endParaRPr>
                    </a:p>
                  </a:txBody>
                  <a:tcPr marL="9525" marR="9525" marT="9525" marB="0"/>
                </a:tc>
                <a:tc>
                  <a:txBody>
                    <a:bodyPr/>
                    <a:lstStyle/>
                    <a:p>
                      <a:pPr algn="ctr" fontAlgn="ctr"/>
                      <a:r>
                        <a:rPr lang="en-GB" sz="1800" u="none" strike="noStrike" dirty="0" smtClean="0">
                          <a:effectLst/>
                        </a:rPr>
                        <a:t>10.5</a:t>
                      </a:r>
                      <a:endParaRPr lang="en-GB" sz="1800" b="0" i="0" u="none" strike="noStrike" dirty="0">
                        <a:solidFill>
                          <a:srgbClr val="000000"/>
                        </a:solidFill>
                        <a:effectLst/>
                        <a:latin typeface="Arial"/>
                      </a:endParaRPr>
                    </a:p>
                  </a:txBody>
                  <a:tcPr marL="9525" marR="9525" marT="9525" marB="0" anchor="ctr"/>
                </a:tc>
                <a:tc>
                  <a:txBody>
                    <a:bodyPr/>
                    <a:lstStyle/>
                    <a:p>
                      <a:pPr algn="ctr" fontAlgn="ctr"/>
                      <a:r>
                        <a:rPr lang="en-GB" sz="1800" u="none" strike="noStrike" dirty="0" smtClean="0">
                          <a:effectLst/>
                        </a:rPr>
                        <a:t>26</a:t>
                      </a:r>
                      <a:endParaRPr lang="en-GB" sz="1800" b="0" i="0" u="none" strike="noStrike" dirty="0">
                        <a:solidFill>
                          <a:srgbClr val="000000"/>
                        </a:solidFill>
                        <a:effectLst/>
                        <a:latin typeface="Arial"/>
                      </a:endParaRPr>
                    </a:p>
                  </a:txBody>
                  <a:tcPr marL="9525" marR="9525" marT="9525" marB="0" anchor="ctr"/>
                </a:tc>
              </a:tr>
              <a:tr h="304800">
                <a:tc>
                  <a:txBody>
                    <a:bodyPr/>
                    <a:lstStyle/>
                    <a:p>
                      <a:pPr algn="l" fontAlgn="t"/>
                      <a:r>
                        <a:rPr lang="en-GB" sz="1800" u="none" strike="noStrike">
                          <a:effectLst/>
                        </a:rPr>
                        <a:t>Standard Deviation</a:t>
                      </a:r>
                      <a:endParaRPr lang="en-GB" sz="1800" b="0" i="0" u="none" strike="noStrike">
                        <a:solidFill>
                          <a:srgbClr val="000000"/>
                        </a:solidFill>
                        <a:effectLst/>
                        <a:latin typeface="Arial"/>
                      </a:endParaRPr>
                    </a:p>
                  </a:txBody>
                  <a:tcPr marL="9525" marR="9525" marT="9525" marB="0"/>
                </a:tc>
                <a:tc>
                  <a:txBody>
                    <a:bodyPr/>
                    <a:lstStyle/>
                    <a:p>
                      <a:pPr algn="ctr" fontAlgn="ctr"/>
                      <a:r>
                        <a:rPr lang="en-GB" sz="1800" u="none" strike="noStrike" dirty="0" smtClean="0">
                          <a:effectLst/>
                        </a:rPr>
                        <a:t>34.2</a:t>
                      </a:r>
                      <a:endParaRPr lang="en-GB" sz="1800" b="0" i="0" u="none" strike="noStrike" dirty="0">
                        <a:solidFill>
                          <a:srgbClr val="000000"/>
                        </a:solidFill>
                        <a:effectLst/>
                        <a:latin typeface="Arial"/>
                      </a:endParaRPr>
                    </a:p>
                  </a:txBody>
                  <a:tcPr marL="9525" marR="9525" marT="9525" marB="0" anchor="ctr"/>
                </a:tc>
                <a:tc>
                  <a:txBody>
                    <a:bodyPr/>
                    <a:lstStyle/>
                    <a:p>
                      <a:pPr algn="ctr" fontAlgn="ctr"/>
                      <a:r>
                        <a:rPr lang="en-GB" sz="1800" b="0" i="0" u="none" strike="noStrike" dirty="0" smtClean="0">
                          <a:solidFill>
                            <a:schemeClr val="dk1"/>
                          </a:solidFill>
                          <a:effectLst/>
                          <a:latin typeface="+mn-lt"/>
                        </a:rPr>
                        <a:t>68.7</a:t>
                      </a:r>
                      <a:endParaRPr lang="en-GB" sz="1800" b="0" i="0" u="none" strike="noStrike" dirty="0">
                        <a:solidFill>
                          <a:srgbClr val="000000"/>
                        </a:solidFill>
                        <a:effectLst/>
                        <a:latin typeface="Arial"/>
                      </a:endParaRPr>
                    </a:p>
                  </a:txBody>
                  <a:tcPr marL="9525" marR="9525" marT="9525" marB="0" anchor="ctr"/>
                </a:tc>
              </a:tr>
              <a:tr h="304800">
                <a:tc>
                  <a:txBody>
                    <a:bodyPr/>
                    <a:lstStyle/>
                    <a:p>
                      <a:pPr algn="l" fontAlgn="t"/>
                      <a:r>
                        <a:rPr lang="en-GB" sz="1800" u="none" strike="noStrike">
                          <a:effectLst/>
                        </a:rPr>
                        <a:t>Interquartile range</a:t>
                      </a:r>
                      <a:endParaRPr lang="en-GB" sz="1800" b="0" i="0" u="none" strike="noStrike">
                        <a:solidFill>
                          <a:srgbClr val="000000"/>
                        </a:solidFill>
                        <a:effectLst/>
                        <a:latin typeface="Arial"/>
                      </a:endParaRPr>
                    </a:p>
                  </a:txBody>
                  <a:tcPr marL="9525" marR="9525" marT="9525" marB="0"/>
                </a:tc>
                <a:tc>
                  <a:txBody>
                    <a:bodyPr/>
                    <a:lstStyle/>
                    <a:p>
                      <a:pPr algn="ctr" fontAlgn="ctr"/>
                      <a:r>
                        <a:rPr lang="en-GB" sz="1800" u="none" strike="noStrike" dirty="0" smtClean="0">
                          <a:effectLst/>
                        </a:rPr>
                        <a:t>18.2</a:t>
                      </a:r>
                      <a:endParaRPr lang="en-GB" sz="1800" b="0" i="0" u="none" strike="noStrike" dirty="0">
                        <a:solidFill>
                          <a:srgbClr val="000000"/>
                        </a:solidFill>
                        <a:effectLst/>
                        <a:latin typeface="Arial"/>
                      </a:endParaRPr>
                    </a:p>
                  </a:txBody>
                  <a:tcPr marL="9525" marR="9525" marT="9525" marB="0" anchor="ctr"/>
                </a:tc>
                <a:tc>
                  <a:txBody>
                    <a:bodyPr/>
                    <a:lstStyle/>
                    <a:p>
                      <a:pPr algn="ctr" fontAlgn="ctr"/>
                      <a:r>
                        <a:rPr lang="en-GB" sz="1800" u="none" strike="noStrike" dirty="0" smtClean="0">
                          <a:effectLst/>
                        </a:rPr>
                        <a:t>46.6</a:t>
                      </a:r>
                      <a:endParaRPr lang="en-GB" sz="1800" b="0" i="0" u="none" strike="noStrike" dirty="0">
                        <a:solidFill>
                          <a:srgbClr val="000000"/>
                        </a:solidFill>
                        <a:effectLst/>
                        <a:latin typeface="Arial"/>
                      </a:endParaRPr>
                    </a:p>
                  </a:txBody>
                  <a:tcPr marL="9525" marR="9525" marT="9525" marB="0" anchor="ctr"/>
                </a:tc>
              </a:tr>
              <a:tr h="190500">
                <a:tc>
                  <a:txBody>
                    <a:bodyPr/>
                    <a:lstStyle/>
                    <a:p>
                      <a:pPr algn="l" fontAlgn="t"/>
                      <a:r>
                        <a:rPr lang="en-GB" sz="1800" u="none" strike="noStrike">
                          <a:effectLst/>
                        </a:rPr>
                        <a:t>Minimum</a:t>
                      </a:r>
                      <a:endParaRPr lang="en-GB" sz="1800" b="0" i="0" u="none" strike="noStrike">
                        <a:solidFill>
                          <a:srgbClr val="000000"/>
                        </a:solidFill>
                        <a:effectLst/>
                        <a:latin typeface="Arial"/>
                      </a:endParaRPr>
                    </a:p>
                  </a:txBody>
                  <a:tcPr marL="9525" marR="9525" marT="9525" marB="0"/>
                </a:tc>
                <a:tc>
                  <a:txBody>
                    <a:bodyPr/>
                    <a:lstStyle/>
                    <a:p>
                      <a:pPr algn="ctr" fontAlgn="ctr"/>
                      <a:r>
                        <a:rPr lang="en-GB" sz="1800" u="none" strike="noStrike" dirty="0" smtClean="0">
                          <a:effectLst/>
                        </a:rPr>
                        <a:t>0</a:t>
                      </a:r>
                      <a:endParaRPr lang="en-GB" sz="1800" b="0" i="0" u="none" strike="noStrike" dirty="0">
                        <a:solidFill>
                          <a:srgbClr val="000000"/>
                        </a:solidFill>
                        <a:effectLst/>
                        <a:latin typeface="Arial"/>
                      </a:endParaRPr>
                    </a:p>
                  </a:txBody>
                  <a:tcPr marL="9525" marR="9525" marT="9525" marB="0" anchor="ctr"/>
                </a:tc>
                <a:tc>
                  <a:txBody>
                    <a:bodyPr/>
                    <a:lstStyle/>
                    <a:p>
                      <a:pPr algn="ctr" fontAlgn="ctr"/>
                      <a:r>
                        <a:rPr lang="en-GB" sz="1800" u="none" strike="noStrike" dirty="0" smtClean="0">
                          <a:effectLst/>
                        </a:rPr>
                        <a:t>0</a:t>
                      </a:r>
                      <a:endParaRPr lang="en-GB" sz="1800" b="0" i="0" u="none" strike="noStrike" dirty="0">
                        <a:solidFill>
                          <a:srgbClr val="000000"/>
                        </a:solidFill>
                        <a:effectLst/>
                        <a:latin typeface="Arial"/>
                      </a:endParaRPr>
                    </a:p>
                  </a:txBody>
                  <a:tcPr marL="9525" marR="9525" marT="9525" marB="0" anchor="ctr"/>
                </a:tc>
              </a:tr>
              <a:tr h="200025">
                <a:tc>
                  <a:txBody>
                    <a:bodyPr/>
                    <a:lstStyle/>
                    <a:p>
                      <a:pPr algn="l" fontAlgn="t"/>
                      <a:r>
                        <a:rPr lang="en-GB" sz="1800" u="none" strike="noStrike">
                          <a:effectLst/>
                        </a:rPr>
                        <a:t>Maximum</a:t>
                      </a:r>
                      <a:endParaRPr lang="en-GB" sz="1800" b="0" i="0" u="none" strike="noStrike">
                        <a:solidFill>
                          <a:srgbClr val="000000"/>
                        </a:solidFill>
                        <a:effectLst/>
                        <a:latin typeface="Arial"/>
                      </a:endParaRPr>
                    </a:p>
                  </a:txBody>
                  <a:tcPr marL="9525" marR="9525" marT="9525" marB="0"/>
                </a:tc>
                <a:tc>
                  <a:txBody>
                    <a:bodyPr/>
                    <a:lstStyle/>
                    <a:p>
                      <a:pPr algn="ctr" fontAlgn="ctr"/>
                      <a:r>
                        <a:rPr lang="en-GB" sz="1800" u="none" strike="noStrike" dirty="0" smtClean="0">
                          <a:effectLst/>
                        </a:rPr>
                        <a:t>263</a:t>
                      </a:r>
                      <a:endParaRPr lang="en-GB" sz="1800" b="0" i="0" u="none" strike="noStrike" dirty="0">
                        <a:solidFill>
                          <a:srgbClr val="000000"/>
                        </a:solidFill>
                        <a:effectLst/>
                        <a:latin typeface="Arial"/>
                      </a:endParaRPr>
                    </a:p>
                  </a:txBody>
                  <a:tcPr marL="9525" marR="9525" marT="9525" marB="0" anchor="ctr"/>
                </a:tc>
                <a:tc>
                  <a:txBody>
                    <a:bodyPr/>
                    <a:lstStyle/>
                    <a:p>
                      <a:pPr algn="ctr" fontAlgn="ctr"/>
                      <a:r>
                        <a:rPr lang="en-GB" sz="1800" u="none" strike="noStrike" dirty="0">
                          <a:effectLst/>
                        </a:rPr>
                        <a:t>512.33</a:t>
                      </a:r>
                      <a:endParaRPr lang="en-GB" sz="1800" b="0" i="0" u="none" strike="noStrike" dirty="0">
                        <a:solidFill>
                          <a:srgbClr val="000000"/>
                        </a:solidFill>
                        <a:effectLst/>
                        <a:latin typeface="Arial"/>
                      </a:endParaRPr>
                    </a:p>
                  </a:txBody>
                  <a:tcPr marL="9525" marR="9525" marT="9525" marB="0" anchor="ctr"/>
                </a:tc>
              </a:tr>
            </a:tbl>
          </a:graphicData>
        </a:graphic>
      </p:graphicFrame>
      <p:sp>
        <p:nvSpPr>
          <p:cNvPr id="6" name="Footer Placeholder 2"/>
          <p:cNvSpPr>
            <a:spLocks noGrp="1"/>
          </p:cNvSpPr>
          <p:nvPr>
            <p:ph type="ftr" sz="quarter" idx="11"/>
          </p:nvPr>
        </p:nvSpPr>
        <p:spPr>
          <a:xfrm>
            <a:off x="4380072" y="6407944"/>
            <a:ext cx="2350681" cy="365125"/>
          </a:xfrm>
        </p:spPr>
        <p:txBody>
          <a:bodyPr/>
          <a:lstStyle/>
          <a:p>
            <a:r>
              <a:rPr lang="en-GB" dirty="0" smtClean="0"/>
              <a:t>www.statstutor.ac.uk</a:t>
            </a:r>
            <a:endParaRPr lang="en-US" dirty="0"/>
          </a:p>
        </p:txBody>
      </p:sp>
      <p:sp>
        <p:nvSpPr>
          <p:cNvPr id="7" name="Footer Placeholder 2"/>
          <p:cNvSpPr txBox="1">
            <a:spLocks/>
          </p:cNvSpPr>
          <p:nvPr/>
        </p:nvSpPr>
        <p:spPr>
          <a:xfrm>
            <a:off x="-252045" y="6400800"/>
            <a:ext cx="1699845" cy="381000"/>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57877962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4159520287"/>
              </p:ext>
            </p:extLst>
          </p:nvPr>
        </p:nvGraphicFramePr>
        <p:xfrm>
          <a:off x="457200" y="1481138"/>
          <a:ext cx="8229600" cy="24739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GB" dirty="0" smtClean="0">
                          <a:solidFill>
                            <a:schemeClr val="tx1"/>
                          </a:solidFill>
                        </a:rPr>
                        <a:t>1</a:t>
                      </a:r>
                      <a:r>
                        <a:rPr lang="en-GB" baseline="30000" dirty="0" smtClean="0">
                          <a:solidFill>
                            <a:schemeClr val="tx1"/>
                          </a:solidFill>
                        </a:rPr>
                        <a:t>st</a:t>
                      </a:r>
                      <a:r>
                        <a:rPr lang="en-GB" dirty="0" smtClean="0">
                          <a:solidFill>
                            <a:schemeClr val="tx1"/>
                          </a:solidFill>
                        </a:rPr>
                        <a:t> variable</a:t>
                      </a:r>
                      <a:endParaRPr lang="en-GB" dirty="0">
                        <a:solidFill>
                          <a:schemeClr val="tx1"/>
                        </a:solidFill>
                      </a:endParaRPr>
                    </a:p>
                  </a:txBody>
                  <a:tcPr>
                    <a:solidFill>
                      <a:schemeClr val="accent3">
                        <a:lumMod val="40000"/>
                        <a:lumOff val="60000"/>
                      </a:schemeClr>
                    </a:solidFill>
                  </a:tcPr>
                </a:tc>
                <a:tc>
                  <a:txBody>
                    <a:bodyPr/>
                    <a:lstStyle/>
                    <a:p>
                      <a:r>
                        <a:rPr lang="en-GB" dirty="0" smtClean="0"/>
                        <a:t>Only 1 variable</a:t>
                      </a:r>
                      <a:endParaRPr lang="en-GB" dirty="0"/>
                    </a:p>
                  </a:txBody>
                  <a:tcPr/>
                </a:tc>
                <a:tc>
                  <a:txBody>
                    <a:bodyPr/>
                    <a:lstStyle/>
                    <a:p>
                      <a:r>
                        <a:rPr lang="en-GB" dirty="0" smtClean="0"/>
                        <a:t>Scale</a:t>
                      </a:r>
                      <a:endParaRPr lang="en-GB" dirty="0"/>
                    </a:p>
                  </a:txBody>
                  <a:tcPr/>
                </a:tc>
                <a:tc>
                  <a:txBody>
                    <a:bodyPr/>
                    <a:lstStyle/>
                    <a:p>
                      <a:r>
                        <a:rPr lang="en-GB" dirty="0" smtClean="0"/>
                        <a:t>Categorical</a:t>
                      </a:r>
                      <a:endParaRPr lang="en-GB" dirty="0"/>
                    </a:p>
                  </a:txBody>
                  <a:tcPr/>
                </a:tc>
              </a:tr>
              <a:tr h="370840">
                <a:tc>
                  <a:txBody>
                    <a:bodyPr/>
                    <a:lstStyle/>
                    <a:p>
                      <a:r>
                        <a:rPr lang="en-GB" dirty="0" smtClean="0"/>
                        <a:t>Scale</a:t>
                      </a:r>
                      <a:endParaRPr lang="en-GB" dirty="0"/>
                    </a:p>
                  </a:txBody>
                  <a:tcPr>
                    <a:solidFill>
                      <a:schemeClr val="accent3">
                        <a:lumMod val="40000"/>
                        <a:lumOff val="60000"/>
                      </a:schemeClr>
                    </a:solidFill>
                  </a:tcPr>
                </a:tc>
                <a:tc>
                  <a:txBody>
                    <a:bodyPr/>
                    <a:lstStyle/>
                    <a:p>
                      <a:r>
                        <a:rPr lang="en-GB" dirty="0" smtClean="0"/>
                        <a:t>Histogram</a:t>
                      </a:r>
                      <a:endParaRPr lang="en-GB" dirty="0"/>
                    </a:p>
                  </a:txBody>
                  <a:tcPr/>
                </a:tc>
                <a:tc>
                  <a:txBody>
                    <a:bodyPr/>
                    <a:lstStyle/>
                    <a:p>
                      <a:r>
                        <a:rPr lang="en-GB" dirty="0" smtClean="0"/>
                        <a:t>Scatter plot</a:t>
                      </a:r>
                      <a:endParaRPr lang="en-GB" dirty="0"/>
                    </a:p>
                  </a:txBody>
                  <a:tcPr/>
                </a:tc>
                <a:tc>
                  <a:txBody>
                    <a:bodyPr/>
                    <a:lstStyle/>
                    <a:p>
                      <a:r>
                        <a:rPr lang="en-GB" dirty="0" smtClean="0"/>
                        <a:t>Box-plot/ Confidence interval plot</a:t>
                      </a:r>
                      <a:endParaRPr lang="en-GB" dirty="0"/>
                    </a:p>
                  </a:txBody>
                  <a:tcPr/>
                </a:tc>
              </a:tr>
              <a:tr h="370840">
                <a:tc>
                  <a:txBody>
                    <a:bodyPr/>
                    <a:lstStyle/>
                    <a:p>
                      <a:r>
                        <a:rPr lang="en-GB" dirty="0" smtClean="0"/>
                        <a:t>Categorical</a:t>
                      </a:r>
                      <a:endParaRPr lang="en-GB" dirty="0"/>
                    </a:p>
                  </a:txBody>
                  <a:tcPr>
                    <a:solidFill>
                      <a:schemeClr val="accent3">
                        <a:lumMod val="40000"/>
                        <a:lumOff val="60000"/>
                      </a:schemeClr>
                    </a:solidFill>
                  </a:tcPr>
                </a:tc>
                <a:tc>
                  <a:txBody>
                    <a:bodyPr/>
                    <a:lstStyle/>
                    <a:p>
                      <a:r>
                        <a:rPr lang="en-GB" dirty="0" smtClean="0"/>
                        <a:t>Pie/ Bar</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Box-plot/ Confidence interval plot</a:t>
                      </a:r>
                    </a:p>
                    <a:p>
                      <a:endParaRPr lang="en-GB" dirty="0"/>
                    </a:p>
                  </a:txBody>
                  <a:tcPr/>
                </a:tc>
                <a:tc>
                  <a:txBody>
                    <a:bodyPr/>
                    <a:lstStyle/>
                    <a:p>
                      <a:r>
                        <a:rPr lang="en-GB" dirty="0" smtClean="0"/>
                        <a:t>Stacked/ multiple</a:t>
                      </a:r>
                      <a:r>
                        <a:rPr lang="en-GB" baseline="0" dirty="0" smtClean="0"/>
                        <a:t> bar chart</a:t>
                      </a:r>
                      <a:endParaRPr lang="en-GB" dirty="0"/>
                    </a:p>
                  </a:txBody>
                  <a:tcPr/>
                </a:tc>
              </a:tr>
            </a:tbl>
          </a:graphicData>
        </a:graphic>
      </p:graphicFrame>
      <p:sp>
        <p:nvSpPr>
          <p:cNvPr id="3" name="Title 2"/>
          <p:cNvSpPr>
            <a:spLocks noGrp="1"/>
          </p:cNvSpPr>
          <p:nvPr>
            <p:ph type="title"/>
          </p:nvPr>
        </p:nvSpPr>
        <p:spPr/>
        <p:txBody>
          <a:bodyPr/>
          <a:lstStyle/>
          <a:p>
            <a:r>
              <a:rPr lang="en-GB" dirty="0" smtClean="0"/>
              <a:t>Which graph? </a:t>
            </a:r>
            <a:r>
              <a:rPr lang="en-GB" dirty="0" smtClean="0">
                <a:solidFill>
                  <a:srgbClr val="FF0000"/>
                </a:solidFill>
              </a:rPr>
              <a:t>Solution</a:t>
            </a:r>
            <a:endParaRPr lang="en-GB" dirty="0">
              <a:solidFill>
                <a:srgbClr val="FF0000"/>
              </a:solidFill>
            </a:endParaRPr>
          </a:p>
        </p:txBody>
      </p:sp>
      <p:sp>
        <p:nvSpPr>
          <p:cNvPr id="5" name="TextBox 4"/>
          <p:cNvSpPr txBox="1"/>
          <p:nvPr/>
        </p:nvSpPr>
        <p:spPr>
          <a:xfrm>
            <a:off x="104172" y="4328932"/>
            <a:ext cx="9039828" cy="1631216"/>
          </a:xfrm>
          <a:prstGeom prst="rect">
            <a:avLst/>
          </a:prstGeom>
          <a:noFill/>
        </p:spPr>
        <p:txBody>
          <a:bodyPr wrap="square" rtlCol="0">
            <a:spAutoFit/>
          </a:bodyPr>
          <a:lstStyle/>
          <a:p>
            <a:r>
              <a:rPr lang="en-GB" sz="2000" dirty="0" smtClean="0"/>
              <a:t>Which graph would you use when investigating:</a:t>
            </a:r>
          </a:p>
          <a:p>
            <a:pPr marL="457200" indent="-457200">
              <a:buFont typeface="+mj-lt"/>
              <a:buAutoNum type="arabicParenR"/>
            </a:pPr>
            <a:r>
              <a:rPr lang="en-GB" sz="2000" dirty="0" smtClean="0"/>
              <a:t>Whether daily temperature and ice cream sales were related?  </a:t>
            </a:r>
            <a:r>
              <a:rPr lang="en-GB" sz="2000" dirty="0" smtClean="0">
                <a:solidFill>
                  <a:srgbClr val="FF0000"/>
                </a:solidFill>
              </a:rPr>
              <a:t>Scatter</a:t>
            </a:r>
          </a:p>
          <a:p>
            <a:pPr marL="457200" indent="-457200">
              <a:buFont typeface="+mj-lt"/>
              <a:buAutoNum type="arabicParenR"/>
            </a:pPr>
            <a:r>
              <a:rPr lang="en-GB" sz="2000" dirty="0" smtClean="0"/>
              <a:t>Comparison of mean reaction time for a group having alcohol and a group drinking water </a:t>
            </a:r>
            <a:r>
              <a:rPr lang="en-GB" sz="2000" dirty="0" smtClean="0">
                <a:solidFill>
                  <a:srgbClr val="FF0000"/>
                </a:solidFill>
              </a:rPr>
              <a:t>Boxplot or confidence interval plot</a:t>
            </a:r>
            <a:endParaRPr lang="en-GB" sz="2000" dirty="0">
              <a:solidFill>
                <a:srgbClr val="FF0000"/>
              </a:solidFill>
            </a:endParaRPr>
          </a:p>
        </p:txBody>
      </p:sp>
      <p:sp>
        <p:nvSpPr>
          <p:cNvPr id="6" name="Footer Placeholder 2"/>
          <p:cNvSpPr>
            <a:spLocks noGrp="1"/>
          </p:cNvSpPr>
          <p:nvPr>
            <p:ph type="ftr" sz="quarter" idx="11"/>
          </p:nvPr>
        </p:nvSpPr>
        <p:spPr>
          <a:xfrm>
            <a:off x="-252045" y="6400800"/>
            <a:ext cx="1699845" cy="381000"/>
          </a:xfrm>
        </p:spPr>
        <p:txBody>
          <a:bodyPr/>
          <a:lstStyle/>
          <a:p>
            <a:r>
              <a:rPr lang="en-GB" dirty="0" smtClean="0"/>
              <a:t>www.statstutor.ac.uk</a:t>
            </a:r>
            <a:endParaRPr lang="en-US" dirty="0"/>
          </a:p>
        </p:txBody>
      </p:sp>
    </p:spTree>
    <p:extLst>
      <p:ext uri="{BB962C8B-B14F-4D97-AF65-F5344CB8AC3E}">
        <p14:creationId xmlns:p14="http://schemas.microsoft.com/office/powerpoint/2010/main" xmlns="" val="752645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686800" cy="4525963"/>
          </a:xfrm>
        </p:spPr>
        <p:txBody>
          <a:bodyPr>
            <a:normAutofit/>
          </a:bodyPr>
          <a:lstStyle/>
          <a:p>
            <a:pPr marL="0" indent="0">
              <a:buNone/>
            </a:pPr>
            <a:r>
              <a:rPr lang="en-GB" dirty="0" smtClean="0"/>
              <a:t>At the end of today you should:</a:t>
            </a:r>
          </a:p>
          <a:p>
            <a:pPr marL="514350" indent="-514350">
              <a:buFont typeface="+mj-lt"/>
              <a:buAutoNum type="arabicPeriod"/>
            </a:pPr>
            <a:r>
              <a:rPr lang="en-GB" dirty="0" smtClean="0"/>
              <a:t>Have improved your ability to recall and describe some basic applied statistical methods</a:t>
            </a:r>
          </a:p>
          <a:p>
            <a:pPr marL="514350" indent="-514350">
              <a:buFont typeface="+mj-lt"/>
              <a:buAutoNum type="arabicPeriod"/>
            </a:pPr>
            <a:r>
              <a:rPr lang="en-GB" dirty="0" smtClean="0"/>
              <a:t>Have developed ideas for explaining some of these methods to students in a maths support setting</a:t>
            </a:r>
          </a:p>
          <a:p>
            <a:pPr marL="514350" indent="-514350">
              <a:buFont typeface="+mj-lt"/>
              <a:buAutoNum type="arabicPeriod"/>
            </a:pPr>
            <a:r>
              <a:rPr lang="en-GB" dirty="0" smtClean="0"/>
              <a:t>Feel more confident about providing statistics support with the topics covered</a:t>
            </a:r>
            <a:endParaRPr lang="en-GB" dirty="0"/>
          </a:p>
        </p:txBody>
      </p:sp>
      <p:sp>
        <p:nvSpPr>
          <p:cNvPr id="2" name="Title 1"/>
          <p:cNvSpPr>
            <a:spLocks noGrp="1"/>
          </p:cNvSpPr>
          <p:nvPr>
            <p:ph type="title"/>
          </p:nvPr>
        </p:nvSpPr>
        <p:spPr>
          <a:xfrm>
            <a:off x="381000" y="304800"/>
            <a:ext cx="8229600" cy="1143000"/>
          </a:xfrm>
        </p:spPr>
        <p:txBody>
          <a:bodyPr/>
          <a:lstStyle/>
          <a:p>
            <a:r>
              <a:rPr lang="en-GB" dirty="0" smtClean="0"/>
              <a:t>Intended Learning Outcomes</a:t>
            </a:r>
            <a:endParaRPr lang="en-GB" dirty="0"/>
          </a:p>
        </p:txBody>
      </p:sp>
      <p:sp>
        <p:nvSpPr>
          <p:cNvPr id="4" name="Footer Placeholder 2"/>
          <p:cNvSpPr>
            <a:spLocks noGrp="1"/>
          </p:cNvSpPr>
          <p:nvPr>
            <p:ph type="ftr" sz="quarter" idx="11"/>
          </p:nvPr>
        </p:nvSpPr>
        <p:spPr>
          <a:xfrm>
            <a:off x="-902881" y="6400800"/>
            <a:ext cx="2350681" cy="365125"/>
          </a:xfrm>
        </p:spPr>
        <p:txBody>
          <a:bodyPr/>
          <a:lstStyle/>
          <a:p>
            <a:r>
              <a:rPr lang="en-GB" dirty="0" smtClean="0"/>
              <a:t>www.statstutor.ac.uk</a:t>
            </a:r>
            <a:endParaRPr lang="en-US" dirty="0"/>
          </a:p>
        </p:txBody>
      </p:sp>
    </p:spTree>
    <p:extLst>
      <p:ext uri="{BB962C8B-B14F-4D97-AF65-F5344CB8AC3E}">
        <p14:creationId xmlns:p14="http://schemas.microsoft.com/office/powerpoint/2010/main" xmlns="" val="24387178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408038" y="1066800"/>
            <a:ext cx="8490156" cy="4893647"/>
          </a:xfrm>
          <a:prstGeom prst="rect">
            <a:avLst/>
          </a:prstGeom>
        </p:spPr>
        <p:txBody>
          <a:bodyPr wrap="square">
            <a:spAutoFit/>
          </a:bodyPr>
          <a:lstStyle/>
          <a:p>
            <a:pPr marL="457200" indent="-457200" fontAlgn="auto">
              <a:spcBef>
                <a:spcPts val="0"/>
              </a:spcBef>
              <a:spcAft>
                <a:spcPts val="0"/>
              </a:spcAft>
              <a:buFont typeface="+mj-lt"/>
              <a:buAutoNum type="alphaLcParenR"/>
              <a:defRPr/>
            </a:pPr>
            <a:r>
              <a:rPr lang="en-GB" sz="2400" dirty="0" smtClean="0">
                <a:latin typeface="Arial Rounded MT Bold" pitchFamily="34" charset="0"/>
                <a:cs typeface="Times New Roman" pitchFamily="18" charset="0"/>
              </a:rPr>
              <a:t>Is there a big difference in average ticket price by group?              </a:t>
            </a:r>
          </a:p>
          <a:p>
            <a:pPr fontAlgn="auto">
              <a:spcBef>
                <a:spcPts val="0"/>
              </a:spcBef>
              <a:spcAft>
                <a:spcPts val="0"/>
              </a:spcAft>
              <a:defRPr/>
            </a:pPr>
            <a:r>
              <a:rPr lang="en-GB" sz="2400" dirty="0" smtClean="0">
                <a:solidFill>
                  <a:srgbClr val="FF0000"/>
                </a:solidFill>
                <a:latin typeface="Arial Rounded MT Bold" pitchFamily="34" charset="0"/>
                <a:cs typeface="Times New Roman" pitchFamily="18" charset="0"/>
              </a:rPr>
              <a:t>The mean and median are much bigger in those who survived.  </a:t>
            </a:r>
          </a:p>
          <a:p>
            <a:pPr marL="457200" indent="-457200" fontAlgn="auto">
              <a:spcBef>
                <a:spcPts val="0"/>
              </a:spcBef>
              <a:spcAft>
                <a:spcPts val="0"/>
              </a:spcAft>
              <a:buFont typeface="+mj-lt"/>
              <a:buAutoNum type="alphaLcParenR" startAt="2"/>
              <a:defRPr/>
            </a:pPr>
            <a:r>
              <a:rPr lang="en-GB" sz="2400" dirty="0">
                <a:latin typeface="Arial Rounded MT Bold" pitchFamily="34" charset="0"/>
                <a:cs typeface="Times New Roman" pitchFamily="18" charset="0"/>
              </a:rPr>
              <a:t>Which group has data which is more spread out?</a:t>
            </a:r>
          </a:p>
          <a:p>
            <a:pPr fontAlgn="auto">
              <a:spcBef>
                <a:spcPts val="0"/>
              </a:spcBef>
              <a:spcAft>
                <a:spcPts val="0"/>
              </a:spcAft>
              <a:defRPr/>
            </a:pPr>
            <a:r>
              <a:rPr lang="en-GB" sz="2400" dirty="0">
                <a:solidFill>
                  <a:srgbClr val="FF0000"/>
                </a:solidFill>
                <a:latin typeface="Arial Rounded MT Bold" pitchFamily="34" charset="0"/>
                <a:cs typeface="Times New Roman" pitchFamily="18" charset="0"/>
              </a:rPr>
              <a:t>The standard deviation and interquartile range are much bigger for those who survived so that data is more spread </a:t>
            </a:r>
            <a:r>
              <a:rPr lang="en-GB" sz="2400" dirty="0" smtClean="0">
                <a:solidFill>
                  <a:srgbClr val="FF0000"/>
                </a:solidFill>
                <a:latin typeface="Arial Rounded MT Bold" pitchFamily="34" charset="0"/>
                <a:cs typeface="Times New Roman" pitchFamily="18" charset="0"/>
              </a:rPr>
              <a:t>out</a:t>
            </a:r>
            <a:endParaRPr lang="en-GB" sz="2400" dirty="0" smtClean="0">
              <a:latin typeface="Arial Rounded MT Bold" pitchFamily="34" charset="0"/>
              <a:cs typeface="Times New Roman" pitchFamily="18" charset="0"/>
            </a:endParaRPr>
          </a:p>
          <a:p>
            <a:pPr marL="457200" indent="-457200" fontAlgn="auto">
              <a:spcBef>
                <a:spcPts val="0"/>
              </a:spcBef>
              <a:spcAft>
                <a:spcPts val="0"/>
              </a:spcAft>
              <a:buFont typeface="+mj-lt"/>
              <a:buAutoNum type="alphaLcParenR" startAt="3"/>
              <a:defRPr/>
            </a:pPr>
            <a:r>
              <a:rPr lang="en-GB" sz="2400" dirty="0" smtClean="0">
                <a:latin typeface="Arial Rounded MT Bold" pitchFamily="34" charset="0"/>
                <a:cs typeface="Times New Roman" pitchFamily="18" charset="0"/>
              </a:rPr>
              <a:t>Is the data skewed? </a:t>
            </a:r>
          </a:p>
          <a:p>
            <a:pPr fontAlgn="auto">
              <a:spcBef>
                <a:spcPts val="0"/>
              </a:spcBef>
              <a:spcAft>
                <a:spcPts val="0"/>
              </a:spcAft>
              <a:defRPr/>
            </a:pPr>
            <a:r>
              <a:rPr lang="en-GB" sz="2400" dirty="0" smtClean="0">
                <a:solidFill>
                  <a:srgbClr val="FF0000"/>
                </a:solidFill>
                <a:latin typeface="Arial Rounded MT Bold" pitchFamily="34" charset="0"/>
                <a:cs typeface="Times New Roman" pitchFamily="18" charset="0"/>
              </a:rPr>
              <a:t>Yes.  The medians are much smaller than the means and the plots show the data is positively skewed</a:t>
            </a:r>
            <a:r>
              <a:rPr lang="en-GB" sz="2400" dirty="0" smtClean="0">
                <a:latin typeface="Arial Rounded MT Bold" pitchFamily="34" charset="0"/>
                <a:cs typeface="Times New Roman" pitchFamily="18" charset="0"/>
              </a:rPr>
              <a:t>.</a:t>
            </a:r>
          </a:p>
          <a:p>
            <a:pPr marL="457200" indent="-457200" fontAlgn="auto">
              <a:spcBef>
                <a:spcPts val="0"/>
              </a:spcBef>
              <a:spcAft>
                <a:spcPts val="0"/>
              </a:spcAft>
              <a:buFont typeface="+mj-lt"/>
              <a:buAutoNum type="alphaLcParenR" startAt="4"/>
              <a:defRPr/>
            </a:pPr>
            <a:r>
              <a:rPr lang="en-GB" sz="2400" dirty="0" smtClean="0">
                <a:latin typeface="Arial Rounded MT Bold" pitchFamily="34" charset="0"/>
                <a:cs typeface="Times New Roman" pitchFamily="18" charset="0"/>
              </a:rPr>
              <a:t>Is the mean or median a better summary measure?</a:t>
            </a:r>
          </a:p>
          <a:p>
            <a:pPr fontAlgn="auto">
              <a:spcBef>
                <a:spcPts val="0"/>
              </a:spcBef>
              <a:spcAft>
                <a:spcPts val="0"/>
              </a:spcAft>
              <a:defRPr/>
            </a:pPr>
            <a:r>
              <a:rPr lang="en-GB" sz="2400" dirty="0" smtClean="0">
                <a:solidFill>
                  <a:srgbClr val="FF0000"/>
                </a:solidFill>
                <a:latin typeface="Arial Rounded MT Bold" pitchFamily="34" charset="0"/>
                <a:cs typeface="Times New Roman" pitchFamily="18" charset="0"/>
              </a:rPr>
              <a:t>The median as the data is skewed</a:t>
            </a:r>
          </a:p>
        </p:txBody>
      </p:sp>
      <p:sp>
        <p:nvSpPr>
          <p:cNvPr id="10" name="Rectangle 2"/>
          <p:cNvSpPr>
            <a:spLocks noGrp="1" noChangeArrowheads="1"/>
          </p:cNvSpPr>
          <p:nvPr>
            <p:ph type="title"/>
          </p:nvPr>
        </p:nvSpPr>
        <p:spPr>
          <a:xfrm>
            <a:off x="407225" y="76200"/>
            <a:ext cx="8359404" cy="1244600"/>
          </a:xfrm>
        </p:spPr>
        <p:txBody>
          <a:bodyPr>
            <a:noAutofit/>
          </a:bodyPr>
          <a:lstStyle/>
          <a:p>
            <a:r>
              <a:rPr lang="en-GB" sz="3000" dirty="0">
                <a:solidFill>
                  <a:srgbClr val="00B0F0"/>
                </a:solidFill>
                <a:cs typeface="Times New Roman" pitchFamily="18" charset="0"/>
              </a:rPr>
              <a:t>Exercise: Ticket cost comparison </a:t>
            </a:r>
            <a:r>
              <a:rPr lang="en-GB" sz="3000" dirty="0" smtClean="0">
                <a:solidFill>
                  <a:srgbClr val="FF0000"/>
                </a:solidFill>
                <a:cs typeface="Times New Roman" pitchFamily="18" charset="0"/>
              </a:rPr>
              <a:t>Solution</a:t>
            </a:r>
            <a:endParaRPr lang="en-GB" sz="3000" dirty="0">
              <a:solidFill>
                <a:srgbClr val="FF0000"/>
              </a:solidFill>
              <a:cs typeface="Times New Roman" pitchFamily="18" charset="0"/>
            </a:endParaRPr>
          </a:p>
        </p:txBody>
      </p:sp>
      <p:sp>
        <p:nvSpPr>
          <p:cNvPr id="4" name="Footer Placeholder 2"/>
          <p:cNvSpPr>
            <a:spLocks noGrp="1"/>
          </p:cNvSpPr>
          <p:nvPr>
            <p:ph type="ftr" sz="quarter" idx="11"/>
          </p:nvPr>
        </p:nvSpPr>
        <p:spPr>
          <a:xfrm>
            <a:off x="4380072" y="6407944"/>
            <a:ext cx="2350681" cy="365125"/>
          </a:xfrm>
        </p:spPr>
        <p:txBody>
          <a:bodyPr/>
          <a:lstStyle/>
          <a:p>
            <a:r>
              <a:rPr lang="en-GB" dirty="0" smtClean="0"/>
              <a:t>www.statstutor.ac.uk</a:t>
            </a:r>
            <a:endParaRPr lang="en-US" dirty="0"/>
          </a:p>
        </p:txBody>
      </p:sp>
      <p:sp>
        <p:nvSpPr>
          <p:cNvPr id="5" name="Footer Placeholder 2"/>
          <p:cNvSpPr txBox="1">
            <a:spLocks/>
          </p:cNvSpPr>
          <p:nvPr/>
        </p:nvSpPr>
        <p:spPr>
          <a:xfrm>
            <a:off x="-252045" y="6400800"/>
            <a:ext cx="1699845" cy="381000"/>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334357210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Hypothesis Testing</a:t>
            </a:r>
            <a:endParaRPr lang="en-GB" dirty="0"/>
          </a:p>
        </p:txBody>
      </p:sp>
      <p:sp>
        <p:nvSpPr>
          <p:cNvPr id="6" name="Footer Placeholder 5"/>
          <p:cNvSpPr>
            <a:spLocks noGrp="1"/>
          </p:cNvSpPr>
          <p:nvPr>
            <p:ph type="ftr" sz="quarter" idx="11"/>
          </p:nvPr>
        </p:nvSpPr>
        <p:spPr/>
        <p:txBody>
          <a:bodyPr/>
          <a:lstStyle/>
          <a:p>
            <a:r>
              <a:rPr lang="en-GB" dirty="0" smtClean="0"/>
              <a:t>www.statstutor.ac.uk</a:t>
            </a:r>
            <a:endParaRPr lang="en-US" dirty="0"/>
          </a:p>
        </p:txBody>
      </p:sp>
      <p:sp>
        <p:nvSpPr>
          <p:cNvPr id="11" name="TextBox 10"/>
          <p:cNvSpPr txBox="1"/>
          <p:nvPr/>
        </p:nvSpPr>
        <p:spPr>
          <a:xfrm>
            <a:off x="1981200" y="6141545"/>
            <a:ext cx="4343400" cy="461665"/>
          </a:xfrm>
          <a:prstGeom prst="rect">
            <a:avLst/>
          </a:prstGeom>
          <a:noFill/>
        </p:spPr>
        <p:txBody>
          <a:bodyPr wrap="square" rtlCol="0">
            <a:spAutoFit/>
          </a:bodyPr>
          <a:lstStyle/>
          <a:p>
            <a:pPr algn="ctr"/>
            <a:r>
              <a:rPr lang="en-GB" sz="1200" dirty="0"/>
              <a:t>Ellen Marshall / Alun Owen </a:t>
            </a:r>
            <a:endParaRPr lang="en-GB" sz="1200" dirty="0" smtClean="0"/>
          </a:p>
          <a:p>
            <a:pPr algn="ctr"/>
            <a:r>
              <a:rPr lang="en-GB" sz="1200" dirty="0" smtClean="0"/>
              <a:t>University </a:t>
            </a:r>
            <a:r>
              <a:rPr lang="en-GB" sz="1200" dirty="0"/>
              <a:t>of Sheffield / University of Worcester </a:t>
            </a:r>
            <a:endParaRPr lang="en-US" sz="1200" dirty="0"/>
          </a:p>
        </p:txBody>
      </p:sp>
      <p:sp>
        <p:nvSpPr>
          <p:cNvPr id="12" name="TextBox 11"/>
          <p:cNvSpPr txBox="1"/>
          <p:nvPr/>
        </p:nvSpPr>
        <p:spPr>
          <a:xfrm>
            <a:off x="6329794" y="6141544"/>
            <a:ext cx="2661805" cy="461665"/>
          </a:xfrm>
          <a:prstGeom prst="rect">
            <a:avLst/>
          </a:prstGeom>
          <a:noFill/>
        </p:spPr>
        <p:txBody>
          <a:bodyPr wrap="square" rtlCol="0">
            <a:spAutoFit/>
          </a:bodyPr>
          <a:lstStyle/>
          <a:p>
            <a:pPr algn="r"/>
            <a:r>
              <a:rPr lang="en-GB" sz="1200" dirty="0" smtClean="0"/>
              <a:t>Reviewer: Ruth Fairclough</a:t>
            </a:r>
          </a:p>
          <a:p>
            <a:pPr algn="r"/>
            <a:r>
              <a:rPr lang="en-GB" sz="1200" dirty="0" smtClean="0"/>
              <a:t>University of Wolverhampton</a:t>
            </a:r>
            <a:endParaRPr lang="en-GB" sz="12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86624" y="358541"/>
            <a:ext cx="2147427" cy="834590"/>
          </a:xfrm>
          <a:prstGeom prst="rect">
            <a:avLst/>
          </a:prstGeom>
        </p:spPr>
      </p:pic>
      <p:sp>
        <p:nvSpPr>
          <p:cNvPr id="14" name="TextBox 13"/>
          <p:cNvSpPr txBox="1"/>
          <p:nvPr/>
        </p:nvSpPr>
        <p:spPr>
          <a:xfrm>
            <a:off x="755576" y="1052736"/>
            <a:ext cx="7878475" cy="800219"/>
          </a:xfrm>
          <a:prstGeom prst="rect">
            <a:avLst/>
          </a:prstGeom>
          <a:noFill/>
        </p:spPr>
        <p:txBody>
          <a:bodyPr wrap="square" rtlCol="0">
            <a:spAutoFit/>
          </a:bodyPr>
          <a:lstStyle/>
          <a:p>
            <a:pPr algn="r"/>
            <a:r>
              <a:rPr lang="en-GB" dirty="0">
                <a:latin typeface="Gill Sans MT" panose="020B0502020104020203" pitchFamily="34" charset="0"/>
              </a:rPr>
              <a:t>community project</a:t>
            </a:r>
          </a:p>
          <a:p>
            <a:pPr algn="r"/>
            <a:r>
              <a:rPr lang="en-GB" sz="1600" dirty="0">
                <a:latin typeface="Gill Sans MT" panose="020B0502020104020203" pitchFamily="34" charset="0"/>
              </a:rPr>
              <a:t>encouraging academics to share statistics support resources</a:t>
            </a:r>
          </a:p>
          <a:p>
            <a:pPr algn="r"/>
            <a:r>
              <a:rPr lang="en-GB" sz="1200" dirty="0">
                <a:latin typeface="Gill Sans MT" panose="020B0502020104020203" pitchFamily="34" charset="0"/>
              </a:rPr>
              <a:t>All </a:t>
            </a:r>
            <a:r>
              <a:rPr lang="en-GB" sz="1200" dirty="0" err="1">
                <a:latin typeface="Gill Sans MT" panose="020B0502020104020203" pitchFamily="34" charset="0"/>
              </a:rPr>
              <a:t>stcp</a:t>
            </a:r>
            <a:r>
              <a:rPr lang="en-GB" sz="1200" dirty="0">
                <a:latin typeface="Gill Sans MT" panose="020B0502020104020203" pitchFamily="34" charset="0"/>
              </a:rPr>
              <a:t> resources are released under a Creative Commons </a:t>
            </a:r>
            <a:r>
              <a:rPr lang="en-GB" sz="1200" dirty="0" smtClean="0">
                <a:latin typeface="Gill Sans MT" panose="020B0502020104020203" pitchFamily="34" charset="0"/>
              </a:rPr>
              <a:t>licence</a:t>
            </a:r>
            <a:endParaRPr lang="en-GB" sz="1200" dirty="0">
              <a:latin typeface="Gill Sans MT" panose="020B0502020104020203" pitchFamily="34" charset="0"/>
            </a:endParaRPr>
          </a:p>
        </p:txBody>
      </p:sp>
    </p:spTree>
    <p:extLst>
      <p:ext uri="{BB962C8B-B14F-4D97-AF65-F5344CB8AC3E}">
        <p14:creationId xmlns:p14="http://schemas.microsoft.com/office/powerpoint/2010/main" xmlns="" val="9114360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60500"/>
            <a:ext cx="5181600" cy="4711700"/>
          </a:xfrm>
        </p:spPr>
        <p:txBody>
          <a:bodyPr>
            <a:normAutofit fontScale="85000" lnSpcReduction="20000"/>
          </a:bodyPr>
          <a:lstStyle/>
          <a:p>
            <a:r>
              <a:rPr lang="en-GB" sz="2800" dirty="0" smtClean="0"/>
              <a:t>An </a:t>
            </a:r>
            <a:r>
              <a:rPr lang="en-GB" sz="2800" b="1" dirty="0" smtClean="0"/>
              <a:t>objective</a:t>
            </a:r>
            <a:r>
              <a:rPr lang="en-GB" sz="2800" dirty="0" smtClean="0"/>
              <a:t> </a:t>
            </a:r>
            <a:r>
              <a:rPr lang="en-GB" sz="2800" dirty="0"/>
              <a:t>method of making decisions </a:t>
            </a:r>
            <a:r>
              <a:rPr lang="en-GB" sz="2800" dirty="0" smtClean="0"/>
              <a:t>or </a:t>
            </a:r>
            <a:r>
              <a:rPr lang="en-GB" sz="2800" b="1" dirty="0" smtClean="0"/>
              <a:t>inferences</a:t>
            </a:r>
            <a:r>
              <a:rPr lang="en-GB" sz="2800" dirty="0" smtClean="0"/>
              <a:t> from sample </a:t>
            </a:r>
            <a:r>
              <a:rPr lang="en-GB" sz="2800" dirty="0"/>
              <a:t>data </a:t>
            </a:r>
            <a:r>
              <a:rPr lang="en-GB" sz="2800" dirty="0" smtClean="0"/>
              <a:t>(evidence)</a:t>
            </a:r>
          </a:p>
          <a:p>
            <a:endParaRPr lang="en-GB" sz="2800" dirty="0" smtClean="0"/>
          </a:p>
          <a:p>
            <a:r>
              <a:rPr lang="en-GB" sz="2800" dirty="0" smtClean="0"/>
              <a:t>Sample data used </a:t>
            </a:r>
            <a:r>
              <a:rPr lang="en-GB" sz="2800" dirty="0" smtClean="0">
                <a:solidFill>
                  <a:schemeClr val="dk1"/>
                </a:solidFill>
              </a:rPr>
              <a:t>to choose between </a:t>
            </a:r>
            <a:r>
              <a:rPr lang="en-GB" sz="2800" dirty="0">
                <a:solidFill>
                  <a:schemeClr val="dk1"/>
                </a:solidFill>
              </a:rPr>
              <a:t>two </a:t>
            </a:r>
            <a:r>
              <a:rPr lang="en-GB" sz="2800" dirty="0" smtClean="0">
                <a:solidFill>
                  <a:schemeClr val="dk1"/>
                </a:solidFill>
              </a:rPr>
              <a:t>choices i.e.  </a:t>
            </a:r>
            <a:r>
              <a:rPr lang="en-GB" sz="2800" b="1" dirty="0" smtClean="0">
                <a:solidFill>
                  <a:schemeClr val="dk1"/>
                </a:solidFill>
              </a:rPr>
              <a:t>hypotheses</a:t>
            </a:r>
            <a:r>
              <a:rPr lang="en-GB" sz="2800" dirty="0">
                <a:solidFill>
                  <a:schemeClr val="dk1"/>
                </a:solidFill>
              </a:rPr>
              <a:t> or statements </a:t>
            </a:r>
            <a:r>
              <a:rPr lang="en-GB" sz="2800" dirty="0" smtClean="0">
                <a:solidFill>
                  <a:schemeClr val="dk1"/>
                </a:solidFill>
              </a:rPr>
              <a:t>about </a:t>
            </a:r>
            <a:r>
              <a:rPr lang="en-GB" sz="2800" dirty="0">
                <a:solidFill>
                  <a:schemeClr val="dk1"/>
                </a:solidFill>
              </a:rPr>
              <a:t>a </a:t>
            </a:r>
            <a:r>
              <a:rPr lang="en-GB" sz="2800" dirty="0" smtClean="0">
                <a:solidFill>
                  <a:schemeClr val="dk1"/>
                </a:solidFill>
              </a:rPr>
              <a:t>population</a:t>
            </a:r>
          </a:p>
          <a:p>
            <a:endParaRPr lang="en-GB" sz="2800" dirty="0" smtClean="0">
              <a:solidFill>
                <a:schemeClr val="dk1"/>
              </a:solidFill>
            </a:endParaRPr>
          </a:p>
          <a:p>
            <a:r>
              <a:rPr lang="en-GB" sz="2800" dirty="0" smtClean="0">
                <a:solidFill>
                  <a:schemeClr val="dk1"/>
                </a:solidFill>
              </a:rPr>
              <a:t>We typically do this by comparing what we have observed to what we expected if one of the statements (</a:t>
            </a:r>
            <a:r>
              <a:rPr lang="en-GB" sz="2800" b="1" dirty="0" smtClean="0">
                <a:solidFill>
                  <a:schemeClr val="dk1"/>
                </a:solidFill>
              </a:rPr>
              <a:t>Null </a:t>
            </a:r>
            <a:r>
              <a:rPr lang="en-GB" sz="2800" b="1" dirty="0">
                <a:solidFill>
                  <a:schemeClr val="dk1"/>
                </a:solidFill>
              </a:rPr>
              <a:t>H</a:t>
            </a:r>
            <a:r>
              <a:rPr lang="en-GB" sz="2800" b="1" dirty="0" smtClean="0">
                <a:solidFill>
                  <a:schemeClr val="dk1"/>
                </a:solidFill>
              </a:rPr>
              <a:t>ypothesis</a:t>
            </a:r>
            <a:r>
              <a:rPr lang="en-GB" sz="2800" dirty="0" smtClean="0">
                <a:solidFill>
                  <a:schemeClr val="dk1"/>
                </a:solidFill>
              </a:rPr>
              <a:t>) was true</a:t>
            </a:r>
            <a:endParaRPr lang="en-GB" sz="2800" dirty="0"/>
          </a:p>
        </p:txBody>
      </p:sp>
      <p:sp>
        <p:nvSpPr>
          <p:cNvPr id="5" name="Footer Placeholder 4"/>
          <p:cNvSpPr>
            <a:spLocks noGrp="1"/>
          </p:cNvSpPr>
          <p:nvPr>
            <p:ph type="ftr" sz="quarter" idx="11"/>
          </p:nvPr>
        </p:nvSpPr>
        <p:spPr/>
        <p:txBody>
          <a:bodyPr/>
          <a:lstStyle/>
          <a:p>
            <a:r>
              <a:rPr lang="en-GB" smtClean="0"/>
              <a:t>www.statstutor.ac.uk</a:t>
            </a:r>
            <a:endParaRPr lang="en-US" dirty="0"/>
          </a:p>
        </p:txBody>
      </p:sp>
      <p:sp>
        <p:nvSpPr>
          <p:cNvPr id="3" name="Title 2"/>
          <p:cNvSpPr>
            <a:spLocks noGrp="1"/>
          </p:cNvSpPr>
          <p:nvPr>
            <p:ph type="title"/>
          </p:nvPr>
        </p:nvSpPr>
        <p:spPr/>
        <p:txBody>
          <a:bodyPr/>
          <a:lstStyle/>
          <a:p>
            <a:r>
              <a:rPr lang="en-GB" dirty="0" smtClean="0"/>
              <a:t>Hypothesis testing </a:t>
            </a:r>
            <a:endParaRPr lang="en-GB" dirty="0"/>
          </a:p>
        </p:txBody>
      </p:sp>
      <p:pic>
        <p:nvPicPr>
          <p:cNvPr id="389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2600" y="1524000"/>
            <a:ext cx="3054108" cy="304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4256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914400" y="6400800"/>
            <a:ext cx="2350681" cy="365125"/>
          </a:xfrm>
        </p:spPr>
        <p:txBody>
          <a:bodyPr/>
          <a:lstStyle/>
          <a:p>
            <a:r>
              <a:rPr lang="en-GB" dirty="0" smtClean="0"/>
              <a:t>www.statstutor.ac.uk</a:t>
            </a:r>
            <a:endParaRPr lang="en-US" dirty="0"/>
          </a:p>
        </p:txBody>
      </p:sp>
      <p:sp>
        <p:nvSpPr>
          <p:cNvPr id="17410" name="Title 1"/>
          <p:cNvSpPr>
            <a:spLocks noGrp="1"/>
          </p:cNvSpPr>
          <p:nvPr>
            <p:ph type="title" idx="4294967295"/>
          </p:nvPr>
        </p:nvSpPr>
        <p:spPr>
          <a:xfrm>
            <a:off x="0" y="357188"/>
            <a:ext cx="8353425" cy="1143000"/>
          </a:xfrm>
        </p:spPr>
        <p:txBody>
          <a:bodyPr>
            <a:noAutofit/>
          </a:bodyPr>
          <a:lstStyle/>
          <a:p>
            <a:pPr algn="ctr"/>
            <a:r>
              <a:rPr lang="en-GB" sz="4000" dirty="0"/>
              <a:t>Hypothesis testing </a:t>
            </a:r>
            <a:r>
              <a:rPr lang="en-GB" sz="3800" dirty="0" smtClean="0"/>
              <a:t>Framework</a:t>
            </a:r>
            <a:br>
              <a:rPr lang="en-GB" sz="3800" dirty="0" smtClean="0"/>
            </a:br>
            <a:r>
              <a:rPr lang="en-GB" sz="3800" dirty="0" smtClean="0"/>
              <a:t>What the text books might say!</a:t>
            </a:r>
          </a:p>
        </p:txBody>
      </p:sp>
      <p:sp>
        <p:nvSpPr>
          <p:cNvPr id="91139" name="Content Placeholder 2"/>
          <p:cNvSpPr>
            <a:spLocks noGrp="1"/>
          </p:cNvSpPr>
          <p:nvPr>
            <p:ph idx="4294967295"/>
          </p:nvPr>
        </p:nvSpPr>
        <p:spPr>
          <a:xfrm>
            <a:off x="381000" y="1676400"/>
            <a:ext cx="7772400" cy="4114800"/>
          </a:xfrm>
        </p:spPr>
        <p:txBody>
          <a:bodyPr>
            <a:normAutofit/>
          </a:bodyPr>
          <a:lstStyle/>
          <a:p>
            <a:r>
              <a:rPr lang="en-GB" dirty="0" smtClean="0"/>
              <a:t>Always two hypotheses:</a:t>
            </a:r>
          </a:p>
          <a:p>
            <a:pPr>
              <a:buFont typeface="Arial" charset="0"/>
              <a:buNone/>
            </a:pPr>
            <a:r>
              <a:rPr lang="en-GB" dirty="0" smtClean="0"/>
              <a:t>	H</a:t>
            </a:r>
            <a:r>
              <a:rPr lang="en-GB" baseline="-25000" dirty="0" smtClean="0"/>
              <a:t>A</a:t>
            </a:r>
            <a:r>
              <a:rPr lang="en-GB" dirty="0" smtClean="0"/>
              <a:t>:</a:t>
            </a:r>
            <a:r>
              <a:rPr lang="en-GB" sz="2800" dirty="0" smtClean="0"/>
              <a:t> Research (Alternative) Hypothesis</a:t>
            </a:r>
          </a:p>
          <a:p>
            <a:pPr lvl="2"/>
            <a:r>
              <a:rPr lang="en-GB" dirty="0" smtClean="0"/>
              <a:t>What we aim to gather evidence of</a:t>
            </a:r>
          </a:p>
          <a:p>
            <a:pPr lvl="2"/>
            <a:r>
              <a:rPr lang="en-GB" dirty="0" smtClean="0"/>
              <a:t>Typically that there </a:t>
            </a:r>
            <a:r>
              <a:rPr lang="en-GB" b="1" dirty="0" smtClean="0"/>
              <a:t>is</a:t>
            </a:r>
            <a:r>
              <a:rPr lang="en-GB" dirty="0" smtClean="0"/>
              <a:t> a difference/effect/relationship etc.</a:t>
            </a:r>
          </a:p>
          <a:p>
            <a:pPr>
              <a:buFont typeface="Arial" charset="0"/>
              <a:buNone/>
            </a:pPr>
            <a:r>
              <a:rPr lang="en-GB" dirty="0" smtClean="0"/>
              <a:t>	H</a:t>
            </a:r>
            <a:r>
              <a:rPr lang="en-GB" baseline="-25000" dirty="0" smtClean="0"/>
              <a:t>0</a:t>
            </a:r>
            <a:r>
              <a:rPr lang="en-GB" dirty="0" smtClean="0"/>
              <a:t>: </a:t>
            </a:r>
            <a:r>
              <a:rPr lang="en-GB" sz="2800" dirty="0" smtClean="0"/>
              <a:t>Null Hypothesis</a:t>
            </a:r>
          </a:p>
          <a:p>
            <a:pPr lvl="2"/>
            <a:r>
              <a:rPr lang="en-GB" dirty="0" smtClean="0"/>
              <a:t>What we assume is true to begin with</a:t>
            </a:r>
          </a:p>
          <a:p>
            <a:pPr lvl="2"/>
            <a:r>
              <a:rPr lang="en-GB" dirty="0" smtClean="0"/>
              <a:t>Typically that there is </a:t>
            </a:r>
            <a:r>
              <a:rPr lang="en-GB" b="1" dirty="0" smtClean="0"/>
              <a:t>no</a:t>
            </a:r>
            <a:r>
              <a:rPr lang="en-GB" dirty="0" smtClean="0"/>
              <a:t> difference/effect/relationship etc.</a:t>
            </a:r>
            <a:endParaRPr lang="en-GB" sz="1800" dirty="0" smtClean="0"/>
          </a:p>
        </p:txBody>
      </p:sp>
    </p:spTree>
    <p:extLst>
      <p:ext uri="{BB962C8B-B14F-4D97-AF65-F5344CB8AC3E}">
        <p14:creationId xmlns:p14="http://schemas.microsoft.com/office/powerpoint/2010/main" xmlns="" val="18204898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113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60500"/>
            <a:ext cx="5181600" cy="4711700"/>
          </a:xfrm>
        </p:spPr>
        <p:txBody>
          <a:bodyPr>
            <a:normAutofit/>
          </a:bodyPr>
          <a:lstStyle/>
          <a:p>
            <a:r>
              <a:rPr lang="en-GB" sz="2800" dirty="0" smtClean="0"/>
              <a:t>How </a:t>
            </a:r>
            <a:r>
              <a:rPr lang="en-GB" sz="2800" dirty="0"/>
              <a:t>could you </a:t>
            </a:r>
            <a:r>
              <a:rPr lang="en-GB" sz="2800" dirty="0" smtClean="0"/>
              <a:t>help a </a:t>
            </a:r>
            <a:r>
              <a:rPr lang="en-GB" sz="2800" dirty="0"/>
              <a:t>student understand what hypothesis testing is and why they need to use it?</a:t>
            </a:r>
          </a:p>
        </p:txBody>
      </p:sp>
      <p:sp>
        <p:nvSpPr>
          <p:cNvPr id="5" name="Footer Placeholder 4"/>
          <p:cNvSpPr>
            <a:spLocks noGrp="1"/>
          </p:cNvSpPr>
          <p:nvPr>
            <p:ph type="ftr" sz="quarter" idx="11"/>
          </p:nvPr>
        </p:nvSpPr>
        <p:spPr/>
        <p:txBody>
          <a:bodyPr/>
          <a:lstStyle/>
          <a:p>
            <a:r>
              <a:rPr lang="en-GB" smtClean="0"/>
              <a:t>www.statstutor.ac.uk</a:t>
            </a:r>
            <a:endParaRPr lang="en-US" dirty="0"/>
          </a:p>
        </p:txBody>
      </p:sp>
      <p:sp>
        <p:nvSpPr>
          <p:cNvPr id="3" name="Title 2"/>
          <p:cNvSpPr>
            <a:spLocks noGrp="1"/>
          </p:cNvSpPr>
          <p:nvPr>
            <p:ph type="title"/>
          </p:nvPr>
        </p:nvSpPr>
        <p:spPr/>
        <p:txBody>
          <a:bodyPr/>
          <a:lstStyle/>
          <a:p>
            <a:r>
              <a:rPr lang="en-GB" dirty="0" smtClean="0"/>
              <a:t>Discussion</a:t>
            </a:r>
            <a:endParaRPr lang="en-GB" dirty="0"/>
          </a:p>
        </p:txBody>
      </p:sp>
      <p:pic>
        <p:nvPicPr>
          <p:cNvPr id="389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2600" y="1524000"/>
            <a:ext cx="3054108" cy="304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5251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https://encrypted-tbn0.gstatic.com/images?q=tbn:ANd9GcREkFAvjtAyQEzoGOQFiWgdPKDuQgiTnkwLXRO3fp1swVbziko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15200" y="702200"/>
            <a:ext cx="1647497" cy="13552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ontent Placeholder 3"/>
          <p:cNvSpPr>
            <a:spLocks noGrp="1"/>
          </p:cNvSpPr>
          <p:nvPr>
            <p:ph idx="1"/>
          </p:nvPr>
        </p:nvSpPr>
        <p:spPr>
          <a:xfrm>
            <a:off x="199697" y="1752600"/>
            <a:ext cx="8534400" cy="4525963"/>
          </a:xfrm>
        </p:spPr>
        <p:txBody>
          <a:bodyPr>
            <a:normAutofit fontScale="92500" lnSpcReduction="10000"/>
          </a:bodyPr>
          <a:lstStyle/>
          <a:p>
            <a:r>
              <a:rPr lang="en-GB" dirty="0" smtClean="0"/>
              <a:t>Members of a jury have to decide whether                a person is guilty or innocent based on evidence </a:t>
            </a:r>
          </a:p>
          <a:p>
            <a:pPr marL="109728" indent="0">
              <a:buNone/>
            </a:pPr>
            <a:endParaRPr lang="en-GB" sz="1300" dirty="0" smtClean="0"/>
          </a:p>
          <a:p>
            <a:pPr marL="365125" indent="0">
              <a:buNone/>
            </a:pPr>
            <a:r>
              <a:rPr lang="en-GB" b="1" dirty="0" smtClean="0">
                <a:solidFill>
                  <a:schemeClr val="accent1">
                    <a:lumMod val="75000"/>
                  </a:schemeClr>
                </a:solidFill>
              </a:rPr>
              <a:t>Null</a:t>
            </a:r>
            <a:r>
              <a:rPr lang="en-GB" b="1" dirty="0">
                <a:solidFill>
                  <a:schemeClr val="accent1">
                    <a:lumMod val="75000"/>
                  </a:schemeClr>
                </a:solidFill>
              </a:rPr>
              <a:t>:</a:t>
            </a:r>
            <a:r>
              <a:rPr lang="en-GB" b="1" dirty="0"/>
              <a:t> </a:t>
            </a:r>
            <a:r>
              <a:rPr lang="en-GB" dirty="0"/>
              <a:t>The person is innocent</a:t>
            </a:r>
          </a:p>
          <a:p>
            <a:pPr marL="365125" indent="0">
              <a:buNone/>
            </a:pPr>
            <a:r>
              <a:rPr lang="en-GB" b="1" dirty="0" smtClean="0">
                <a:solidFill>
                  <a:schemeClr val="accent1">
                    <a:lumMod val="75000"/>
                  </a:schemeClr>
                </a:solidFill>
              </a:rPr>
              <a:t>Alternative</a:t>
            </a:r>
            <a:r>
              <a:rPr lang="en-GB" b="1" dirty="0">
                <a:solidFill>
                  <a:schemeClr val="accent1">
                    <a:lumMod val="75000"/>
                  </a:schemeClr>
                </a:solidFill>
              </a:rPr>
              <a:t>: </a:t>
            </a:r>
            <a:r>
              <a:rPr lang="en-GB" dirty="0"/>
              <a:t>The person is not </a:t>
            </a:r>
            <a:r>
              <a:rPr lang="en-GB" dirty="0" smtClean="0"/>
              <a:t>innocent (i.e. guilty)</a:t>
            </a:r>
            <a:endParaRPr lang="en-GB" dirty="0"/>
          </a:p>
          <a:p>
            <a:endParaRPr lang="en-GB" sz="1300" dirty="0"/>
          </a:p>
          <a:p>
            <a:r>
              <a:rPr lang="en-GB" dirty="0"/>
              <a:t>The null can only be rejected if </a:t>
            </a:r>
            <a:r>
              <a:rPr lang="en-GB" dirty="0" smtClean="0"/>
              <a:t>there is </a:t>
            </a:r>
            <a:r>
              <a:rPr lang="en-GB" dirty="0"/>
              <a:t>enough evidence </a:t>
            </a:r>
            <a:r>
              <a:rPr lang="en-GB" dirty="0" smtClean="0"/>
              <a:t>to doubt it</a:t>
            </a:r>
          </a:p>
          <a:p>
            <a:r>
              <a:rPr lang="en-GB" dirty="0" smtClean="0"/>
              <a:t>i.e. the jury can only convict if there is beyond reasonable doubt for the null of innocence</a:t>
            </a:r>
            <a:endParaRPr lang="en-GB" sz="1300" dirty="0" smtClean="0"/>
          </a:p>
          <a:p>
            <a:r>
              <a:rPr lang="en-GB" dirty="0" smtClean="0"/>
              <a:t>They do not know whether the person is really guilty or innocent so they may make a mistake</a:t>
            </a:r>
            <a:endParaRPr lang="en-GB" dirty="0"/>
          </a:p>
        </p:txBody>
      </p:sp>
      <p:sp>
        <p:nvSpPr>
          <p:cNvPr id="5" name="Footer Placeholder 4"/>
          <p:cNvSpPr>
            <a:spLocks noGrp="1"/>
          </p:cNvSpPr>
          <p:nvPr>
            <p:ph type="ftr" sz="quarter" idx="11"/>
          </p:nvPr>
        </p:nvSpPr>
        <p:spPr/>
        <p:txBody>
          <a:bodyPr/>
          <a:lstStyle/>
          <a:p>
            <a:r>
              <a:rPr lang="en-GB" smtClean="0"/>
              <a:t>www.statstutor.ac.uk</a:t>
            </a:r>
            <a:endParaRPr lang="en-US" dirty="0"/>
          </a:p>
        </p:txBody>
      </p:sp>
      <p:sp>
        <p:nvSpPr>
          <p:cNvPr id="2" name="Title 1"/>
          <p:cNvSpPr>
            <a:spLocks noGrp="1"/>
          </p:cNvSpPr>
          <p:nvPr>
            <p:ph type="title"/>
          </p:nvPr>
        </p:nvSpPr>
        <p:spPr>
          <a:xfrm>
            <a:off x="152400" y="223855"/>
            <a:ext cx="8382000" cy="1143000"/>
          </a:xfrm>
        </p:spPr>
        <p:txBody>
          <a:bodyPr>
            <a:normAutofit fontScale="90000"/>
          </a:bodyPr>
          <a:lstStyle/>
          <a:p>
            <a:r>
              <a:rPr lang="en-GB" dirty="0" smtClean="0"/>
              <a:t>Could try explaining things in the context of “The Court </a:t>
            </a:r>
            <a:r>
              <a:rPr lang="en-GB" dirty="0"/>
              <a:t>C</a:t>
            </a:r>
            <a:r>
              <a:rPr lang="en-GB" dirty="0" smtClean="0"/>
              <a:t>ase”?</a:t>
            </a:r>
            <a:endParaRPr lang="en-GB" dirty="0"/>
          </a:p>
        </p:txBody>
      </p:sp>
    </p:spTree>
    <p:extLst>
      <p:ext uri="{BB962C8B-B14F-4D97-AF65-F5344CB8AC3E}">
        <p14:creationId xmlns:p14="http://schemas.microsoft.com/office/powerpoint/2010/main" xmlns="" val="178123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PQuestion"/>
          <p:cNvSpPr>
            <a:spLocks noGrp="1"/>
          </p:cNvSpPr>
          <p:nvPr>
            <p:ph type="title"/>
          </p:nvPr>
        </p:nvSpPr>
        <p:spPr>
          <a:xfrm>
            <a:off x="381000" y="46038"/>
            <a:ext cx="8305800" cy="715962"/>
          </a:xfrm>
        </p:spPr>
        <p:txBody>
          <a:bodyPr>
            <a:noAutofit/>
          </a:bodyPr>
          <a:lstStyle/>
          <a:p>
            <a:pPr fontAlgn="auto">
              <a:spcAft>
                <a:spcPts val="0"/>
              </a:spcAft>
              <a:defRPr/>
            </a:pPr>
            <a:r>
              <a:rPr lang="en-GB" sz="3600" b="1" dirty="0"/>
              <a:t>Types of </a:t>
            </a:r>
            <a:r>
              <a:rPr lang="en-GB" sz="3600" b="1" dirty="0" smtClean="0"/>
              <a:t>Errors</a:t>
            </a:r>
            <a:endParaRPr lang="en-GB" sz="3600" dirty="0" smtClean="0"/>
          </a:p>
        </p:txBody>
      </p:sp>
      <p:sp>
        <p:nvSpPr>
          <p:cNvPr id="3" name="Footer Placeholder 2"/>
          <p:cNvSpPr>
            <a:spLocks noGrp="1"/>
          </p:cNvSpPr>
          <p:nvPr>
            <p:ph type="ftr" sz="quarter" idx="11"/>
          </p:nvPr>
        </p:nvSpPr>
        <p:spPr/>
        <p:txBody>
          <a:bodyPr/>
          <a:lstStyle/>
          <a:p>
            <a:r>
              <a:rPr lang="en-GB" smtClean="0"/>
              <a:t>www.statstutor.ac.uk</a:t>
            </a:r>
            <a:endParaRPr lang="en-US"/>
          </a:p>
        </p:txBody>
      </p:sp>
      <p:graphicFrame>
        <p:nvGraphicFramePr>
          <p:cNvPr id="6" name="Group 37"/>
          <p:cNvGraphicFramePr>
            <a:graphicFrameLocks/>
          </p:cNvGraphicFramePr>
          <p:nvPr>
            <p:extLst>
              <p:ext uri="{D42A27DB-BD31-4B8C-83A1-F6EECF244321}">
                <p14:modId xmlns:p14="http://schemas.microsoft.com/office/powerpoint/2010/main" xmlns="" val="3958210902"/>
              </p:ext>
            </p:extLst>
          </p:nvPr>
        </p:nvGraphicFramePr>
        <p:xfrm>
          <a:off x="609600" y="1795344"/>
          <a:ext cx="8001003" cy="4224456"/>
        </p:xfrm>
        <a:graphic>
          <a:graphicData uri="http://schemas.openxmlformats.org/drawingml/2006/table">
            <a:tbl>
              <a:tblPr/>
              <a:tblGrid>
                <a:gridCol w="2667001"/>
                <a:gridCol w="2667001"/>
                <a:gridCol w="2667001"/>
              </a:tblGrid>
              <a:tr h="1209469">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400" b="0" i="0" u="none" strike="noStrike" cap="none" normalizeH="0" baseline="0" dirty="0" smtClean="0">
                        <a:ln>
                          <a:noFill/>
                        </a:ln>
                        <a:solidFill>
                          <a:schemeClr val="tx1"/>
                        </a:solidFill>
                        <a:effectLst/>
                        <a:latin typeface="Calibri" pitchFamily="34" charset="0"/>
                        <a:cs typeface="Times New Roman" pitchFamily="18"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dirty="0" smtClean="0">
                          <a:ln>
                            <a:noFill/>
                          </a:ln>
                          <a:solidFill>
                            <a:schemeClr val="tx1"/>
                          </a:solidFill>
                          <a:effectLst/>
                          <a:latin typeface="Calibri" pitchFamily="34" charset="0"/>
                          <a:cs typeface="Times New Roman" pitchFamily="18" charset="0"/>
                        </a:rPr>
                        <a:t>Study reports</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dirty="0" smtClean="0">
                          <a:ln>
                            <a:noFill/>
                          </a:ln>
                          <a:solidFill>
                            <a:schemeClr val="tx1"/>
                          </a:solidFill>
                          <a:effectLst/>
                          <a:latin typeface="Calibri" pitchFamily="34" charset="0"/>
                          <a:cs typeface="Times New Roman" pitchFamily="18" charset="0"/>
                        </a:rPr>
                        <a:t> </a:t>
                      </a:r>
                      <a:r>
                        <a:rPr kumimoji="0" lang="en-GB" sz="2400" b="1" i="0" u="none" strike="noStrike" cap="none" normalizeH="0" baseline="0" dirty="0" smtClean="0">
                          <a:ln>
                            <a:noFill/>
                          </a:ln>
                          <a:solidFill>
                            <a:schemeClr val="tx1"/>
                          </a:solidFill>
                          <a:effectLst/>
                          <a:latin typeface="Calibri" pitchFamily="34" charset="0"/>
                          <a:cs typeface="Times New Roman" pitchFamily="18" charset="0"/>
                        </a:rPr>
                        <a:t>NO</a:t>
                      </a:r>
                      <a:r>
                        <a:rPr kumimoji="0" lang="en-GB" sz="2400" b="0" i="0" u="none" strike="noStrike" cap="none" normalizeH="0" baseline="0" dirty="0" smtClean="0">
                          <a:ln>
                            <a:noFill/>
                          </a:ln>
                          <a:solidFill>
                            <a:schemeClr val="tx1"/>
                          </a:solidFill>
                          <a:effectLst/>
                          <a:latin typeface="Calibri" pitchFamily="34" charset="0"/>
                          <a:cs typeface="Times New Roman" pitchFamily="18" charset="0"/>
                        </a:rPr>
                        <a:t> difference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dirty="0" smtClean="0">
                          <a:ln>
                            <a:noFill/>
                          </a:ln>
                          <a:solidFill>
                            <a:schemeClr val="tx1"/>
                          </a:solidFill>
                          <a:effectLst/>
                          <a:latin typeface="Calibri" pitchFamily="34" charset="0"/>
                          <a:cs typeface="Times New Roman" pitchFamily="18" charset="0"/>
                        </a:rPr>
                        <a:t>(Do not reject H</a:t>
                      </a:r>
                      <a:r>
                        <a:rPr kumimoji="0" lang="en-GB" sz="2400" b="0" i="0" u="none" strike="noStrike" cap="none" normalizeH="0" baseline="-25000" dirty="0" smtClean="0">
                          <a:ln>
                            <a:noFill/>
                          </a:ln>
                          <a:solidFill>
                            <a:schemeClr val="tx1"/>
                          </a:solidFill>
                          <a:effectLst/>
                          <a:latin typeface="Calibri" pitchFamily="34" charset="0"/>
                          <a:cs typeface="Times New Roman" pitchFamily="18" charset="0"/>
                        </a:rPr>
                        <a:t>0</a:t>
                      </a:r>
                      <a:r>
                        <a:rPr kumimoji="0" lang="en-GB" sz="2400" b="0" i="0" u="none" strike="noStrike" cap="none" normalizeH="0" baseline="0" dirty="0" smtClean="0">
                          <a:ln>
                            <a:noFill/>
                          </a:ln>
                          <a:solidFill>
                            <a:schemeClr val="tx1"/>
                          </a:solidFill>
                          <a:effectLst/>
                          <a:latin typeface="Calibri" pitchFamily="34" charset="0"/>
                          <a:cs typeface="Times New Roman" pitchFamily="18" charset="0"/>
                        </a:rPr>
                        <a:t>)</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dirty="0" smtClean="0">
                          <a:ln>
                            <a:noFill/>
                          </a:ln>
                          <a:solidFill>
                            <a:schemeClr val="tx1"/>
                          </a:solidFill>
                          <a:effectLst/>
                          <a:latin typeface="Calibri" pitchFamily="34" charset="0"/>
                          <a:cs typeface="Times New Roman" pitchFamily="18" charset="0"/>
                        </a:rPr>
                        <a:t>Study reports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1" i="0" u="none" strike="noStrike" cap="none" normalizeH="0" baseline="0" dirty="0" smtClean="0">
                          <a:ln>
                            <a:noFill/>
                          </a:ln>
                          <a:solidFill>
                            <a:schemeClr val="tx1"/>
                          </a:solidFill>
                          <a:effectLst/>
                          <a:latin typeface="Calibri" pitchFamily="34" charset="0"/>
                          <a:cs typeface="Times New Roman" pitchFamily="18" charset="0"/>
                        </a:rPr>
                        <a:t>IS </a:t>
                      </a:r>
                      <a:r>
                        <a:rPr kumimoji="0" lang="en-GB" sz="2400" b="0" i="0" u="none" strike="noStrike" cap="none" normalizeH="0" baseline="0" dirty="0" smtClean="0">
                          <a:ln>
                            <a:noFill/>
                          </a:ln>
                          <a:solidFill>
                            <a:schemeClr val="tx1"/>
                          </a:solidFill>
                          <a:effectLst/>
                          <a:latin typeface="Calibri" pitchFamily="34" charset="0"/>
                          <a:cs typeface="Times New Roman" pitchFamily="18" charset="0"/>
                        </a:rPr>
                        <a:t>a difference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dirty="0" smtClean="0">
                          <a:ln>
                            <a:noFill/>
                          </a:ln>
                          <a:solidFill>
                            <a:schemeClr val="tx1"/>
                          </a:solidFill>
                          <a:effectLst/>
                          <a:latin typeface="Calibri" pitchFamily="34" charset="0"/>
                          <a:cs typeface="Times New Roman" pitchFamily="18" charset="0"/>
                        </a:rPr>
                        <a:t>(Reject H</a:t>
                      </a:r>
                      <a:r>
                        <a:rPr kumimoji="0" lang="en-GB" sz="2400" b="0" i="0" u="none" strike="noStrike" cap="none" normalizeH="0" baseline="-25000" dirty="0" smtClean="0">
                          <a:ln>
                            <a:noFill/>
                          </a:ln>
                          <a:solidFill>
                            <a:schemeClr val="tx1"/>
                          </a:solidFill>
                          <a:effectLst/>
                          <a:latin typeface="Calibri" pitchFamily="34" charset="0"/>
                          <a:cs typeface="Times New Roman" pitchFamily="18" charset="0"/>
                        </a:rPr>
                        <a:t>0</a:t>
                      </a:r>
                      <a:r>
                        <a:rPr kumimoji="0" lang="en-GB" sz="2400" b="0" i="0" u="none" strike="noStrike" cap="none" normalizeH="0" baseline="0" dirty="0" smtClean="0">
                          <a:ln>
                            <a:noFill/>
                          </a:ln>
                          <a:solidFill>
                            <a:schemeClr val="tx1"/>
                          </a:solidFill>
                          <a:effectLst/>
                          <a:latin typeface="Calibri" pitchFamily="34" charset="0"/>
                          <a:cs typeface="Times New Roman" pitchFamily="18" charset="0"/>
                        </a:rPr>
                        <a:t>)</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889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dirty="0" smtClean="0">
                          <a:ln>
                            <a:noFill/>
                          </a:ln>
                          <a:solidFill>
                            <a:schemeClr val="tx1"/>
                          </a:solidFill>
                          <a:effectLst/>
                          <a:latin typeface="Calibri" pitchFamily="34" charset="0"/>
                          <a:cs typeface="Times New Roman" pitchFamily="18" charset="0"/>
                        </a:rPr>
                        <a:t>H</a:t>
                      </a:r>
                      <a:r>
                        <a:rPr kumimoji="0" lang="en-GB" sz="2400" b="0" i="0" u="none" strike="noStrike" cap="none" normalizeH="0" baseline="-25000" dirty="0" smtClean="0">
                          <a:ln>
                            <a:noFill/>
                          </a:ln>
                          <a:solidFill>
                            <a:schemeClr val="tx1"/>
                          </a:solidFill>
                          <a:effectLst/>
                          <a:latin typeface="Calibri" pitchFamily="34" charset="0"/>
                          <a:cs typeface="Times New Roman" pitchFamily="18" charset="0"/>
                        </a:rPr>
                        <a:t>0</a:t>
                      </a:r>
                      <a:r>
                        <a:rPr kumimoji="0" lang="en-GB" sz="2400" b="0" i="0" u="none" strike="noStrike" cap="none" normalizeH="0" baseline="0" dirty="0" smtClean="0">
                          <a:ln>
                            <a:noFill/>
                          </a:ln>
                          <a:solidFill>
                            <a:schemeClr val="tx1"/>
                          </a:solidFill>
                          <a:effectLst/>
                          <a:latin typeface="Calibri" pitchFamily="34" charset="0"/>
                          <a:cs typeface="Times New Roman" pitchFamily="18" charset="0"/>
                        </a:rPr>
                        <a:t> is true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dirty="0" smtClean="0">
                          <a:ln>
                            <a:noFill/>
                          </a:ln>
                          <a:solidFill>
                            <a:schemeClr val="tx1"/>
                          </a:solidFill>
                          <a:effectLst/>
                          <a:latin typeface="Calibri" pitchFamily="34" charset="0"/>
                          <a:cs typeface="Times New Roman" pitchFamily="18" charset="0"/>
                        </a:rPr>
                        <a:t>Difference Does </a:t>
                      </a:r>
                      <a:r>
                        <a:rPr kumimoji="0" lang="en-GB" sz="2400" b="1" i="0" u="none" strike="noStrike" cap="none" normalizeH="0" baseline="0" dirty="0" smtClean="0">
                          <a:ln>
                            <a:noFill/>
                          </a:ln>
                          <a:solidFill>
                            <a:schemeClr val="tx1"/>
                          </a:solidFill>
                          <a:effectLst/>
                          <a:latin typeface="Calibri" pitchFamily="34" charset="0"/>
                          <a:cs typeface="Times New Roman" pitchFamily="18" charset="0"/>
                        </a:rPr>
                        <a:t>NOT</a:t>
                      </a:r>
                      <a:r>
                        <a:rPr kumimoji="0" lang="en-GB" sz="2400" b="0" i="0" u="none" strike="noStrike" cap="none" normalizeH="0" baseline="0" dirty="0" smtClean="0">
                          <a:ln>
                            <a:noFill/>
                          </a:ln>
                          <a:solidFill>
                            <a:schemeClr val="tx1"/>
                          </a:solidFill>
                          <a:effectLst/>
                          <a:latin typeface="Calibri" pitchFamily="34" charset="0"/>
                          <a:cs typeface="Times New Roman" pitchFamily="18" charset="0"/>
                        </a:rPr>
                        <a:t> exist in population</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400" b="0" i="0" u="none" strike="noStrike" cap="none" normalizeH="0" baseline="0" dirty="0" smtClean="0">
                        <a:ln>
                          <a:noFill/>
                        </a:ln>
                        <a:solidFill>
                          <a:schemeClr val="tx1"/>
                        </a:solidFill>
                        <a:effectLst/>
                        <a:latin typeface="Calibri" pitchFamily="34" charset="0"/>
                        <a:cs typeface="Times New Roman" pitchFamily="18"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400" b="0" i="0" u="none" strike="noStrike" cap="none" normalizeH="0" baseline="0" dirty="0" smtClean="0">
                        <a:ln>
                          <a:noFill/>
                        </a:ln>
                        <a:solidFill>
                          <a:schemeClr val="tx1"/>
                        </a:solidFill>
                        <a:effectLst/>
                        <a:latin typeface="Calibri" pitchFamily="34" charset="0"/>
                        <a:cs typeface="Times New Roman" pitchFamily="18"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0841">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2400" b="0" i="0" u="none" strike="noStrike" cap="none" normalizeH="0" baseline="0" dirty="0" smtClean="0">
                          <a:ln>
                            <a:noFill/>
                          </a:ln>
                          <a:solidFill>
                            <a:schemeClr val="tx1"/>
                          </a:solidFill>
                          <a:effectLst/>
                          <a:latin typeface="Calibri" pitchFamily="34" charset="0"/>
                          <a:cs typeface="Times New Roman" pitchFamily="18" charset="0"/>
                        </a:rPr>
                        <a:t>H</a:t>
                      </a:r>
                      <a:r>
                        <a:rPr kumimoji="0" lang="en-GB" sz="2400" b="0" i="0" u="none" strike="noStrike" cap="none" normalizeH="0" baseline="-25000" dirty="0" smtClean="0">
                          <a:ln>
                            <a:noFill/>
                          </a:ln>
                          <a:solidFill>
                            <a:schemeClr val="tx1"/>
                          </a:solidFill>
                          <a:effectLst/>
                          <a:latin typeface="Calibri" pitchFamily="34" charset="0"/>
                          <a:cs typeface="Times New Roman" pitchFamily="18" charset="0"/>
                        </a:rPr>
                        <a:t>A</a:t>
                      </a:r>
                      <a:r>
                        <a:rPr kumimoji="0" lang="en-GB" sz="2400" b="0" i="0" u="none" strike="noStrike" cap="none" normalizeH="0" baseline="0" dirty="0" smtClean="0">
                          <a:ln>
                            <a:noFill/>
                          </a:ln>
                          <a:solidFill>
                            <a:schemeClr val="tx1"/>
                          </a:solidFill>
                          <a:effectLst/>
                          <a:latin typeface="Calibri" pitchFamily="34" charset="0"/>
                          <a:cs typeface="Times New Roman" pitchFamily="18" charset="0"/>
                        </a:rPr>
                        <a:t> is true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400" b="0" i="0" u="none" strike="noStrike" cap="none" normalizeH="0" baseline="0" dirty="0" smtClean="0">
                          <a:ln>
                            <a:noFill/>
                          </a:ln>
                          <a:solidFill>
                            <a:schemeClr val="tx1"/>
                          </a:solidFill>
                          <a:effectLst/>
                          <a:latin typeface="Calibri" pitchFamily="34" charset="0"/>
                          <a:cs typeface="Times New Roman" pitchFamily="18" charset="0"/>
                        </a:rPr>
                        <a:t>Difference </a:t>
                      </a:r>
                      <a:r>
                        <a:rPr kumimoji="0" lang="en-GB" sz="2400" b="1" i="0" u="none" strike="noStrike" cap="none" normalizeH="0" baseline="0" dirty="0" smtClean="0">
                          <a:ln>
                            <a:noFill/>
                          </a:ln>
                          <a:solidFill>
                            <a:schemeClr val="tx1"/>
                          </a:solidFill>
                          <a:effectLst/>
                          <a:latin typeface="Calibri" pitchFamily="34" charset="0"/>
                          <a:cs typeface="Times New Roman" pitchFamily="18" charset="0"/>
                        </a:rPr>
                        <a:t>DOES </a:t>
                      </a:r>
                      <a:r>
                        <a:rPr kumimoji="0" lang="en-GB" sz="2400" b="0" i="0" u="none" strike="noStrike" cap="none" normalizeH="0" baseline="0" dirty="0" smtClean="0">
                          <a:ln>
                            <a:noFill/>
                          </a:ln>
                          <a:solidFill>
                            <a:schemeClr val="tx1"/>
                          </a:solidFill>
                          <a:effectLst/>
                          <a:latin typeface="Calibri" pitchFamily="34" charset="0"/>
                          <a:cs typeface="Times New Roman" pitchFamily="18" charset="0"/>
                        </a:rPr>
                        <a:t>exist in population</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400" b="0" i="0" u="none" strike="noStrike" cap="none" normalizeH="0" baseline="0" dirty="0" smtClean="0">
                        <a:ln>
                          <a:noFill/>
                        </a:ln>
                        <a:solidFill>
                          <a:schemeClr val="tx1"/>
                        </a:solidFill>
                        <a:effectLst/>
                        <a:latin typeface="Calibri" pitchFamily="34" charset="0"/>
                        <a:cs typeface="Times New Roman" pitchFamily="18"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400" b="0" i="0" u="none" strike="noStrike" cap="none" normalizeH="0" baseline="0" dirty="0" smtClean="0">
                        <a:ln>
                          <a:noFill/>
                        </a:ln>
                        <a:solidFill>
                          <a:schemeClr val="tx1"/>
                        </a:solidFill>
                        <a:effectLst/>
                        <a:latin typeface="Calibri" pitchFamily="34" charset="0"/>
                        <a:cs typeface="Times New Roman" pitchFamily="18"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AutoShape 36"/>
          <p:cNvSpPr>
            <a:spLocks noChangeArrowheads="1"/>
          </p:cNvSpPr>
          <p:nvPr/>
        </p:nvSpPr>
        <p:spPr bwMode="auto">
          <a:xfrm>
            <a:off x="152400" y="762000"/>
            <a:ext cx="3733800" cy="914400"/>
          </a:xfrm>
          <a:prstGeom prst="wedgeRoundRectCallout">
            <a:avLst>
              <a:gd name="adj1" fmla="val 70942"/>
              <a:gd name="adj2" fmla="val 416419"/>
              <a:gd name="adj3" fmla="val 16667"/>
            </a:avLst>
          </a:prstGeom>
          <a:solidFill>
            <a:schemeClr val="accent1">
              <a:alpha val="0"/>
            </a:schemeClr>
          </a:solidFill>
          <a:ln w="25400">
            <a:solidFill>
              <a:schemeClr val="tx1"/>
            </a:solidFill>
            <a:miter lim="800000"/>
            <a:headEnd/>
            <a:tailEnd/>
          </a:ln>
        </p:spPr>
        <p:txBody>
          <a:bodyPr/>
          <a:lstStyle/>
          <a:p>
            <a:pPr algn="ctr"/>
            <a:r>
              <a:rPr lang="en-GB" sz="2400" b="1" dirty="0" smtClean="0">
                <a:solidFill>
                  <a:srgbClr val="006600"/>
                </a:solidFill>
              </a:rPr>
              <a:t>Controlled via sample size (=1-Power of test)</a:t>
            </a:r>
            <a:endParaRPr lang="en-GB" sz="2400" b="1" dirty="0">
              <a:solidFill>
                <a:srgbClr val="006600"/>
              </a:solidFill>
            </a:endParaRPr>
          </a:p>
        </p:txBody>
      </p:sp>
      <p:pic>
        <p:nvPicPr>
          <p:cNvPr id="8" name="Picture 27" descr="j043466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43400" y="3581400"/>
            <a:ext cx="762000" cy="70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8" descr="j043466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34200" y="4953000"/>
            <a:ext cx="7620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AutoShape 36"/>
          <p:cNvSpPr>
            <a:spLocks noChangeArrowheads="1"/>
          </p:cNvSpPr>
          <p:nvPr/>
        </p:nvSpPr>
        <p:spPr bwMode="auto">
          <a:xfrm>
            <a:off x="4292600" y="762000"/>
            <a:ext cx="4699000" cy="952500"/>
          </a:xfrm>
          <a:prstGeom prst="wedgeRoundRectCallout">
            <a:avLst>
              <a:gd name="adj1" fmla="val 13184"/>
              <a:gd name="adj2" fmla="val 252412"/>
              <a:gd name="adj3" fmla="val 16667"/>
            </a:avLst>
          </a:prstGeom>
          <a:solidFill>
            <a:schemeClr val="accent1">
              <a:alpha val="0"/>
            </a:schemeClr>
          </a:solidFill>
          <a:ln w="25400">
            <a:solidFill>
              <a:schemeClr val="tx1"/>
            </a:solidFill>
            <a:miter lim="800000"/>
            <a:headEnd/>
            <a:tailEnd/>
          </a:ln>
        </p:spPr>
        <p:txBody>
          <a:bodyPr/>
          <a:lstStyle/>
          <a:p>
            <a:pPr algn="ctr"/>
            <a:r>
              <a:rPr lang="en-GB" sz="2400" b="1" dirty="0">
                <a:solidFill>
                  <a:srgbClr val="006600"/>
                </a:solidFill>
              </a:rPr>
              <a:t>Typically </a:t>
            </a:r>
            <a:r>
              <a:rPr lang="en-GB" sz="2400" b="1" dirty="0" smtClean="0">
                <a:solidFill>
                  <a:srgbClr val="006600"/>
                </a:solidFill>
              </a:rPr>
              <a:t>restrict </a:t>
            </a:r>
            <a:r>
              <a:rPr lang="en-GB" sz="2400" b="1" dirty="0">
                <a:solidFill>
                  <a:srgbClr val="006600"/>
                </a:solidFill>
              </a:rPr>
              <a:t>to a 5% </a:t>
            </a:r>
            <a:r>
              <a:rPr lang="en-GB" sz="2400" b="1" dirty="0" smtClean="0">
                <a:solidFill>
                  <a:srgbClr val="006600"/>
                </a:solidFill>
              </a:rPr>
              <a:t>Risk</a:t>
            </a:r>
          </a:p>
          <a:p>
            <a:pPr algn="ctr"/>
            <a:r>
              <a:rPr lang="en-GB" sz="2400" b="1" dirty="0" smtClean="0">
                <a:solidFill>
                  <a:srgbClr val="006600"/>
                </a:solidFill>
              </a:rPr>
              <a:t>= level of significance</a:t>
            </a:r>
            <a:endParaRPr lang="en-GB" sz="2400" b="1" dirty="0">
              <a:solidFill>
                <a:srgbClr val="006600"/>
              </a:solidFill>
            </a:endParaRPr>
          </a:p>
        </p:txBody>
      </p:sp>
      <p:sp>
        <p:nvSpPr>
          <p:cNvPr id="11" name="AutoShape 36"/>
          <p:cNvSpPr>
            <a:spLocks noChangeArrowheads="1"/>
          </p:cNvSpPr>
          <p:nvPr/>
        </p:nvSpPr>
        <p:spPr bwMode="auto">
          <a:xfrm>
            <a:off x="3962400" y="6172200"/>
            <a:ext cx="4571999" cy="609600"/>
          </a:xfrm>
          <a:prstGeom prst="wedgeRoundRectCallout">
            <a:avLst>
              <a:gd name="adj1" fmla="val 20265"/>
              <a:gd name="adj2" fmla="val -128720"/>
              <a:gd name="adj3" fmla="val 16667"/>
            </a:avLst>
          </a:prstGeom>
          <a:solidFill>
            <a:schemeClr val="accent1">
              <a:alpha val="0"/>
            </a:schemeClr>
          </a:solidFill>
          <a:ln w="25400">
            <a:solidFill>
              <a:schemeClr val="tx1"/>
            </a:solidFill>
            <a:miter lim="800000"/>
            <a:headEnd/>
            <a:tailEnd/>
          </a:ln>
        </p:spPr>
        <p:txBody>
          <a:bodyPr/>
          <a:lstStyle/>
          <a:p>
            <a:pPr algn="ctr"/>
            <a:r>
              <a:rPr lang="en-GB" sz="2400" b="1" dirty="0" err="1" smtClean="0">
                <a:solidFill>
                  <a:srgbClr val="006600"/>
                </a:solidFill>
              </a:rPr>
              <a:t>Prob</a:t>
            </a:r>
            <a:r>
              <a:rPr lang="en-GB" sz="2400" b="1" dirty="0" smtClean="0">
                <a:solidFill>
                  <a:srgbClr val="006600"/>
                </a:solidFill>
              </a:rPr>
              <a:t> of this = Power of test</a:t>
            </a:r>
            <a:endParaRPr lang="en-GB" sz="2400" b="1" dirty="0">
              <a:solidFill>
                <a:srgbClr val="006600"/>
              </a:solidFill>
            </a:endParaRPr>
          </a:p>
        </p:txBody>
      </p:sp>
      <p:sp>
        <p:nvSpPr>
          <p:cNvPr id="12" name="Text Box 40"/>
          <p:cNvSpPr txBox="1">
            <a:spLocks noChangeArrowheads="1"/>
          </p:cNvSpPr>
          <p:nvPr/>
        </p:nvSpPr>
        <p:spPr bwMode="auto">
          <a:xfrm>
            <a:off x="7162799" y="3588603"/>
            <a:ext cx="1371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GB" dirty="0"/>
              <a:t>Type I Error</a:t>
            </a:r>
          </a:p>
        </p:txBody>
      </p:sp>
      <p:sp>
        <p:nvSpPr>
          <p:cNvPr id="13" name="Text Box 34"/>
          <p:cNvSpPr txBox="1">
            <a:spLocks noChangeArrowheads="1"/>
          </p:cNvSpPr>
          <p:nvPr/>
        </p:nvSpPr>
        <p:spPr bwMode="auto">
          <a:xfrm>
            <a:off x="6324599" y="3352800"/>
            <a:ext cx="838200"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GB" sz="6600" b="1" dirty="0"/>
              <a:t>X</a:t>
            </a:r>
          </a:p>
        </p:txBody>
      </p:sp>
      <p:sp>
        <p:nvSpPr>
          <p:cNvPr id="14" name="Text Box 42"/>
          <p:cNvSpPr txBox="1">
            <a:spLocks noChangeArrowheads="1"/>
          </p:cNvSpPr>
          <p:nvPr/>
        </p:nvSpPr>
        <p:spPr bwMode="auto">
          <a:xfrm>
            <a:off x="4648200" y="4965700"/>
            <a:ext cx="1371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GB" dirty="0"/>
              <a:t>Type II Error</a:t>
            </a:r>
          </a:p>
        </p:txBody>
      </p:sp>
      <p:sp>
        <p:nvSpPr>
          <p:cNvPr id="15" name="Text Box 41"/>
          <p:cNvSpPr txBox="1">
            <a:spLocks noChangeArrowheads="1"/>
          </p:cNvSpPr>
          <p:nvPr/>
        </p:nvSpPr>
        <p:spPr bwMode="auto">
          <a:xfrm>
            <a:off x="3810000" y="4725533"/>
            <a:ext cx="838200"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spcBef>
                <a:spcPct val="50000"/>
              </a:spcBef>
            </a:pPr>
            <a:r>
              <a:rPr lang="en-GB" sz="6600" b="1" dirty="0"/>
              <a:t>X</a:t>
            </a:r>
          </a:p>
        </p:txBody>
      </p:sp>
    </p:spTree>
    <p:custDataLst>
      <p:tags r:id="rId1"/>
    </p:custDataLst>
    <p:extLst>
      <p:ext uri="{BB962C8B-B14F-4D97-AF65-F5344CB8AC3E}">
        <p14:creationId xmlns:p14="http://schemas.microsoft.com/office/powerpoint/2010/main" xmlns="" val="301831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p:bldP spid="13" grpId="0"/>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57200" y="485775"/>
            <a:ext cx="8172400" cy="566738"/>
          </a:xfrm>
        </p:spPr>
        <p:txBody>
          <a:bodyPr>
            <a:normAutofit fontScale="90000"/>
          </a:bodyPr>
          <a:lstStyle/>
          <a:p>
            <a:pPr fontAlgn="auto">
              <a:spcAft>
                <a:spcPts val="0"/>
              </a:spcAft>
              <a:defRPr/>
            </a:pPr>
            <a:r>
              <a:rPr lang="en-GB" sz="4000" dirty="0" smtClean="0">
                <a:cs typeface="Arial" pitchFamily="34" charset="0"/>
              </a:rPr>
              <a:t>Steps to undertaking a Hypothesis test</a:t>
            </a:r>
          </a:p>
        </p:txBody>
      </p:sp>
      <p:sp>
        <p:nvSpPr>
          <p:cNvPr id="4" name="Footer Placeholder 3"/>
          <p:cNvSpPr>
            <a:spLocks noGrp="1"/>
          </p:cNvSpPr>
          <p:nvPr>
            <p:ph type="ftr" sz="quarter" idx="11"/>
          </p:nvPr>
        </p:nvSpPr>
        <p:spPr/>
        <p:txBody>
          <a:bodyPr/>
          <a:lstStyle/>
          <a:p>
            <a:pPr>
              <a:defRPr/>
            </a:pPr>
            <a:r>
              <a:rPr lang="en-GB" smtClean="0">
                <a:solidFill>
                  <a:prstClr val="black"/>
                </a:solidFill>
              </a:rPr>
              <a:t>www.statstutor.ac.uk</a:t>
            </a:r>
            <a:endParaRPr lang="en-US">
              <a:solidFill>
                <a:prstClr val="black"/>
              </a:solidFill>
            </a:endParaRPr>
          </a:p>
        </p:txBody>
      </p:sp>
      <p:grpSp>
        <p:nvGrpSpPr>
          <p:cNvPr id="12" name="Group 11"/>
          <p:cNvGrpSpPr/>
          <p:nvPr/>
        </p:nvGrpSpPr>
        <p:grpSpPr>
          <a:xfrm>
            <a:off x="2195736" y="1371600"/>
            <a:ext cx="4680520" cy="4659034"/>
            <a:chOff x="2195736" y="1700808"/>
            <a:chExt cx="4680520" cy="4659034"/>
          </a:xfrm>
        </p:grpSpPr>
        <p:sp>
          <p:nvSpPr>
            <p:cNvPr id="289795" name="Text Box 3"/>
            <p:cNvSpPr txBox="1">
              <a:spLocks noChangeArrowheads="1"/>
            </p:cNvSpPr>
            <p:nvPr/>
          </p:nvSpPr>
          <p:spPr bwMode="auto">
            <a:xfrm>
              <a:off x="2195736" y="2596793"/>
              <a:ext cx="4680520" cy="43088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ctr" eaLnBrk="0" fontAlgn="base" hangingPunct="0">
                <a:spcBef>
                  <a:spcPct val="0"/>
                </a:spcBef>
                <a:spcAft>
                  <a:spcPct val="0"/>
                </a:spcAft>
                <a:defRPr sz="4400">
                  <a:solidFill>
                    <a:schemeClr val="tx1"/>
                  </a:solidFill>
                  <a:latin typeface="Arial" pitchFamily="34" charset="0"/>
                </a:defRPr>
              </a:lvl6pPr>
              <a:lvl7pPr marL="2971800" indent="-228600" algn="ctr" eaLnBrk="0" fontAlgn="base" hangingPunct="0">
                <a:spcBef>
                  <a:spcPct val="0"/>
                </a:spcBef>
                <a:spcAft>
                  <a:spcPct val="0"/>
                </a:spcAft>
                <a:defRPr sz="4400">
                  <a:solidFill>
                    <a:schemeClr val="tx1"/>
                  </a:solidFill>
                  <a:latin typeface="Arial" pitchFamily="34" charset="0"/>
                </a:defRPr>
              </a:lvl7pPr>
              <a:lvl8pPr marL="3429000" indent="-228600" algn="ctr" eaLnBrk="0" fontAlgn="base" hangingPunct="0">
                <a:spcBef>
                  <a:spcPct val="0"/>
                </a:spcBef>
                <a:spcAft>
                  <a:spcPct val="0"/>
                </a:spcAft>
                <a:defRPr sz="4400">
                  <a:solidFill>
                    <a:schemeClr val="tx1"/>
                  </a:solidFill>
                  <a:latin typeface="Arial" pitchFamily="34" charset="0"/>
                </a:defRPr>
              </a:lvl8pPr>
              <a:lvl9pPr marL="3886200" indent="-228600" algn="ctr" eaLnBrk="0" fontAlgn="base" hangingPunct="0">
                <a:spcBef>
                  <a:spcPct val="0"/>
                </a:spcBef>
                <a:spcAft>
                  <a:spcPct val="0"/>
                </a:spcAft>
                <a:defRPr sz="4400">
                  <a:solidFill>
                    <a:schemeClr val="tx1"/>
                  </a:solidFill>
                  <a:latin typeface="Arial" pitchFamily="34" charset="0"/>
                </a:defRPr>
              </a:lvl9pPr>
            </a:lstStyle>
            <a:p>
              <a:pPr algn="ctr">
                <a:spcBef>
                  <a:spcPct val="50000"/>
                </a:spcBef>
              </a:pPr>
              <a:r>
                <a:rPr lang="en-GB" sz="2200" dirty="0">
                  <a:solidFill>
                    <a:prstClr val="black"/>
                  </a:solidFill>
                </a:rPr>
                <a:t>Set </a:t>
              </a:r>
              <a:r>
                <a:rPr lang="en-GB" sz="2200" dirty="0" smtClean="0">
                  <a:solidFill>
                    <a:prstClr val="black"/>
                  </a:solidFill>
                </a:rPr>
                <a:t>null and alternative hypothesis </a:t>
              </a:r>
              <a:endParaRPr lang="en-GB" sz="2200" dirty="0">
                <a:solidFill>
                  <a:prstClr val="black"/>
                </a:solidFill>
              </a:endParaRPr>
            </a:p>
          </p:txBody>
        </p:sp>
        <p:sp>
          <p:nvSpPr>
            <p:cNvPr id="289799" name="Line 10"/>
            <p:cNvSpPr>
              <a:spLocks noChangeShapeType="1"/>
            </p:cNvSpPr>
            <p:nvPr/>
          </p:nvSpPr>
          <p:spPr bwMode="auto">
            <a:xfrm>
              <a:off x="4644008" y="2201862"/>
              <a:ext cx="0" cy="358775"/>
            </a:xfrm>
            <a:prstGeom prst="line">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txBody>
            <a:bodyPr/>
            <a:lstStyle/>
            <a:p>
              <a:endParaRPr lang="en-GB">
                <a:solidFill>
                  <a:prstClr val="black"/>
                </a:solidFill>
              </a:endParaRPr>
            </a:p>
          </p:txBody>
        </p:sp>
        <p:sp>
          <p:nvSpPr>
            <p:cNvPr id="289800" name="Line 11"/>
            <p:cNvSpPr>
              <a:spLocks noChangeShapeType="1"/>
            </p:cNvSpPr>
            <p:nvPr/>
          </p:nvSpPr>
          <p:spPr bwMode="auto">
            <a:xfrm>
              <a:off x="4679950" y="3067050"/>
              <a:ext cx="0" cy="358775"/>
            </a:xfrm>
            <a:prstGeom prst="line">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txBody>
            <a:bodyPr/>
            <a:lstStyle/>
            <a:p>
              <a:endParaRPr lang="en-GB">
                <a:solidFill>
                  <a:prstClr val="black"/>
                </a:solidFill>
              </a:endParaRPr>
            </a:p>
          </p:txBody>
        </p:sp>
        <p:sp>
          <p:nvSpPr>
            <p:cNvPr id="289801" name="Line 12"/>
            <p:cNvSpPr>
              <a:spLocks noChangeShapeType="1"/>
            </p:cNvSpPr>
            <p:nvPr/>
          </p:nvSpPr>
          <p:spPr bwMode="auto">
            <a:xfrm>
              <a:off x="4716463" y="4099741"/>
              <a:ext cx="0" cy="358775"/>
            </a:xfrm>
            <a:prstGeom prst="line">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txBody>
            <a:bodyPr/>
            <a:lstStyle/>
            <a:p>
              <a:endParaRPr lang="en-GB">
                <a:solidFill>
                  <a:prstClr val="black"/>
                </a:solidFill>
              </a:endParaRPr>
            </a:p>
          </p:txBody>
        </p:sp>
        <p:sp>
          <p:nvSpPr>
            <p:cNvPr id="289802" name="Text Box 9"/>
            <p:cNvSpPr txBox="1">
              <a:spLocks noChangeArrowheads="1"/>
            </p:cNvSpPr>
            <p:nvPr/>
          </p:nvSpPr>
          <p:spPr bwMode="auto">
            <a:xfrm>
              <a:off x="2483768" y="5590401"/>
              <a:ext cx="4392488" cy="76944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ctr" eaLnBrk="0" fontAlgn="base" hangingPunct="0">
                <a:spcBef>
                  <a:spcPct val="0"/>
                </a:spcBef>
                <a:spcAft>
                  <a:spcPct val="0"/>
                </a:spcAft>
                <a:defRPr sz="4400">
                  <a:solidFill>
                    <a:schemeClr val="tx1"/>
                  </a:solidFill>
                  <a:latin typeface="Arial" pitchFamily="34" charset="0"/>
                </a:defRPr>
              </a:lvl6pPr>
              <a:lvl7pPr marL="2971800" indent="-228600" algn="ctr" eaLnBrk="0" fontAlgn="base" hangingPunct="0">
                <a:spcBef>
                  <a:spcPct val="0"/>
                </a:spcBef>
                <a:spcAft>
                  <a:spcPct val="0"/>
                </a:spcAft>
                <a:defRPr sz="4400">
                  <a:solidFill>
                    <a:schemeClr val="tx1"/>
                  </a:solidFill>
                  <a:latin typeface="Arial" pitchFamily="34" charset="0"/>
                </a:defRPr>
              </a:lvl7pPr>
              <a:lvl8pPr marL="3429000" indent="-228600" algn="ctr" eaLnBrk="0" fontAlgn="base" hangingPunct="0">
                <a:spcBef>
                  <a:spcPct val="0"/>
                </a:spcBef>
                <a:spcAft>
                  <a:spcPct val="0"/>
                </a:spcAft>
                <a:defRPr sz="4400">
                  <a:solidFill>
                    <a:schemeClr val="tx1"/>
                  </a:solidFill>
                  <a:latin typeface="Arial" pitchFamily="34" charset="0"/>
                </a:defRPr>
              </a:lvl8pPr>
              <a:lvl9pPr marL="3886200" indent="-228600" algn="ctr" eaLnBrk="0" fontAlgn="base" hangingPunct="0">
                <a:spcBef>
                  <a:spcPct val="0"/>
                </a:spcBef>
                <a:spcAft>
                  <a:spcPct val="0"/>
                </a:spcAft>
                <a:defRPr sz="4400">
                  <a:solidFill>
                    <a:schemeClr val="tx1"/>
                  </a:solidFill>
                  <a:latin typeface="Arial" pitchFamily="34" charset="0"/>
                </a:defRPr>
              </a:lvl9pPr>
            </a:lstStyle>
            <a:p>
              <a:pPr algn="ctr">
                <a:spcBef>
                  <a:spcPct val="50000"/>
                </a:spcBef>
              </a:pPr>
              <a:r>
                <a:rPr lang="en-GB" sz="2200" dirty="0">
                  <a:solidFill>
                    <a:prstClr val="black"/>
                  </a:solidFill>
                </a:rPr>
                <a:t>Make a </a:t>
              </a:r>
              <a:r>
                <a:rPr lang="en-GB" sz="2200" dirty="0" smtClean="0">
                  <a:solidFill>
                    <a:prstClr val="black"/>
                  </a:solidFill>
                </a:rPr>
                <a:t>decision and interpret your conclusions</a:t>
              </a:r>
              <a:endParaRPr lang="en-GB" sz="2200" dirty="0">
                <a:solidFill>
                  <a:prstClr val="black"/>
                </a:solidFill>
              </a:endParaRPr>
            </a:p>
          </p:txBody>
        </p:sp>
        <p:sp>
          <p:nvSpPr>
            <p:cNvPr id="289803" name="Line 15"/>
            <p:cNvSpPr>
              <a:spLocks noChangeShapeType="1"/>
            </p:cNvSpPr>
            <p:nvPr/>
          </p:nvSpPr>
          <p:spPr bwMode="auto">
            <a:xfrm>
              <a:off x="4716463" y="5086449"/>
              <a:ext cx="0" cy="358775"/>
            </a:xfrm>
            <a:prstGeom prst="line">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txBody>
            <a:bodyPr/>
            <a:lstStyle/>
            <a:p>
              <a:endParaRPr lang="en-GB">
                <a:solidFill>
                  <a:prstClr val="black"/>
                </a:solidFill>
              </a:endParaRPr>
            </a:p>
          </p:txBody>
        </p:sp>
        <p:sp>
          <p:nvSpPr>
            <p:cNvPr id="289804" name="Text Box 9"/>
            <p:cNvSpPr txBox="1">
              <a:spLocks noChangeArrowheads="1"/>
            </p:cNvSpPr>
            <p:nvPr/>
          </p:nvSpPr>
          <p:spPr bwMode="auto">
            <a:xfrm>
              <a:off x="2771304" y="1700808"/>
              <a:ext cx="3744912" cy="4302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ctr" eaLnBrk="0" fontAlgn="base" hangingPunct="0">
                <a:spcBef>
                  <a:spcPct val="0"/>
                </a:spcBef>
                <a:spcAft>
                  <a:spcPct val="0"/>
                </a:spcAft>
                <a:defRPr sz="4400">
                  <a:solidFill>
                    <a:schemeClr val="tx1"/>
                  </a:solidFill>
                  <a:latin typeface="Arial" pitchFamily="34" charset="0"/>
                </a:defRPr>
              </a:lvl6pPr>
              <a:lvl7pPr marL="2971800" indent="-228600" algn="ctr" eaLnBrk="0" fontAlgn="base" hangingPunct="0">
                <a:spcBef>
                  <a:spcPct val="0"/>
                </a:spcBef>
                <a:spcAft>
                  <a:spcPct val="0"/>
                </a:spcAft>
                <a:defRPr sz="4400">
                  <a:solidFill>
                    <a:schemeClr val="tx1"/>
                  </a:solidFill>
                  <a:latin typeface="Arial" pitchFamily="34" charset="0"/>
                </a:defRPr>
              </a:lvl7pPr>
              <a:lvl8pPr marL="3429000" indent="-228600" algn="ctr" eaLnBrk="0" fontAlgn="base" hangingPunct="0">
                <a:spcBef>
                  <a:spcPct val="0"/>
                </a:spcBef>
                <a:spcAft>
                  <a:spcPct val="0"/>
                </a:spcAft>
                <a:defRPr sz="4400">
                  <a:solidFill>
                    <a:schemeClr val="tx1"/>
                  </a:solidFill>
                  <a:latin typeface="Arial" pitchFamily="34" charset="0"/>
                </a:defRPr>
              </a:lvl8pPr>
              <a:lvl9pPr marL="3886200" indent="-228600" algn="ctr" eaLnBrk="0" fontAlgn="base" hangingPunct="0">
                <a:spcBef>
                  <a:spcPct val="0"/>
                </a:spcBef>
                <a:spcAft>
                  <a:spcPct val="0"/>
                </a:spcAft>
                <a:defRPr sz="4400">
                  <a:solidFill>
                    <a:schemeClr val="tx1"/>
                  </a:solidFill>
                  <a:latin typeface="Arial" pitchFamily="34" charset="0"/>
                </a:defRPr>
              </a:lvl9pPr>
            </a:lstStyle>
            <a:p>
              <a:pPr algn="ctr">
                <a:spcBef>
                  <a:spcPct val="50000"/>
                </a:spcBef>
              </a:pPr>
              <a:r>
                <a:rPr lang="en-GB" sz="2200" dirty="0">
                  <a:solidFill>
                    <a:prstClr val="black"/>
                  </a:solidFill>
                </a:rPr>
                <a:t>Define study question</a:t>
              </a:r>
            </a:p>
          </p:txBody>
        </p:sp>
        <p:sp>
          <p:nvSpPr>
            <p:cNvPr id="2" name="TextBox 1"/>
            <p:cNvSpPr txBox="1"/>
            <p:nvPr/>
          </p:nvSpPr>
          <p:spPr>
            <a:xfrm>
              <a:off x="3059113" y="3599934"/>
              <a:ext cx="3241079" cy="430887"/>
            </a:xfrm>
            <a:prstGeom prst="rect">
              <a:avLst/>
            </a:prstGeom>
            <a:noFill/>
            <a:ln>
              <a:solidFill>
                <a:schemeClr val="tx1"/>
              </a:solidFill>
            </a:ln>
          </p:spPr>
          <p:txBody>
            <a:bodyPr wrap="square" rtlCol="0">
              <a:spAutoFit/>
            </a:bodyPr>
            <a:lstStyle/>
            <a:p>
              <a:pPr algn="ctr"/>
              <a:r>
                <a:rPr lang="en-GB" sz="2200" dirty="0">
                  <a:solidFill>
                    <a:prstClr val="black"/>
                  </a:solidFill>
                  <a:latin typeface="Arial" pitchFamily="34" charset="0"/>
                  <a:cs typeface="Arial" pitchFamily="34" charset="0"/>
                </a:rPr>
                <a:t>Calculate a test statistic</a:t>
              </a:r>
            </a:p>
          </p:txBody>
        </p:sp>
        <p:sp>
          <p:nvSpPr>
            <p:cNvPr id="16" name="TextBox 15"/>
            <p:cNvSpPr txBox="1"/>
            <p:nvPr/>
          </p:nvSpPr>
          <p:spPr>
            <a:xfrm>
              <a:off x="2627784" y="4553727"/>
              <a:ext cx="3960341" cy="430887"/>
            </a:xfrm>
            <a:prstGeom prst="rect">
              <a:avLst/>
            </a:prstGeom>
            <a:noFill/>
            <a:ln>
              <a:solidFill>
                <a:schemeClr val="tx1"/>
              </a:solidFill>
            </a:ln>
          </p:spPr>
          <p:txBody>
            <a:bodyPr wrap="square" rtlCol="0">
              <a:spAutoFit/>
            </a:bodyPr>
            <a:lstStyle/>
            <a:p>
              <a:pPr algn="ctr"/>
              <a:r>
                <a:rPr lang="en-GB" sz="2200" dirty="0" smtClean="0">
                  <a:solidFill>
                    <a:prstClr val="black"/>
                  </a:solidFill>
                  <a:latin typeface="Arial" pitchFamily="34" charset="0"/>
                  <a:cs typeface="Arial" pitchFamily="34" charset="0"/>
                </a:rPr>
                <a:t>Calculate a p-value</a:t>
              </a:r>
              <a:endParaRPr lang="en-GB" sz="2200" dirty="0">
                <a:solidFill>
                  <a:prstClr val="black"/>
                </a:solidFill>
                <a:latin typeface="Arial" pitchFamily="34" charset="0"/>
                <a:cs typeface="Arial" pitchFamily="34" charset="0"/>
              </a:endParaRPr>
            </a:p>
          </p:txBody>
        </p:sp>
      </p:grpSp>
      <p:sp>
        <p:nvSpPr>
          <p:cNvPr id="3" name="Curved Left Arrow 2"/>
          <p:cNvSpPr/>
          <p:nvPr/>
        </p:nvSpPr>
        <p:spPr>
          <a:xfrm>
            <a:off x="7010400" y="1600200"/>
            <a:ext cx="1828800" cy="1885969"/>
          </a:xfrm>
          <a:prstGeom prst="curvedLeftArrow">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C</a:t>
            </a:r>
            <a:r>
              <a:rPr lang="en-GB" sz="2800" dirty="0" smtClean="0">
                <a:solidFill>
                  <a:schemeClr val="tx1"/>
                </a:solidFill>
              </a:rPr>
              <a:t>hoose a suitable test</a:t>
            </a:r>
            <a:endParaRPr lang="en-GB" sz="2800" dirty="0">
              <a:solidFill>
                <a:schemeClr val="tx1"/>
              </a:solidFill>
            </a:endParaRPr>
          </a:p>
        </p:txBody>
      </p:sp>
    </p:spTree>
    <p:custDataLst>
      <p:tags r:id="rId1"/>
    </p:custDataLst>
    <p:extLst>
      <p:ext uri="{BB962C8B-B14F-4D97-AF65-F5344CB8AC3E}">
        <p14:creationId xmlns:p14="http://schemas.microsoft.com/office/powerpoint/2010/main" xmlns="" val="393715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Content Placeholder 1"/>
          <p:cNvSpPr>
            <a:spLocks noGrp="1"/>
          </p:cNvSpPr>
          <p:nvPr>
            <p:ph idx="1"/>
          </p:nvPr>
        </p:nvSpPr>
        <p:spPr>
          <a:xfrm>
            <a:off x="457200" y="2209800"/>
            <a:ext cx="8229600" cy="3916363"/>
          </a:xfrm>
        </p:spPr>
        <p:txBody>
          <a:bodyPr/>
          <a:lstStyle/>
          <a:p>
            <a:pPr marL="107950" indent="0" eaLnBrk="1" hangingPunct="1">
              <a:buFont typeface="Wingdings 3" pitchFamily="18" charset="2"/>
              <a:buNone/>
            </a:pPr>
            <a:endParaRPr lang="en-GB" altLang="en-US" dirty="0"/>
          </a:p>
          <a:p>
            <a:pPr marL="565150" indent="-457200"/>
            <a:r>
              <a:rPr lang="en-GB" altLang="en-US" dirty="0" smtClean="0"/>
              <a:t>The ship Titanic sank in 1912 with the loss of most of its passengers</a:t>
            </a:r>
          </a:p>
          <a:p>
            <a:pPr marL="565150" indent="-457200"/>
            <a:r>
              <a:rPr lang="en-GB" altLang="en-US" dirty="0" smtClean="0"/>
              <a:t>809 of the 1,309 passengers and crew died</a:t>
            </a:r>
          </a:p>
          <a:p>
            <a:pPr marL="508000" lvl="1" indent="0">
              <a:buNone/>
            </a:pPr>
            <a:r>
              <a:rPr lang="en-GB" altLang="en-US" sz="3200" dirty="0" smtClean="0"/>
              <a:t>= 61.8%</a:t>
            </a:r>
          </a:p>
          <a:p>
            <a:pPr marL="565150" indent="-457200"/>
            <a:r>
              <a:rPr lang="en-GB" b="1" dirty="0" smtClean="0">
                <a:solidFill>
                  <a:schemeClr val="accent1">
                    <a:lumMod val="75000"/>
                  </a:schemeClr>
                </a:solidFill>
              </a:rPr>
              <a:t>Research </a:t>
            </a:r>
            <a:r>
              <a:rPr lang="en-GB" b="1" dirty="0">
                <a:solidFill>
                  <a:schemeClr val="accent1">
                    <a:lumMod val="75000"/>
                  </a:schemeClr>
                </a:solidFill>
              </a:rPr>
              <a:t>question: </a:t>
            </a:r>
            <a:r>
              <a:rPr lang="en-GB" dirty="0"/>
              <a:t>Did </a:t>
            </a:r>
            <a:r>
              <a:rPr lang="en-GB" dirty="0" smtClean="0"/>
              <a:t>class (of travel) affect </a:t>
            </a:r>
            <a:r>
              <a:rPr lang="en-GB" dirty="0"/>
              <a:t>survival?</a:t>
            </a:r>
          </a:p>
          <a:p>
            <a:pPr marL="107950" indent="0">
              <a:buNone/>
            </a:pPr>
            <a:endParaRPr lang="en-GB" altLang="en-US" dirty="0" smtClean="0"/>
          </a:p>
          <a:p>
            <a:pPr marL="107950" indent="0" eaLnBrk="1" hangingPunct="1">
              <a:buFont typeface="Wingdings 3" pitchFamily="18" charset="2"/>
              <a:buNone/>
            </a:pPr>
            <a:endParaRPr lang="en-GB" altLang="en-US" dirty="0" smtClean="0"/>
          </a:p>
          <a:p>
            <a:pPr marL="107950" indent="0" eaLnBrk="1" hangingPunct="1">
              <a:buFont typeface="Wingdings 3" pitchFamily="18" charset="2"/>
              <a:buNone/>
            </a:pPr>
            <a:endParaRPr lang="en-GB" altLang="en-US" dirty="0" smtClean="0"/>
          </a:p>
        </p:txBody>
      </p:sp>
      <p:sp>
        <p:nvSpPr>
          <p:cNvPr id="4" name="Footer Placeholder 3"/>
          <p:cNvSpPr>
            <a:spLocks noGrp="1"/>
          </p:cNvSpPr>
          <p:nvPr>
            <p:ph type="ftr" sz="quarter" idx="11"/>
          </p:nvPr>
        </p:nvSpPr>
        <p:spPr/>
        <p:txBody>
          <a:bodyPr/>
          <a:lstStyle/>
          <a:p>
            <a:r>
              <a:rPr lang="en-GB" smtClean="0"/>
              <a:t>www.statstutor.ac.uk</a:t>
            </a:r>
            <a:endParaRPr lang="en-US" dirty="0"/>
          </a:p>
        </p:txBody>
      </p:sp>
      <p:sp>
        <p:nvSpPr>
          <p:cNvPr id="3" name="Title 2"/>
          <p:cNvSpPr>
            <a:spLocks noGrp="1"/>
          </p:cNvSpPr>
          <p:nvPr>
            <p:ph type="title"/>
          </p:nvPr>
        </p:nvSpPr>
        <p:spPr>
          <a:xfrm>
            <a:off x="457200" y="856713"/>
            <a:ext cx="4889500" cy="1143000"/>
          </a:xfrm>
        </p:spPr>
        <p:txBody>
          <a:bodyPr/>
          <a:lstStyle/>
          <a:p>
            <a:pPr eaLnBrk="1" hangingPunct="1">
              <a:defRPr/>
            </a:pPr>
            <a:r>
              <a:rPr lang="en-GB" dirty="0" smtClean="0"/>
              <a:t>Example: Titanic</a:t>
            </a:r>
            <a:endParaRPr lang="en-GB" dirty="0"/>
          </a:p>
        </p:txBody>
      </p:sp>
      <p:pic>
        <p:nvPicPr>
          <p:cNvPr id="5" name="Picture 4" descr="https://encrypted-tbn1.gstatic.com/images?q=tbn:ANd9GcTb9--uTbEdMOczXiZaABXReQ6TOItAPC1C3SbFdBIC-aIcuckKs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188640"/>
            <a:ext cx="3309786" cy="24791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50551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363272" cy="4666523"/>
          </a:xfrm>
        </p:spPr>
        <p:txBody>
          <a:bodyPr/>
          <a:lstStyle/>
          <a:p>
            <a:pPr marL="360363" indent="-250825">
              <a:tabLst>
                <a:tab pos="2428875" algn="l"/>
              </a:tabLst>
            </a:pPr>
            <a:r>
              <a:rPr lang="en-GB" b="1" dirty="0" smtClean="0">
                <a:solidFill>
                  <a:schemeClr val="accent1">
                    <a:lumMod val="75000"/>
                  </a:schemeClr>
                </a:solidFill>
              </a:rPr>
              <a:t>Null: </a:t>
            </a:r>
            <a:r>
              <a:rPr lang="en-GB" dirty="0" smtClean="0"/>
              <a:t>	There is </a:t>
            </a:r>
            <a:r>
              <a:rPr lang="en-GB" b="1" dirty="0" smtClean="0"/>
              <a:t>NO</a:t>
            </a:r>
            <a:r>
              <a:rPr lang="en-GB" dirty="0" smtClean="0"/>
              <a:t> association between </a:t>
            </a:r>
          </a:p>
          <a:p>
            <a:pPr marL="360363" indent="-250825">
              <a:buNone/>
              <a:tabLst>
                <a:tab pos="2428875" algn="l"/>
              </a:tabLst>
            </a:pPr>
            <a:r>
              <a:rPr lang="en-GB" dirty="0" smtClean="0"/>
              <a:t>		class and survival</a:t>
            </a:r>
          </a:p>
          <a:p>
            <a:pPr marL="360363" indent="-250825">
              <a:tabLst>
                <a:tab pos="2428875" algn="l"/>
              </a:tabLst>
            </a:pPr>
            <a:r>
              <a:rPr lang="en-GB" b="1" dirty="0" smtClean="0">
                <a:solidFill>
                  <a:schemeClr val="accent1">
                    <a:lumMod val="75000"/>
                  </a:schemeClr>
                </a:solidFill>
              </a:rPr>
              <a:t>Alternative:</a:t>
            </a:r>
            <a:r>
              <a:rPr lang="en-GB" b="1" dirty="0" smtClean="0"/>
              <a:t> </a:t>
            </a:r>
            <a:r>
              <a:rPr lang="en-GB" dirty="0" smtClean="0"/>
              <a:t>There </a:t>
            </a:r>
            <a:r>
              <a:rPr lang="en-GB" b="1" dirty="0" smtClean="0"/>
              <a:t>IS</a:t>
            </a:r>
            <a:r>
              <a:rPr lang="en-GB" dirty="0" smtClean="0"/>
              <a:t> an association between</a:t>
            </a:r>
          </a:p>
          <a:p>
            <a:pPr marL="360363" indent="-250825">
              <a:buNone/>
              <a:tabLst>
                <a:tab pos="2428875" algn="l"/>
              </a:tabLst>
            </a:pPr>
            <a:r>
              <a:rPr lang="en-GB" dirty="0" smtClean="0"/>
              <a:t>		class and survival</a:t>
            </a:r>
            <a:endParaRPr lang="en-GB" dirty="0"/>
          </a:p>
        </p:txBody>
      </p:sp>
      <p:sp>
        <p:nvSpPr>
          <p:cNvPr id="7" name="Footer Placeholder 6"/>
          <p:cNvSpPr>
            <a:spLocks noGrp="1"/>
          </p:cNvSpPr>
          <p:nvPr>
            <p:ph type="ftr" sz="quarter" idx="11"/>
          </p:nvPr>
        </p:nvSpPr>
        <p:spPr/>
        <p:txBody>
          <a:bodyPr/>
          <a:lstStyle/>
          <a:p>
            <a:r>
              <a:rPr lang="en-GB" smtClean="0"/>
              <a:t>www.statstutor.ac.uk</a:t>
            </a:r>
            <a:endParaRPr lang="en-US" dirty="0"/>
          </a:p>
        </p:txBody>
      </p:sp>
      <p:sp>
        <p:nvSpPr>
          <p:cNvPr id="3" name="Title 2"/>
          <p:cNvSpPr>
            <a:spLocks noGrp="1"/>
          </p:cNvSpPr>
          <p:nvPr>
            <p:ph type="title"/>
          </p:nvPr>
        </p:nvSpPr>
        <p:spPr>
          <a:xfrm>
            <a:off x="457200" y="116632"/>
            <a:ext cx="8229600" cy="1143000"/>
          </a:xfrm>
        </p:spPr>
        <p:txBody>
          <a:bodyPr>
            <a:normAutofit/>
          </a:bodyPr>
          <a:lstStyle/>
          <a:p>
            <a:r>
              <a:rPr lang="en-GB" dirty="0" smtClean="0"/>
              <a:t>Chi squared Test?</a:t>
            </a:r>
            <a:endParaRPr lang="en-GB" dirty="0"/>
          </a:p>
        </p:txBody>
      </p:sp>
      <p:pic>
        <p:nvPicPr>
          <p:cNvPr id="4" name="Picture 2"/>
          <p:cNvPicPr>
            <a:picLocks noChangeAspect="1" noChangeArrowheads="1"/>
          </p:cNvPicPr>
          <p:nvPr/>
        </p:nvPicPr>
        <p:blipFill>
          <a:blip r:embed="rId3" cstate="print"/>
          <a:srcRect/>
          <a:stretch>
            <a:fillRect/>
          </a:stretch>
        </p:blipFill>
        <p:spPr bwMode="auto">
          <a:xfrm>
            <a:off x="3200400" y="3200400"/>
            <a:ext cx="5531296" cy="3162073"/>
          </a:xfrm>
          <a:prstGeom prst="rect">
            <a:avLst/>
          </a:prstGeom>
          <a:solidFill>
            <a:srgbClr val="FFFF00">
              <a:alpha val="17000"/>
            </a:srgbClr>
          </a:solidFill>
          <a:ln>
            <a:noFill/>
          </a:ln>
          <a:effectLst/>
        </p:spPr>
      </p:pic>
      <p:sp>
        <p:nvSpPr>
          <p:cNvPr id="8" name="Rectangle 7"/>
          <p:cNvSpPr/>
          <p:nvPr/>
        </p:nvSpPr>
        <p:spPr>
          <a:xfrm rot="16200000" flipH="1">
            <a:off x="560675" y="4316126"/>
            <a:ext cx="3308669" cy="1077218"/>
          </a:xfrm>
          <a:prstGeom prst="rect">
            <a:avLst/>
          </a:prstGeom>
          <a:noFill/>
        </p:spPr>
        <p:txBody>
          <a:bodyPr wrap="squar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x 2 </a:t>
            </a:r>
          </a:p>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contingency table</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5257800" y="4800600"/>
            <a:ext cx="2209800" cy="1165065"/>
          </a:xfrm>
          <a:prstGeom prst="rect">
            <a:avLst/>
          </a:prstGeom>
          <a:solidFill>
            <a:schemeClr val="accent1">
              <a:alpha val="0"/>
            </a:schemeClr>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71525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1000"/>
                                        <p:tgtEl>
                                          <p:spTgt spid="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624078" indent="-514350">
              <a:buFont typeface="+mj-lt"/>
              <a:buAutoNum type="arabicParenR"/>
            </a:pPr>
            <a:r>
              <a:rPr lang="en-GB" dirty="0" smtClean="0"/>
              <a:t>Summary Statistics</a:t>
            </a:r>
          </a:p>
          <a:p>
            <a:pPr marL="624078" indent="-514350">
              <a:buFont typeface="+mj-lt"/>
              <a:buAutoNum type="arabicParenR"/>
            </a:pPr>
            <a:r>
              <a:rPr lang="en-GB" dirty="0" smtClean="0"/>
              <a:t>Concepts of hypothesis testing</a:t>
            </a:r>
          </a:p>
          <a:p>
            <a:pPr marL="624078" indent="-514350">
              <a:buFont typeface="+mj-lt"/>
              <a:buAutoNum type="arabicParenR"/>
            </a:pPr>
            <a:r>
              <a:rPr lang="en-GB" dirty="0" smtClean="0"/>
              <a:t>T-tests</a:t>
            </a:r>
          </a:p>
          <a:p>
            <a:pPr marL="624078" indent="-514350">
              <a:buFont typeface="+mj-lt"/>
              <a:buAutoNum type="arabicParenR"/>
            </a:pPr>
            <a:r>
              <a:rPr lang="en-GB" dirty="0" smtClean="0"/>
              <a:t>Confidence intervals</a:t>
            </a:r>
          </a:p>
          <a:p>
            <a:pPr marL="624078" indent="-514350">
              <a:buFont typeface="+mj-lt"/>
              <a:buAutoNum type="arabicParenR"/>
            </a:pPr>
            <a:r>
              <a:rPr lang="en-GB" dirty="0"/>
              <a:t>Correlation and </a:t>
            </a:r>
            <a:r>
              <a:rPr lang="en-GB" dirty="0" smtClean="0"/>
              <a:t>Regression</a:t>
            </a:r>
          </a:p>
          <a:p>
            <a:pPr marL="624078" indent="-514350">
              <a:buFont typeface="+mj-lt"/>
              <a:buAutoNum type="arabicParenR"/>
            </a:pPr>
            <a:r>
              <a:rPr lang="en-GB" dirty="0" smtClean="0"/>
              <a:t>Choosing the right test</a:t>
            </a:r>
          </a:p>
          <a:p>
            <a:pPr marL="624078" indent="-514350">
              <a:buFont typeface="+mj-lt"/>
              <a:buAutoNum type="arabicParenR"/>
            </a:pPr>
            <a:r>
              <a:rPr lang="en-GB" dirty="0" smtClean="0"/>
              <a:t>What is a non-parametric test?</a:t>
            </a:r>
          </a:p>
          <a:p>
            <a:pPr marL="624078" indent="-514350">
              <a:buFont typeface="+mj-lt"/>
              <a:buAutoNum type="arabicParenR"/>
            </a:pPr>
            <a:r>
              <a:rPr lang="en-GB" dirty="0" smtClean="0"/>
              <a:t>Statistics scenarios </a:t>
            </a:r>
          </a:p>
          <a:p>
            <a:pPr marL="624078" indent="-514350">
              <a:buFont typeface="+mj-lt"/>
              <a:buAutoNum type="arabicParenR"/>
            </a:pPr>
            <a:r>
              <a:rPr lang="en-GB" dirty="0"/>
              <a:t>Top tips</a:t>
            </a:r>
          </a:p>
          <a:p>
            <a:pPr marL="624078" indent="-514350">
              <a:buFont typeface="+mj-lt"/>
              <a:buAutoNum type="arabicParenR"/>
            </a:pPr>
            <a:r>
              <a:rPr lang="en-GB" dirty="0" smtClean="0"/>
              <a:t>ANOVA </a:t>
            </a:r>
            <a:r>
              <a:rPr lang="en-GB" dirty="0"/>
              <a:t>(if time</a:t>
            </a:r>
            <a:r>
              <a:rPr lang="en-GB" dirty="0" smtClean="0"/>
              <a:t>)</a:t>
            </a:r>
          </a:p>
          <a:p>
            <a:pPr marL="624078" indent="-514350">
              <a:buFont typeface="+mj-lt"/>
              <a:buAutoNum type="arabicParenR"/>
            </a:pPr>
            <a:endParaRPr lang="en-GB" dirty="0"/>
          </a:p>
        </p:txBody>
      </p:sp>
      <p:sp>
        <p:nvSpPr>
          <p:cNvPr id="3" name="Footer Placeholder 2"/>
          <p:cNvSpPr>
            <a:spLocks noGrp="1"/>
          </p:cNvSpPr>
          <p:nvPr>
            <p:ph type="ftr" sz="quarter" idx="11"/>
          </p:nvPr>
        </p:nvSpPr>
        <p:spPr>
          <a:xfrm>
            <a:off x="-914400" y="6400800"/>
            <a:ext cx="2350681" cy="365125"/>
          </a:xfrm>
        </p:spPr>
        <p:txBody>
          <a:bodyPr/>
          <a:lstStyle/>
          <a:p>
            <a:r>
              <a:rPr lang="en-GB" dirty="0" smtClean="0"/>
              <a:t>www.statstutor.ac.uk</a:t>
            </a:r>
            <a:endParaRPr lang="en-US" dirty="0"/>
          </a:p>
        </p:txBody>
      </p:sp>
      <p:sp>
        <p:nvSpPr>
          <p:cNvPr id="4" name="Title 3"/>
          <p:cNvSpPr>
            <a:spLocks noGrp="1"/>
          </p:cNvSpPr>
          <p:nvPr>
            <p:ph type="title"/>
          </p:nvPr>
        </p:nvSpPr>
        <p:spPr/>
        <p:txBody>
          <a:bodyPr/>
          <a:lstStyle/>
          <a:p>
            <a:r>
              <a:rPr lang="en-GB" dirty="0" smtClean="0"/>
              <a:t>Content</a:t>
            </a:r>
            <a:endParaRPr lang="en-GB" dirty="0"/>
          </a:p>
        </p:txBody>
      </p:sp>
    </p:spTree>
    <p:extLst>
      <p:ext uri="{BB962C8B-B14F-4D97-AF65-F5344CB8AC3E}">
        <p14:creationId xmlns:p14="http://schemas.microsoft.com/office/powerpoint/2010/main" xmlns="" val="30160113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458200" cy="2057400"/>
          </a:xfrm>
        </p:spPr>
        <p:txBody>
          <a:bodyPr>
            <a:normAutofit/>
          </a:bodyPr>
          <a:lstStyle/>
          <a:p>
            <a:r>
              <a:rPr lang="en-GB" sz="2600" dirty="0"/>
              <a:t>S</a:t>
            </a:r>
            <a:r>
              <a:rPr lang="en-GB" sz="2600" dirty="0" smtClean="0"/>
              <a:t>ame proportion of people would have died in each class!</a:t>
            </a:r>
          </a:p>
          <a:p>
            <a:r>
              <a:rPr lang="en-GB" sz="2600" dirty="0" smtClean="0"/>
              <a:t>Overall, 809 people died out of 1309 = 61.8%</a:t>
            </a:r>
          </a:p>
        </p:txBody>
      </p:sp>
      <p:sp>
        <p:nvSpPr>
          <p:cNvPr id="6" name="Footer Placeholder 5"/>
          <p:cNvSpPr>
            <a:spLocks noGrp="1"/>
          </p:cNvSpPr>
          <p:nvPr>
            <p:ph type="ftr" sz="quarter" idx="11"/>
          </p:nvPr>
        </p:nvSpPr>
        <p:spPr/>
        <p:txBody>
          <a:bodyPr/>
          <a:lstStyle/>
          <a:p>
            <a:r>
              <a:rPr lang="en-GB" smtClean="0"/>
              <a:t>www.statstutor.ac.uk</a:t>
            </a:r>
            <a:endParaRPr lang="en-US" dirty="0"/>
          </a:p>
        </p:txBody>
      </p:sp>
      <p:sp>
        <p:nvSpPr>
          <p:cNvPr id="3" name="Title 2"/>
          <p:cNvSpPr>
            <a:spLocks noGrp="1"/>
          </p:cNvSpPr>
          <p:nvPr>
            <p:ph type="title"/>
          </p:nvPr>
        </p:nvSpPr>
        <p:spPr>
          <a:xfrm>
            <a:off x="152400" y="25400"/>
            <a:ext cx="8839200" cy="1143000"/>
          </a:xfrm>
        </p:spPr>
        <p:txBody>
          <a:bodyPr>
            <a:normAutofit fontScale="90000"/>
          </a:bodyPr>
          <a:lstStyle/>
          <a:p>
            <a:r>
              <a:rPr lang="en-GB" sz="3600" dirty="0" smtClean="0"/>
              <a:t>What would be expected if the null is true?</a:t>
            </a:r>
            <a:endParaRPr lang="en-GB" sz="3600" dirty="0"/>
          </a:p>
        </p:txBody>
      </p:sp>
      <p:pic>
        <p:nvPicPr>
          <p:cNvPr id="3891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2381601"/>
            <a:ext cx="6705600" cy="37143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087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wipe(down)">
                                      <p:cBhvr>
                                        <p:cTn id="7" dur="10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458200" cy="2057400"/>
          </a:xfrm>
        </p:spPr>
        <p:txBody>
          <a:bodyPr>
            <a:normAutofit/>
          </a:bodyPr>
          <a:lstStyle/>
          <a:p>
            <a:r>
              <a:rPr lang="en-GB" sz="2600" dirty="0"/>
              <a:t>S</a:t>
            </a:r>
            <a:r>
              <a:rPr lang="en-GB" sz="2600" dirty="0" smtClean="0"/>
              <a:t>ame proportion of people would have died in each class!</a:t>
            </a:r>
          </a:p>
          <a:p>
            <a:r>
              <a:rPr lang="en-GB" sz="2600" dirty="0" smtClean="0"/>
              <a:t>Overall, 809 people died out of 1309 = 61.8%</a:t>
            </a:r>
          </a:p>
        </p:txBody>
      </p:sp>
      <p:sp>
        <p:nvSpPr>
          <p:cNvPr id="6" name="Footer Placeholder 5"/>
          <p:cNvSpPr>
            <a:spLocks noGrp="1"/>
          </p:cNvSpPr>
          <p:nvPr>
            <p:ph type="ftr" sz="quarter" idx="11"/>
          </p:nvPr>
        </p:nvSpPr>
        <p:spPr/>
        <p:txBody>
          <a:bodyPr/>
          <a:lstStyle/>
          <a:p>
            <a:r>
              <a:rPr lang="en-GB" smtClean="0"/>
              <a:t>www.statstutor.ac.uk</a:t>
            </a:r>
            <a:endParaRPr lang="en-US" dirty="0"/>
          </a:p>
        </p:txBody>
      </p:sp>
      <p:sp>
        <p:nvSpPr>
          <p:cNvPr id="3" name="Title 2"/>
          <p:cNvSpPr>
            <a:spLocks noGrp="1"/>
          </p:cNvSpPr>
          <p:nvPr>
            <p:ph type="title"/>
          </p:nvPr>
        </p:nvSpPr>
        <p:spPr>
          <a:xfrm>
            <a:off x="152400" y="25400"/>
            <a:ext cx="8839200" cy="1143000"/>
          </a:xfrm>
        </p:spPr>
        <p:txBody>
          <a:bodyPr>
            <a:normAutofit fontScale="90000"/>
          </a:bodyPr>
          <a:lstStyle/>
          <a:p>
            <a:r>
              <a:rPr lang="en-GB" sz="3600" dirty="0" smtClean="0"/>
              <a:t>What would be expected if the null is true?</a:t>
            </a:r>
            <a:endParaRPr lang="en-GB" sz="3600" dirty="0"/>
          </a:p>
        </p:txBody>
      </p:sp>
      <p:pic>
        <p:nvPicPr>
          <p:cNvPr id="389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2297184"/>
            <a:ext cx="6858000" cy="37988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468896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smtClean="0"/>
              <a:t>www.statstutor.ac.uk</a:t>
            </a:r>
            <a:endParaRPr lang="en-US" dirty="0"/>
          </a:p>
        </p:txBody>
      </p:sp>
      <p:sp>
        <p:nvSpPr>
          <p:cNvPr id="3" name="Title 2"/>
          <p:cNvSpPr>
            <a:spLocks noGrp="1"/>
          </p:cNvSpPr>
          <p:nvPr>
            <p:ph type="title"/>
          </p:nvPr>
        </p:nvSpPr>
        <p:spPr>
          <a:xfrm>
            <a:off x="152400" y="25400"/>
            <a:ext cx="8839200" cy="1143000"/>
          </a:xfrm>
        </p:spPr>
        <p:txBody>
          <a:bodyPr>
            <a:normAutofit fontScale="90000"/>
          </a:bodyPr>
          <a:lstStyle/>
          <a:p>
            <a:r>
              <a:rPr lang="en-GB" sz="3600" dirty="0" smtClean="0"/>
              <a:t>Chi-Squared Test Actually Compares Observed and Expected Frequencies</a:t>
            </a:r>
            <a:endParaRPr lang="en-GB" sz="3600" dirty="0"/>
          </a:p>
        </p:txBody>
      </p:sp>
      <p:pic>
        <p:nvPicPr>
          <p:cNvPr id="399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5400" y="1219200"/>
            <a:ext cx="7015755"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28600" y="5410200"/>
            <a:ext cx="8382000" cy="430887"/>
          </a:xfrm>
          <a:prstGeom prst="rect">
            <a:avLst/>
          </a:prstGeom>
          <a:noFill/>
        </p:spPr>
        <p:txBody>
          <a:bodyPr wrap="square" rtlCol="0">
            <a:spAutoFit/>
          </a:bodyPr>
          <a:lstStyle/>
          <a:p>
            <a:r>
              <a:rPr lang="en-GB" sz="2200" dirty="0" smtClean="0"/>
              <a:t>Expected number dying in each class = 0.618 * no. in class</a:t>
            </a:r>
            <a:endParaRPr lang="en-GB" sz="2200" dirty="0"/>
          </a:p>
        </p:txBody>
      </p:sp>
    </p:spTree>
    <p:extLst>
      <p:ext uri="{BB962C8B-B14F-4D97-AF65-F5344CB8AC3E}">
        <p14:creationId xmlns:p14="http://schemas.microsoft.com/office/powerpoint/2010/main" xmlns="" val="28066246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3"/>
          </a:xfrm>
        </p:spPr>
        <p:txBody>
          <a:bodyPr/>
          <a:lstStyle/>
          <a:p>
            <a:r>
              <a:rPr lang="en-GB" sz="2800" dirty="0"/>
              <a:t>The chi-squared test is </a:t>
            </a:r>
            <a:r>
              <a:rPr lang="en-GB" sz="2800" dirty="0" smtClean="0"/>
              <a:t>used when we want to see if two  categorical variables are related</a:t>
            </a:r>
            <a:endParaRPr lang="en-GB" sz="2800" dirty="0"/>
          </a:p>
          <a:p>
            <a:r>
              <a:rPr lang="en-GB" sz="2800" dirty="0" smtClean="0">
                <a:solidFill>
                  <a:schemeClr val="dk1"/>
                </a:solidFill>
              </a:rPr>
              <a:t>The </a:t>
            </a:r>
            <a:r>
              <a:rPr lang="en-GB" sz="2800" dirty="0">
                <a:solidFill>
                  <a:schemeClr val="dk1"/>
                </a:solidFill>
              </a:rPr>
              <a:t>test statistic for the Chi-squared test uses the </a:t>
            </a:r>
            <a:r>
              <a:rPr lang="en-GB" sz="2800" dirty="0" smtClean="0">
                <a:solidFill>
                  <a:schemeClr val="dk1"/>
                </a:solidFill>
              </a:rPr>
              <a:t>sum of the squared </a:t>
            </a:r>
            <a:r>
              <a:rPr lang="en-GB" sz="2800" dirty="0">
                <a:solidFill>
                  <a:schemeClr val="dk1"/>
                </a:solidFill>
              </a:rPr>
              <a:t>differences between </a:t>
            </a:r>
            <a:r>
              <a:rPr lang="en-GB" sz="2800" dirty="0" smtClean="0">
                <a:solidFill>
                  <a:schemeClr val="dk1"/>
                </a:solidFill>
              </a:rPr>
              <a:t>each pair of </a:t>
            </a:r>
            <a:r>
              <a:rPr lang="en-GB" sz="2800" dirty="0">
                <a:solidFill>
                  <a:schemeClr val="dk1"/>
                </a:solidFill>
              </a:rPr>
              <a:t>observed </a:t>
            </a:r>
            <a:r>
              <a:rPr lang="en-GB" sz="2800" dirty="0" smtClean="0">
                <a:solidFill>
                  <a:schemeClr val="dk1"/>
                </a:solidFill>
              </a:rPr>
              <a:t>(O) and </a:t>
            </a:r>
            <a:r>
              <a:rPr lang="en-GB" sz="2800" dirty="0">
                <a:solidFill>
                  <a:schemeClr val="dk1"/>
                </a:solidFill>
              </a:rPr>
              <a:t>expected </a:t>
            </a:r>
            <a:r>
              <a:rPr lang="en-GB" sz="2800" dirty="0" smtClean="0">
                <a:solidFill>
                  <a:schemeClr val="dk1"/>
                </a:solidFill>
              </a:rPr>
              <a:t>values</a:t>
            </a:r>
            <a:r>
              <a:rPr lang="en-GB" sz="2800" dirty="0">
                <a:solidFill>
                  <a:schemeClr val="dk1"/>
                </a:solidFill>
              </a:rPr>
              <a:t> </a:t>
            </a:r>
            <a:r>
              <a:rPr lang="en-GB" sz="2800" dirty="0" smtClean="0">
                <a:solidFill>
                  <a:schemeClr val="dk1"/>
                </a:solidFill>
              </a:rPr>
              <a:t>(E)</a:t>
            </a:r>
          </a:p>
          <a:p>
            <a:endParaRPr lang="en-GB" dirty="0">
              <a:solidFill>
                <a:schemeClr val="dk1"/>
              </a:solidFill>
            </a:endParaRPr>
          </a:p>
        </p:txBody>
      </p:sp>
      <p:sp>
        <p:nvSpPr>
          <p:cNvPr id="7" name="Footer Placeholder 6"/>
          <p:cNvSpPr>
            <a:spLocks noGrp="1"/>
          </p:cNvSpPr>
          <p:nvPr>
            <p:ph type="ftr" sz="quarter" idx="11"/>
          </p:nvPr>
        </p:nvSpPr>
        <p:spPr/>
        <p:txBody>
          <a:bodyPr/>
          <a:lstStyle/>
          <a:p>
            <a:r>
              <a:rPr lang="en-GB" smtClean="0"/>
              <a:t>www.statstutor.ac.uk</a:t>
            </a:r>
            <a:endParaRPr lang="en-US" dirty="0"/>
          </a:p>
        </p:txBody>
      </p:sp>
      <p:sp>
        <p:nvSpPr>
          <p:cNvPr id="3" name="Title 2"/>
          <p:cNvSpPr>
            <a:spLocks noGrp="1"/>
          </p:cNvSpPr>
          <p:nvPr>
            <p:ph type="title"/>
          </p:nvPr>
        </p:nvSpPr>
        <p:spPr>
          <a:xfrm>
            <a:off x="457200" y="228600"/>
            <a:ext cx="8229600" cy="1143000"/>
          </a:xfrm>
        </p:spPr>
        <p:txBody>
          <a:bodyPr/>
          <a:lstStyle/>
          <a:p>
            <a:r>
              <a:rPr lang="en-GB" dirty="0" smtClean="0"/>
              <a:t>Chi-squared test statistic</a:t>
            </a:r>
            <a:endParaRPr lang="en-GB" dirty="0"/>
          </a:p>
        </p:txBody>
      </p:sp>
      <p:sp>
        <p:nvSpPr>
          <p:cNvPr id="4" name="Rectangle 3"/>
          <p:cNvSpPr/>
          <p:nvPr/>
        </p:nvSpPr>
        <p:spPr>
          <a:xfrm>
            <a:off x="2286000" y="2690336"/>
            <a:ext cx="4572000" cy="369332"/>
          </a:xfrm>
          <a:prstGeom prst="rect">
            <a:avLst/>
          </a:prstGeom>
        </p:spPr>
        <p:txBody>
          <a:bodyPr>
            <a:spAutoFit/>
          </a:bodyPr>
          <a:lstStyle/>
          <a:p>
            <a:endParaRPr lang="en-GB" dirty="0">
              <a:solidFill>
                <a:schemeClr val="dk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xmlns="" val="1646990716"/>
              </p:ext>
            </p:extLst>
          </p:nvPr>
        </p:nvGraphicFramePr>
        <p:xfrm>
          <a:off x="2667000" y="4876800"/>
          <a:ext cx="3546475" cy="1439863"/>
        </p:xfrm>
        <a:graphic>
          <a:graphicData uri="http://schemas.openxmlformats.org/presentationml/2006/ole">
            <p:oleObj spid="_x0000_s56536" name="Equation" r:id="rId4" imgW="1155600" imgH="469800" progId="Equation.3">
              <p:embed/>
            </p:oleObj>
          </a:graphicData>
        </a:graphic>
      </p:graphicFrame>
    </p:spTree>
    <p:extLst>
      <p:ext uri="{BB962C8B-B14F-4D97-AF65-F5344CB8AC3E}">
        <p14:creationId xmlns:p14="http://schemas.microsoft.com/office/powerpoint/2010/main" xmlns="" val="4463570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0470" y="2743200"/>
            <a:ext cx="6004832" cy="3002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pPr marL="0" indent="0">
              <a:buNone/>
            </a:pPr>
            <a:r>
              <a:rPr lang="en-GB" dirty="0" smtClean="0"/>
              <a:t>Analyse </a:t>
            </a:r>
            <a:r>
              <a:rPr lang="en-GB" dirty="0" smtClean="0">
                <a:sym typeface="Wingdings" panose="05000000000000000000" pitchFamily="2" charset="2"/>
              </a:rPr>
              <a:t> Descriptive Statistics  Crosstabs</a:t>
            </a:r>
          </a:p>
          <a:p>
            <a:pPr marL="0" indent="0">
              <a:buNone/>
            </a:pPr>
            <a:r>
              <a:rPr lang="en-GB" dirty="0" smtClean="0">
                <a:sym typeface="Wingdings" panose="05000000000000000000" pitchFamily="2" charset="2"/>
              </a:rPr>
              <a:t>Click </a:t>
            </a:r>
            <a:r>
              <a:rPr lang="en-GB" dirty="0">
                <a:sym typeface="Wingdings" panose="05000000000000000000" pitchFamily="2" charset="2"/>
              </a:rPr>
              <a:t>on ‘Statistics</a:t>
            </a:r>
            <a:r>
              <a:rPr lang="en-GB" dirty="0" smtClean="0">
                <a:sym typeface="Wingdings" panose="05000000000000000000" pitchFamily="2" charset="2"/>
              </a:rPr>
              <a:t>’ button &amp; select Chi-squared</a:t>
            </a:r>
            <a:endParaRPr lang="en-GB" dirty="0"/>
          </a:p>
        </p:txBody>
      </p:sp>
      <p:sp>
        <p:nvSpPr>
          <p:cNvPr id="9" name="Footer Placeholder 8"/>
          <p:cNvSpPr>
            <a:spLocks noGrp="1"/>
          </p:cNvSpPr>
          <p:nvPr>
            <p:ph type="ftr" sz="quarter" idx="11"/>
          </p:nvPr>
        </p:nvSpPr>
        <p:spPr/>
        <p:txBody>
          <a:bodyPr/>
          <a:lstStyle/>
          <a:p>
            <a:r>
              <a:rPr lang="en-GB" smtClean="0"/>
              <a:t>www.statstutor.ac.uk</a:t>
            </a:r>
            <a:endParaRPr lang="en-US" dirty="0"/>
          </a:p>
        </p:txBody>
      </p:sp>
      <p:sp>
        <p:nvSpPr>
          <p:cNvPr id="2" name="Title 1"/>
          <p:cNvSpPr>
            <a:spLocks noGrp="1"/>
          </p:cNvSpPr>
          <p:nvPr>
            <p:ph type="title"/>
          </p:nvPr>
        </p:nvSpPr>
        <p:spPr/>
        <p:txBody>
          <a:bodyPr/>
          <a:lstStyle/>
          <a:p>
            <a:r>
              <a:rPr lang="en-GB" dirty="0" smtClean="0"/>
              <a:t>Using SPSS </a:t>
            </a:r>
            <a:endParaRPr lang="en-GB" dirty="0"/>
          </a:p>
        </p:txBody>
      </p:sp>
      <p:sp>
        <p:nvSpPr>
          <p:cNvPr id="5" name="Rectangle 4"/>
          <p:cNvSpPr/>
          <p:nvPr/>
        </p:nvSpPr>
        <p:spPr>
          <a:xfrm>
            <a:off x="4125686" y="3733800"/>
            <a:ext cx="914400" cy="3048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324600" y="3733800"/>
            <a:ext cx="1174036"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7550541" y="3657600"/>
            <a:ext cx="1619250" cy="707886"/>
          </a:xfrm>
          <a:prstGeom prst="rect">
            <a:avLst/>
          </a:prstGeom>
          <a:noFill/>
        </p:spPr>
        <p:txBody>
          <a:bodyPr wrap="square" rtlCol="0">
            <a:spAutoFit/>
          </a:bodyPr>
          <a:lstStyle/>
          <a:p>
            <a:r>
              <a:rPr lang="en-GB" sz="2000" b="1" dirty="0">
                <a:solidFill>
                  <a:srgbClr val="FF0000"/>
                </a:solidFill>
              </a:rPr>
              <a:t>p</a:t>
            </a:r>
            <a:r>
              <a:rPr lang="en-GB" sz="2000" b="1" dirty="0" smtClean="0">
                <a:solidFill>
                  <a:srgbClr val="FF0000"/>
                </a:solidFill>
              </a:rPr>
              <a:t>- value</a:t>
            </a:r>
          </a:p>
          <a:p>
            <a:r>
              <a:rPr lang="en-GB" sz="2000" b="1" dirty="0">
                <a:solidFill>
                  <a:srgbClr val="FF0000"/>
                </a:solidFill>
              </a:rPr>
              <a:t>p</a:t>
            </a:r>
            <a:r>
              <a:rPr lang="en-GB" sz="2000" b="1" dirty="0" smtClean="0">
                <a:solidFill>
                  <a:srgbClr val="FF0000"/>
                </a:solidFill>
              </a:rPr>
              <a:t> &lt; 0.001</a:t>
            </a:r>
            <a:endParaRPr lang="en-GB" sz="2000" b="1" dirty="0">
              <a:solidFill>
                <a:srgbClr val="FF0000"/>
              </a:solidFill>
            </a:endParaRPr>
          </a:p>
        </p:txBody>
      </p:sp>
      <p:sp>
        <p:nvSpPr>
          <p:cNvPr id="8" name="TextBox 7"/>
          <p:cNvSpPr txBox="1"/>
          <p:nvPr/>
        </p:nvSpPr>
        <p:spPr>
          <a:xfrm>
            <a:off x="228600" y="2571690"/>
            <a:ext cx="3657600" cy="400110"/>
          </a:xfrm>
          <a:prstGeom prst="rect">
            <a:avLst/>
          </a:prstGeom>
          <a:noFill/>
        </p:spPr>
        <p:txBody>
          <a:bodyPr wrap="square" rtlCol="0">
            <a:spAutoFit/>
          </a:bodyPr>
          <a:lstStyle/>
          <a:p>
            <a:r>
              <a:rPr lang="en-GB" sz="2000" b="1" dirty="0" smtClean="0">
                <a:solidFill>
                  <a:srgbClr val="00B0F0"/>
                </a:solidFill>
              </a:rPr>
              <a:t>Test Statistic = 127.859</a:t>
            </a:r>
            <a:endParaRPr lang="en-GB" sz="2000" b="1" dirty="0">
              <a:solidFill>
                <a:srgbClr val="00B0F0"/>
              </a:solidFill>
            </a:endParaRPr>
          </a:p>
        </p:txBody>
      </p:sp>
      <p:sp>
        <p:nvSpPr>
          <p:cNvPr id="4" name="TextBox 3"/>
          <p:cNvSpPr txBox="1"/>
          <p:nvPr/>
        </p:nvSpPr>
        <p:spPr>
          <a:xfrm>
            <a:off x="2666163" y="5779477"/>
            <a:ext cx="6173037" cy="646331"/>
          </a:xfrm>
          <a:prstGeom prst="rect">
            <a:avLst/>
          </a:prstGeom>
          <a:noFill/>
        </p:spPr>
        <p:txBody>
          <a:bodyPr wrap="square" rtlCol="0">
            <a:spAutoFit/>
          </a:bodyPr>
          <a:lstStyle/>
          <a:p>
            <a:r>
              <a:rPr lang="en-GB" dirty="0" smtClean="0"/>
              <a:t>Note: Double clicking on the output will display the p-value to more decimal places</a:t>
            </a:r>
            <a:endParaRPr lang="en-GB" dirty="0"/>
          </a:p>
        </p:txBody>
      </p:sp>
    </p:spTree>
    <p:extLst>
      <p:ext uri="{BB962C8B-B14F-4D97-AF65-F5344CB8AC3E}">
        <p14:creationId xmlns:p14="http://schemas.microsoft.com/office/powerpoint/2010/main" xmlns="" val="275563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626"/>
                                        </p:tgtEl>
                                        <p:attrNameLst>
                                          <p:attrName>style.visibility</p:attrName>
                                        </p:attrNameLst>
                                      </p:cBhvr>
                                      <p:to>
                                        <p:strVal val="visible"/>
                                      </p:to>
                                    </p:set>
                                    <p:animEffect transition="in" filter="wipe(left)">
                                      <p:cBhvr>
                                        <p:cTn id="17" dur="500"/>
                                        <p:tgtEl>
                                          <p:spTgt spid="2662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animBg="1"/>
      <p:bldP spid="6" grpId="0"/>
      <p:bldP spid="8"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304800" y="1371600"/>
            <a:ext cx="8534400" cy="4495800"/>
          </a:xfrm>
        </p:spPr>
        <p:txBody>
          <a:bodyPr>
            <a:normAutofit/>
          </a:bodyPr>
          <a:lstStyle/>
          <a:p>
            <a:r>
              <a:rPr lang="en-GB" dirty="0" smtClean="0"/>
              <a:t>We can use statistical software to undertake a hypothesis test e.g. SPSS</a:t>
            </a:r>
          </a:p>
          <a:p>
            <a:r>
              <a:rPr lang="en-GB" dirty="0" smtClean="0"/>
              <a:t>One part of the output is the p-value (P)</a:t>
            </a:r>
          </a:p>
          <a:p>
            <a:endParaRPr lang="en-GB" sz="1200" dirty="0" smtClean="0"/>
          </a:p>
          <a:p>
            <a:r>
              <a:rPr lang="en-GB" dirty="0" smtClean="0"/>
              <a:t>If P </a:t>
            </a:r>
            <a:r>
              <a:rPr lang="en-GB" b="1" dirty="0" smtClean="0"/>
              <a:t>&lt; 0.05 reject </a:t>
            </a:r>
            <a:r>
              <a:rPr lang="en-GB" dirty="0" smtClean="0"/>
              <a:t>H</a:t>
            </a:r>
            <a:r>
              <a:rPr lang="en-GB" baseline="-25000" dirty="0" smtClean="0"/>
              <a:t>0 </a:t>
            </a:r>
            <a:r>
              <a:rPr lang="en-GB" baseline="-25000" dirty="0"/>
              <a:t>  </a:t>
            </a:r>
            <a:r>
              <a:rPr lang="en-GB" dirty="0" smtClean="0"/>
              <a:t>=&gt; </a:t>
            </a:r>
            <a:r>
              <a:rPr lang="en-GB" b="1" dirty="0" smtClean="0"/>
              <a:t>Evidence</a:t>
            </a:r>
            <a:r>
              <a:rPr lang="en-GB" dirty="0" smtClean="0"/>
              <a:t> of H</a:t>
            </a:r>
            <a:r>
              <a:rPr lang="en-GB" baseline="-25000" dirty="0" smtClean="0"/>
              <a:t>A</a:t>
            </a:r>
            <a:r>
              <a:rPr lang="en-GB" dirty="0" smtClean="0"/>
              <a:t> being true (i.e. </a:t>
            </a:r>
            <a:r>
              <a:rPr lang="en-GB" b="1" dirty="0" smtClean="0"/>
              <a:t>IS</a:t>
            </a:r>
            <a:r>
              <a:rPr lang="en-GB" dirty="0" smtClean="0"/>
              <a:t> association)</a:t>
            </a:r>
          </a:p>
          <a:p>
            <a:endParaRPr lang="en-GB" sz="1200" dirty="0" smtClean="0"/>
          </a:p>
          <a:p>
            <a:r>
              <a:rPr lang="en-GB" dirty="0" smtClean="0"/>
              <a:t>If P </a:t>
            </a:r>
            <a:r>
              <a:rPr lang="en-GB" b="1" dirty="0" smtClean="0"/>
              <a:t>&gt; 0.05 do not </a:t>
            </a:r>
            <a:r>
              <a:rPr lang="en-GB" dirty="0" smtClean="0"/>
              <a:t>reject H</a:t>
            </a:r>
            <a:r>
              <a:rPr lang="en-GB" baseline="-25000" dirty="0" smtClean="0"/>
              <a:t>0 </a:t>
            </a:r>
            <a:r>
              <a:rPr lang="en-GB" dirty="0" smtClean="0"/>
              <a:t>(i.e. </a:t>
            </a:r>
            <a:r>
              <a:rPr lang="en-GB" b="1" dirty="0" smtClean="0"/>
              <a:t>NO</a:t>
            </a:r>
            <a:r>
              <a:rPr lang="en-GB" dirty="0" smtClean="0"/>
              <a:t> association)</a:t>
            </a:r>
          </a:p>
        </p:txBody>
      </p:sp>
      <p:sp>
        <p:nvSpPr>
          <p:cNvPr id="3" name="Footer Placeholder 2"/>
          <p:cNvSpPr>
            <a:spLocks noGrp="1"/>
          </p:cNvSpPr>
          <p:nvPr>
            <p:ph type="ftr" sz="quarter" idx="11"/>
          </p:nvPr>
        </p:nvSpPr>
        <p:spPr/>
        <p:txBody>
          <a:bodyPr/>
          <a:lstStyle/>
          <a:p>
            <a:r>
              <a:rPr lang="en-GB" smtClean="0"/>
              <a:t>www.statstutor.ac.uk</a:t>
            </a:r>
            <a:endParaRPr lang="en-US" dirty="0"/>
          </a:p>
        </p:txBody>
      </p:sp>
      <p:sp>
        <p:nvSpPr>
          <p:cNvPr id="22530" name="Title 1"/>
          <p:cNvSpPr>
            <a:spLocks noGrp="1"/>
          </p:cNvSpPr>
          <p:nvPr>
            <p:ph type="title"/>
          </p:nvPr>
        </p:nvSpPr>
        <p:spPr/>
        <p:txBody>
          <a:bodyPr>
            <a:normAutofit fontScale="90000"/>
          </a:bodyPr>
          <a:lstStyle/>
          <a:p>
            <a:pPr algn="ctr"/>
            <a:r>
              <a:rPr lang="en-GB" dirty="0" smtClean="0"/>
              <a:t>Hypothesis Testing: Decision Rule</a:t>
            </a:r>
          </a:p>
        </p:txBody>
      </p:sp>
    </p:spTree>
    <p:extLst>
      <p:ext uri="{BB962C8B-B14F-4D97-AF65-F5344CB8AC3E}">
        <p14:creationId xmlns:p14="http://schemas.microsoft.com/office/powerpoint/2010/main" xmlns="" val="30591856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80217"/>
            <a:ext cx="8229600" cy="4525963"/>
          </a:xfrm>
        </p:spPr>
        <p:txBody>
          <a:bodyPr>
            <a:normAutofit/>
          </a:bodyPr>
          <a:lstStyle/>
          <a:p>
            <a:r>
              <a:rPr lang="en-GB" sz="2400" dirty="0" smtClean="0"/>
              <a:t>The p-value is calculated using the Chi-squared distribution for this test</a:t>
            </a:r>
          </a:p>
          <a:p>
            <a:r>
              <a:rPr lang="en-GB" sz="2400" dirty="0" smtClean="0"/>
              <a:t>Chi-squared is a skewed distribution which varies depending on the degrees of freedom</a:t>
            </a:r>
            <a:endParaRPr lang="en-GB" sz="2400" dirty="0"/>
          </a:p>
        </p:txBody>
      </p:sp>
      <p:sp>
        <p:nvSpPr>
          <p:cNvPr id="6" name="Footer Placeholder 5"/>
          <p:cNvSpPr>
            <a:spLocks noGrp="1"/>
          </p:cNvSpPr>
          <p:nvPr>
            <p:ph type="ftr" sz="quarter" idx="11"/>
          </p:nvPr>
        </p:nvSpPr>
        <p:spPr/>
        <p:txBody>
          <a:bodyPr/>
          <a:lstStyle/>
          <a:p>
            <a:r>
              <a:rPr lang="en-GB" smtClean="0"/>
              <a:t>www.statstutor.ac.uk</a:t>
            </a:r>
            <a:endParaRPr lang="en-US" dirty="0"/>
          </a:p>
        </p:txBody>
      </p:sp>
      <p:sp>
        <p:nvSpPr>
          <p:cNvPr id="3" name="Title 2"/>
          <p:cNvSpPr>
            <a:spLocks noGrp="1"/>
          </p:cNvSpPr>
          <p:nvPr>
            <p:ph type="title"/>
          </p:nvPr>
        </p:nvSpPr>
        <p:spPr>
          <a:xfrm>
            <a:off x="533400" y="5255"/>
            <a:ext cx="8229600" cy="1143000"/>
          </a:xfrm>
        </p:spPr>
        <p:txBody>
          <a:bodyPr/>
          <a:lstStyle/>
          <a:p>
            <a:r>
              <a:rPr lang="en-GB" dirty="0" smtClean="0"/>
              <a:t>Chi squared distribution</a:t>
            </a:r>
            <a:endParaRPr lang="en-GB" dirty="0"/>
          </a:p>
        </p:txBody>
      </p:sp>
      <p:pic>
        <p:nvPicPr>
          <p:cNvPr id="15364" name="Picture 4" descr="http://www.vassarstats.net/textbook/f0803.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2667000"/>
            <a:ext cx="3925172" cy="308739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486807" y="2795676"/>
            <a:ext cx="5483906" cy="1446550"/>
          </a:xfrm>
          <a:prstGeom prst="rect">
            <a:avLst/>
          </a:prstGeom>
          <a:noFill/>
        </p:spPr>
        <p:txBody>
          <a:bodyPr wrap="square" rtlCol="0">
            <a:spAutoFit/>
          </a:bodyPr>
          <a:lstStyle/>
          <a:p>
            <a:endParaRPr lang="en-GB" sz="2200" dirty="0"/>
          </a:p>
          <a:p>
            <a:r>
              <a:rPr lang="en-GB" sz="2200" dirty="0" smtClean="0"/>
              <a:t>Testing relationships between 2:</a:t>
            </a:r>
          </a:p>
          <a:p>
            <a:r>
              <a:rPr lang="en-GB" sz="2200" dirty="0"/>
              <a:t>v</a:t>
            </a:r>
            <a:r>
              <a:rPr lang="en-GB" sz="2200" dirty="0" smtClean="0"/>
              <a:t> = degrees of freedom</a:t>
            </a:r>
          </a:p>
          <a:p>
            <a:r>
              <a:rPr lang="en-GB" sz="2200" dirty="0" smtClean="0"/>
              <a:t>(no. of rows – 1) x (no. of columns – 1)</a:t>
            </a:r>
            <a:endParaRPr lang="en-GB" sz="2200" dirty="0"/>
          </a:p>
        </p:txBody>
      </p:sp>
      <p:sp>
        <p:nvSpPr>
          <p:cNvPr id="5" name="Rectangle 4"/>
          <p:cNvSpPr/>
          <p:nvPr/>
        </p:nvSpPr>
        <p:spPr>
          <a:xfrm>
            <a:off x="4876800" y="4648200"/>
            <a:ext cx="3429000" cy="707886"/>
          </a:xfrm>
          <a:prstGeom prst="rect">
            <a:avLst/>
          </a:prstGeom>
        </p:spPr>
        <p:txBody>
          <a:bodyPr wrap="square">
            <a:spAutoFit/>
          </a:bodyPr>
          <a:lstStyle/>
          <a:p>
            <a:r>
              <a:rPr lang="en-GB" sz="2000" i="1" dirty="0" smtClean="0"/>
              <a:t>Note: One </a:t>
            </a:r>
            <a:r>
              <a:rPr lang="en-GB" sz="2000" i="1" dirty="0"/>
              <a:t>sample test:</a:t>
            </a:r>
          </a:p>
          <a:p>
            <a:r>
              <a:rPr lang="en-GB" sz="2000" i="1" dirty="0"/>
              <a:t>v = </a:t>
            </a:r>
            <a:r>
              <a:rPr lang="en-GB" sz="2000" i="1" dirty="0" err="1"/>
              <a:t>df</a:t>
            </a:r>
            <a:r>
              <a:rPr lang="en-GB" sz="2000" i="1" dirty="0"/>
              <a:t> = outcomes – 1 </a:t>
            </a:r>
          </a:p>
        </p:txBody>
      </p:sp>
    </p:spTree>
    <p:extLst>
      <p:ext uri="{BB962C8B-B14F-4D97-AF65-F5344CB8AC3E}">
        <p14:creationId xmlns:p14="http://schemas.microsoft.com/office/powerpoint/2010/main" xmlns="" val="22971075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normAutofit/>
          </a:bodyPr>
          <a:lstStyle/>
          <a:p>
            <a:pPr marL="365760" indent="-256032" fontAlgn="auto">
              <a:lnSpc>
                <a:spcPct val="80000"/>
              </a:lnSpc>
              <a:spcAft>
                <a:spcPts val="0"/>
              </a:spcAft>
              <a:buFont typeface="Wingdings 3"/>
              <a:buNone/>
              <a:defRPr/>
            </a:pPr>
            <a:endParaRPr lang="en-GB" sz="2400" dirty="0" smtClean="0">
              <a:latin typeface="+mj-lt"/>
            </a:endParaRPr>
          </a:p>
          <a:p>
            <a:pPr marL="365760" indent="-256032" fontAlgn="auto">
              <a:lnSpc>
                <a:spcPct val="80000"/>
              </a:lnSpc>
              <a:spcAft>
                <a:spcPts val="0"/>
              </a:spcAft>
              <a:buFont typeface="Wingdings 3"/>
              <a:buNone/>
              <a:defRPr/>
            </a:pPr>
            <a:endParaRPr lang="en-GB" sz="2400" dirty="0">
              <a:latin typeface="+mj-lt"/>
            </a:endParaRPr>
          </a:p>
        </p:txBody>
      </p:sp>
      <p:sp>
        <p:nvSpPr>
          <p:cNvPr id="4" name="Footer Placeholder 3"/>
          <p:cNvSpPr>
            <a:spLocks noGrp="1"/>
          </p:cNvSpPr>
          <p:nvPr>
            <p:ph type="ftr" sz="quarter" idx="11"/>
          </p:nvPr>
        </p:nvSpPr>
        <p:spPr/>
        <p:txBody>
          <a:bodyPr/>
          <a:lstStyle/>
          <a:p>
            <a:r>
              <a:rPr lang="en-GB" smtClean="0"/>
              <a:t>www.statstutor.ac.uk</a:t>
            </a:r>
            <a:endParaRPr lang="en-US" dirty="0"/>
          </a:p>
        </p:txBody>
      </p:sp>
      <p:sp>
        <p:nvSpPr>
          <p:cNvPr id="10" name="Rectangle 2"/>
          <p:cNvSpPr>
            <a:spLocks noGrp="1" noChangeArrowheads="1"/>
          </p:cNvSpPr>
          <p:nvPr>
            <p:ph type="title"/>
          </p:nvPr>
        </p:nvSpPr>
        <p:spPr>
          <a:xfrm>
            <a:off x="457200" y="274638"/>
            <a:ext cx="8229600" cy="922114"/>
          </a:xfrm>
        </p:spPr>
        <p:txBody>
          <a:bodyPr>
            <a:noAutofit/>
          </a:bodyPr>
          <a:lstStyle/>
          <a:p>
            <a:pPr fontAlgn="auto">
              <a:spcAft>
                <a:spcPts val="0"/>
              </a:spcAft>
              <a:defRPr/>
            </a:pPr>
            <a:r>
              <a:rPr lang="en-GB" dirty="0" smtClean="0">
                <a:cs typeface="Times New Roman" pitchFamily="18" charset="0"/>
              </a:rPr>
              <a:t>What’s a p-value?</a:t>
            </a:r>
            <a:br>
              <a:rPr lang="en-GB" dirty="0" smtClean="0">
                <a:cs typeface="Times New Roman" pitchFamily="18" charset="0"/>
              </a:rPr>
            </a:br>
            <a:r>
              <a:rPr lang="en-GB" dirty="0" smtClean="0">
                <a:cs typeface="Times New Roman" pitchFamily="18" charset="0"/>
              </a:rPr>
              <a:t>The technical answer!</a:t>
            </a:r>
            <a:endParaRPr lang="en-GB" dirty="0">
              <a:cs typeface="Times New Roman" pitchFamily="18" charset="0"/>
            </a:endParaRPr>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92624" y="3581400"/>
            <a:ext cx="3384376" cy="19183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323528" y="1447800"/>
            <a:ext cx="8424936" cy="2523768"/>
          </a:xfrm>
          <a:prstGeom prst="rect">
            <a:avLst/>
          </a:prstGeom>
          <a:noFill/>
        </p:spPr>
        <p:txBody>
          <a:bodyPr wrap="square" rtlCol="0">
            <a:spAutoFit/>
          </a:bodyPr>
          <a:lstStyle/>
          <a:p>
            <a:r>
              <a:rPr lang="en-GB" sz="2600" dirty="0">
                <a:solidFill>
                  <a:schemeClr val="dk1"/>
                </a:solidFill>
              </a:rPr>
              <a:t>Probability of getting a test statistic at least as extreme as the one calculated </a:t>
            </a:r>
            <a:r>
              <a:rPr lang="en-GB" sz="2600" b="1" dirty="0">
                <a:solidFill>
                  <a:schemeClr val="dk1"/>
                </a:solidFill>
              </a:rPr>
              <a:t>if the null is true</a:t>
            </a:r>
          </a:p>
          <a:p>
            <a:endParaRPr lang="en-GB" sz="2600" dirty="0" smtClean="0"/>
          </a:p>
          <a:p>
            <a:r>
              <a:rPr lang="en-GB" sz="2600" dirty="0" smtClean="0"/>
              <a:t>In Titanic example, the </a:t>
            </a:r>
            <a:r>
              <a:rPr lang="en-GB" sz="2600" dirty="0"/>
              <a:t>probability of getting a test statistic of 127.859 or above </a:t>
            </a:r>
            <a:r>
              <a:rPr lang="en-GB" sz="2600" dirty="0" smtClean="0"/>
              <a:t>(</a:t>
            </a:r>
            <a:r>
              <a:rPr lang="en-GB" sz="2600" b="1" dirty="0" smtClean="0"/>
              <a:t>if </a:t>
            </a:r>
            <a:r>
              <a:rPr lang="en-GB" sz="2600" b="1" dirty="0"/>
              <a:t>the null is true</a:t>
            </a:r>
            <a:r>
              <a:rPr lang="en-GB" sz="2600" dirty="0"/>
              <a:t>) is &lt; 0.001</a:t>
            </a:r>
          </a:p>
          <a:p>
            <a:endParaRPr lang="en-GB" sz="2800" dirty="0" smtClean="0"/>
          </a:p>
        </p:txBody>
      </p:sp>
      <p:sp>
        <p:nvSpPr>
          <p:cNvPr id="9" name="Up Arrow Callout 8"/>
          <p:cNvSpPr/>
          <p:nvPr/>
        </p:nvSpPr>
        <p:spPr>
          <a:xfrm>
            <a:off x="3575720" y="5410200"/>
            <a:ext cx="2520280" cy="1080119"/>
          </a:xfrm>
          <a:prstGeom prst="upArrowCallout">
            <a:avLst>
              <a:gd name="adj1" fmla="val 6462"/>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Our test Statistic = 127.859</a:t>
            </a:r>
            <a:endParaRPr lang="en-GB" dirty="0"/>
          </a:p>
        </p:txBody>
      </p:sp>
      <p:sp>
        <p:nvSpPr>
          <p:cNvPr id="11" name="TextBox 10"/>
          <p:cNvSpPr txBox="1"/>
          <p:nvPr/>
        </p:nvSpPr>
        <p:spPr>
          <a:xfrm>
            <a:off x="4800600" y="3962400"/>
            <a:ext cx="2743200" cy="369332"/>
          </a:xfrm>
          <a:prstGeom prst="rect">
            <a:avLst/>
          </a:prstGeom>
          <a:solidFill>
            <a:schemeClr val="bg1"/>
          </a:solidFill>
        </p:spPr>
        <p:txBody>
          <a:bodyPr wrap="square" rtlCol="0">
            <a:spAutoFit/>
          </a:bodyPr>
          <a:lstStyle/>
          <a:p>
            <a:r>
              <a:rPr lang="en-GB" dirty="0" smtClean="0"/>
              <a:t>P-value    </a:t>
            </a:r>
            <a:r>
              <a:rPr lang="en-GB" dirty="0"/>
              <a:t>p</a:t>
            </a:r>
            <a:r>
              <a:rPr lang="en-GB" dirty="0" smtClean="0"/>
              <a:t> &lt; 0.001</a:t>
            </a:r>
            <a:endParaRPr lang="en-GB" dirty="0"/>
          </a:p>
        </p:txBody>
      </p:sp>
      <p:sp>
        <p:nvSpPr>
          <p:cNvPr id="2" name="TextBox 1"/>
          <p:cNvSpPr txBox="1"/>
          <p:nvPr/>
        </p:nvSpPr>
        <p:spPr>
          <a:xfrm>
            <a:off x="609600" y="4138467"/>
            <a:ext cx="2057400" cy="1200329"/>
          </a:xfrm>
          <a:prstGeom prst="rect">
            <a:avLst/>
          </a:prstGeom>
          <a:noFill/>
        </p:spPr>
        <p:txBody>
          <a:bodyPr wrap="square" rtlCol="0">
            <a:spAutoFit/>
          </a:bodyPr>
          <a:lstStyle/>
          <a:p>
            <a:r>
              <a:rPr lang="en-GB" sz="2400" dirty="0" smtClean="0">
                <a:solidFill>
                  <a:srgbClr val="00B0F0"/>
                </a:solidFill>
              </a:rPr>
              <a:t>Distribution of test statistics</a:t>
            </a:r>
            <a:endParaRPr lang="en-GB" sz="2400" dirty="0">
              <a:solidFill>
                <a:srgbClr val="00B0F0"/>
              </a:solidFill>
            </a:endParaRPr>
          </a:p>
        </p:txBody>
      </p:sp>
    </p:spTree>
    <p:extLst>
      <p:ext uri="{BB962C8B-B14F-4D97-AF65-F5344CB8AC3E}">
        <p14:creationId xmlns:p14="http://schemas.microsoft.com/office/powerpoint/2010/main" xmlns="" val="2254417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2530"/>
                                        </p:tgtEl>
                                        <p:attrNameLst>
                                          <p:attrName>style.visibility</p:attrName>
                                        </p:attrNameLst>
                                      </p:cBhvr>
                                      <p:to>
                                        <p:strVal val="visible"/>
                                      </p:to>
                                    </p:set>
                                    <p:animEffect transition="in" filter="wipe(left)">
                                      <p:cBhvr>
                                        <p:cTn id="11" dur="500"/>
                                        <p:tgtEl>
                                          <p:spTgt spid="2253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normAutofit/>
          </a:bodyPr>
          <a:lstStyle/>
          <a:p>
            <a:pPr marL="365760" indent="-256032" fontAlgn="auto">
              <a:lnSpc>
                <a:spcPct val="80000"/>
              </a:lnSpc>
              <a:spcAft>
                <a:spcPts val="0"/>
              </a:spcAft>
              <a:buFont typeface="Wingdings 3"/>
              <a:buNone/>
              <a:defRPr/>
            </a:pPr>
            <a:endParaRPr lang="en-GB" sz="2400" dirty="0" smtClean="0">
              <a:latin typeface="+mj-lt"/>
            </a:endParaRPr>
          </a:p>
          <a:p>
            <a:pPr marL="365760" indent="-256032" fontAlgn="auto">
              <a:lnSpc>
                <a:spcPct val="80000"/>
              </a:lnSpc>
              <a:spcAft>
                <a:spcPts val="0"/>
              </a:spcAft>
              <a:buFont typeface="Wingdings 3"/>
              <a:buNone/>
              <a:defRPr/>
            </a:pPr>
            <a:endParaRPr lang="en-GB" sz="2400" dirty="0">
              <a:latin typeface="+mj-lt"/>
            </a:endParaRPr>
          </a:p>
        </p:txBody>
      </p:sp>
      <p:sp>
        <p:nvSpPr>
          <p:cNvPr id="3" name="Footer Placeholder 2"/>
          <p:cNvSpPr>
            <a:spLocks noGrp="1"/>
          </p:cNvSpPr>
          <p:nvPr>
            <p:ph type="ftr" sz="quarter" idx="11"/>
          </p:nvPr>
        </p:nvSpPr>
        <p:spPr/>
        <p:txBody>
          <a:bodyPr/>
          <a:lstStyle/>
          <a:p>
            <a:r>
              <a:rPr lang="en-GB" smtClean="0"/>
              <a:t>www.statstutor.ac.uk</a:t>
            </a:r>
            <a:endParaRPr lang="en-US" dirty="0"/>
          </a:p>
        </p:txBody>
      </p:sp>
      <p:sp>
        <p:nvSpPr>
          <p:cNvPr id="10" name="Rectangle 2"/>
          <p:cNvSpPr>
            <a:spLocks noGrp="1" noChangeArrowheads="1"/>
          </p:cNvSpPr>
          <p:nvPr>
            <p:ph type="title"/>
          </p:nvPr>
        </p:nvSpPr>
        <p:spPr/>
        <p:txBody>
          <a:bodyPr>
            <a:noAutofit/>
          </a:bodyPr>
          <a:lstStyle/>
          <a:p>
            <a:pPr fontAlgn="auto">
              <a:spcAft>
                <a:spcPts val="0"/>
              </a:spcAft>
              <a:defRPr/>
            </a:pPr>
            <a:r>
              <a:rPr lang="en-GB" sz="3200" dirty="0" smtClean="0">
                <a:latin typeface="Arial Rounded MT Bold" pitchFamily="34" charset="0"/>
                <a:cs typeface="Times New Roman" pitchFamily="18" charset="0"/>
              </a:rPr>
              <a:t>Interpretation</a:t>
            </a:r>
            <a:endParaRPr lang="en-GB" sz="3200" dirty="0">
              <a:latin typeface="Arial Rounded MT Bold" pitchFamily="34" charset="0"/>
              <a:cs typeface="Times New Roman" pitchFamily="18" charset="0"/>
            </a:endParaRPr>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83424" y="2120268"/>
            <a:ext cx="3384376" cy="19183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Up Arrow Callout 11"/>
          <p:cNvSpPr/>
          <p:nvPr/>
        </p:nvSpPr>
        <p:spPr>
          <a:xfrm>
            <a:off x="6242720" y="4025281"/>
            <a:ext cx="2520280" cy="1080119"/>
          </a:xfrm>
          <a:prstGeom prst="upArrowCallout">
            <a:avLst>
              <a:gd name="adj1" fmla="val 6462"/>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Test Statistic = 127.859</a:t>
            </a:r>
            <a:endParaRPr lang="en-GB" dirty="0"/>
          </a:p>
        </p:txBody>
      </p:sp>
      <p:sp>
        <p:nvSpPr>
          <p:cNvPr id="13" name="TextBox 12"/>
          <p:cNvSpPr txBox="1"/>
          <p:nvPr/>
        </p:nvSpPr>
        <p:spPr>
          <a:xfrm>
            <a:off x="7188200" y="2216220"/>
            <a:ext cx="1981200" cy="646331"/>
          </a:xfrm>
          <a:prstGeom prst="rect">
            <a:avLst/>
          </a:prstGeom>
          <a:solidFill>
            <a:schemeClr val="bg1"/>
          </a:solidFill>
        </p:spPr>
        <p:txBody>
          <a:bodyPr wrap="square" rtlCol="0">
            <a:spAutoFit/>
          </a:bodyPr>
          <a:lstStyle/>
          <a:p>
            <a:r>
              <a:rPr lang="en-GB" dirty="0" smtClean="0"/>
              <a:t>P-value</a:t>
            </a:r>
          </a:p>
          <a:p>
            <a:r>
              <a:rPr lang="en-GB" dirty="0" smtClean="0"/>
              <a:t> </a:t>
            </a:r>
            <a:r>
              <a:rPr lang="en-GB" dirty="0"/>
              <a:t>p</a:t>
            </a:r>
            <a:r>
              <a:rPr lang="en-GB" dirty="0" smtClean="0"/>
              <a:t> &lt; 0.001</a:t>
            </a:r>
            <a:endParaRPr lang="en-GB" dirty="0"/>
          </a:p>
        </p:txBody>
      </p:sp>
      <p:sp>
        <p:nvSpPr>
          <p:cNvPr id="4" name="TextBox 3"/>
          <p:cNvSpPr txBox="1"/>
          <p:nvPr/>
        </p:nvSpPr>
        <p:spPr>
          <a:xfrm>
            <a:off x="304799" y="2501787"/>
            <a:ext cx="5334001" cy="3046988"/>
          </a:xfrm>
          <a:prstGeom prst="rect">
            <a:avLst/>
          </a:prstGeom>
          <a:noFill/>
        </p:spPr>
        <p:txBody>
          <a:bodyPr wrap="square" rtlCol="0">
            <a:spAutoFit/>
          </a:bodyPr>
          <a:lstStyle/>
          <a:p>
            <a:r>
              <a:rPr lang="en-GB" sz="2400" dirty="0" smtClean="0"/>
              <a:t>Since </a:t>
            </a:r>
            <a:r>
              <a:rPr lang="en-GB" sz="2400" dirty="0"/>
              <a:t>p &lt; </a:t>
            </a:r>
            <a:r>
              <a:rPr lang="en-GB" sz="2400" dirty="0" smtClean="0"/>
              <a:t>0.05 we </a:t>
            </a:r>
            <a:r>
              <a:rPr lang="en-GB" sz="2400" dirty="0"/>
              <a:t>reject the </a:t>
            </a:r>
            <a:r>
              <a:rPr lang="en-GB" sz="2400" dirty="0" smtClean="0"/>
              <a:t>null</a:t>
            </a:r>
            <a:endParaRPr lang="en-GB" sz="2400" dirty="0"/>
          </a:p>
          <a:p>
            <a:endParaRPr lang="en-GB" sz="2400" dirty="0" smtClean="0"/>
          </a:p>
          <a:p>
            <a:r>
              <a:rPr lang="en-GB" sz="2400" dirty="0" smtClean="0"/>
              <a:t>There </a:t>
            </a:r>
            <a:r>
              <a:rPr lang="en-GB" sz="2400" dirty="0"/>
              <a:t>is </a:t>
            </a:r>
            <a:r>
              <a:rPr lang="en-GB" sz="2400" dirty="0" smtClean="0"/>
              <a:t>evidence  (</a:t>
            </a:r>
            <a:r>
              <a:rPr lang="en-GB" sz="2400" dirty="0" smtClean="0">
                <a:latin typeface="Symbol" panose="05050102010706020507" pitchFamily="18" charset="2"/>
              </a:rPr>
              <a:t>c</a:t>
            </a:r>
            <a:r>
              <a:rPr lang="en-GB" sz="2400" baseline="30000" dirty="0" smtClean="0"/>
              <a:t>2</a:t>
            </a:r>
            <a:r>
              <a:rPr lang="en-GB" sz="2400" baseline="-25000" dirty="0" smtClean="0"/>
              <a:t>2</a:t>
            </a:r>
            <a:r>
              <a:rPr lang="en-GB" sz="2400" dirty="0" smtClean="0"/>
              <a:t>=127.86, p </a:t>
            </a:r>
            <a:r>
              <a:rPr lang="en-GB" sz="2400" dirty="0"/>
              <a:t>&lt; </a:t>
            </a:r>
            <a:r>
              <a:rPr lang="en-GB" sz="2400" dirty="0" smtClean="0"/>
              <a:t>0.001) </a:t>
            </a:r>
            <a:r>
              <a:rPr lang="en-GB" sz="2400" dirty="0"/>
              <a:t>to suggest that there is </a:t>
            </a:r>
            <a:r>
              <a:rPr lang="en-GB" sz="2400" dirty="0" smtClean="0"/>
              <a:t>an association between </a:t>
            </a:r>
            <a:r>
              <a:rPr lang="en-GB" sz="2400" dirty="0"/>
              <a:t>class and </a:t>
            </a:r>
            <a:r>
              <a:rPr lang="en-GB" sz="2400" dirty="0" smtClean="0"/>
              <a:t>survival</a:t>
            </a:r>
            <a:endParaRPr lang="en-GB" sz="2400" dirty="0"/>
          </a:p>
          <a:p>
            <a:endParaRPr lang="en-GB" sz="2400" dirty="0" smtClean="0"/>
          </a:p>
          <a:p>
            <a:r>
              <a:rPr lang="en-GB" sz="2400" dirty="0" smtClean="0"/>
              <a:t>But… what is the nature of this association/relationship?</a:t>
            </a:r>
            <a:endParaRPr lang="en-GB" sz="2400" dirty="0"/>
          </a:p>
        </p:txBody>
      </p:sp>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0909" r="-1818" b="56363"/>
          <a:stretch/>
        </p:blipFill>
        <p:spPr bwMode="auto">
          <a:xfrm>
            <a:off x="228601" y="1308616"/>
            <a:ext cx="5808126" cy="93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60517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anim calcmode="lin" valueType="num">
                                      <p:cBhvr>
                                        <p:cTn id="3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458200" cy="4525963"/>
          </a:xfrm>
        </p:spPr>
        <p:txBody>
          <a:bodyPr/>
          <a:lstStyle/>
          <a:p>
            <a:pPr marL="109728" indent="0">
              <a:buNone/>
            </a:pPr>
            <a:r>
              <a:rPr lang="en-GB" i="1" dirty="0" smtClean="0">
                <a:solidFill>
                  <a:srgbClr val="0070C0"/>
                </a:solidFill>
              </a:rPr>
              <a:t>Were ‘wealthy’ people more likely to survive on board the Titanic?</a:t>
            </a:r>
          </a:p>
          <a:p>
            <a:endParaRPr lang="en-GB" dirty="0"/>
          </a:p>
          <a:p>
            <a:pPr marL="109728" indent="0">
              <a:buNone/>
            </a:pPr>
            <a:r>
              <a:rPr lang="en-GB" dirty="0" smtClean="0"/>
              <a:t>Option 1: </a:t>
            </a:r>
          </a:p>
          <a:p>
            <a:r>
              <a:rPr lang="en-GB" dirty="0" smtClean="0"/>
              <a:t>Choose the right percentages from the next slide to investigate</a:t>
            </a:r>
          </a:p>
          <a:p>
            <a:r>
              <a:rPr lang="en-GB" dirty="0" smtClean="0"/>
              <a:t>Fill in the stacked bar chart with the chosen %’s</a:t>
            </a:r>
            <a:endParaRPr lang="en-GB" dirty="0"/>
          </a:p>
          <a:p>
            <a:r>
              <a:rPr lang="en-GB" dirty="0" smtClean="0"/>
              <a:t>Write a summary to go with the chart</a:t>
            </a:r>
            <a:endParaRPr lang="en-GB" dirty="0"/>
          </a:p>
        </p:txBody>
      </p:sp>
      <p:sp>
        <p:nvSpPr>
          <p:cNvPr id="3" name="Title 2"/>
          <p:cNvSpPr>
            <a:spLocks noGrp="1"/>
          </p:cNvSpPr>
          <p:nvPr>
            <p:ph type="title"/>
          </p:nvPr>
        </p:nvSpPr>
        <p:spPr/>
        <p:txBody>
          <a:bodyPr/>
          <a:lstStyle/>
          <a:p>
            <a:r>
              <a:rPr lang="en-GB" dirty="0" smtClean="0">
                <a:solidFill>
                  <a:srgbClr val="00B0F0"/>
                </a:solidFill>
              </a:rPr>
              <a:t>Titanic exercise</a:t>
            </a:r>
            <a:endParaRPr lang="en-GB" dirty="0">
              <a:solidFill>
                <a:srgbClr val="00B0F0"/>
              </a:solidFill>
            </a:endParaRPr>
          </a:p>
        </p:txBody>
      </p:sp>
      <p:sp>
        <p:nvSpPr>
          <p:cNvPr id="5" name="Footer Placeholder 2"/>
          <p:cNvSpPr txBox="1">
            <a:spLocks/>
          </p:cNvSpPr>
          <p:nvPr/>
        </p:nvSpPr>
        <p:spPr>
          <a:xfrm>
            <a:off x="-252045" y="6400800"/>
            <a:ext cx="1699845" cy="381000"/>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792864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Lots of maths!!!</a:t>
            </a:r>
          </a:p>
          <a:p>
            <a:endParaRPr lang="en-GB" dirty="0"/>
          </a:p>
          <a:p>
            <a:r>
              <a:rPr lang="en-GB" dirty="0" smtClean="0"/>
              <a:t>Students coming to statistics support usually want help with using SPSS, choosing the right analysis and interpreting output</a:t>
            </a:r>
          </a:p>
          <a:p>
            <a:endParaRPr lang="en-GB" dirty="0"/>
          </a:p>
          <a:p>
            <a:r>
              <a:rPr lang="en-GB" dirty="0" smtClean="0"/>
              <a:t>They often find maths scary and so you need to think of ways of explaining without the maths</a:t>
            </a:r>
            <a:endParaRPr lang="en-GB" dirty="0"/>
          </a:p>
        </p:txBody>
      </p:sp>
      <p:sp>
        <p:nvSpPr>
          <p:cNvPr id="3" name="Footer Placeholder 2"/>
          <p:cNvSpPr>
            <a:spLocks noGrp="1"/>
          </p:cNvSpPr>
          <p:nvPr>
            <p:ph type="ftr" sz="quarter" idx="11"/>
          </p:nvPr>
        </p:nvSpPr>
        <p:spPr>
          <a:xfrm>
            <a:off x="-252045" y="6400800"/>
            <a:ext cx="1699845" cy="381000"/>
          </a:xfrm>
        </p:spPr>
        <p:txBody>
          <a:bodyPr/>
          <a:lstStyle/>
          <a:p>
            <a:r>
              <a:rPr lang="en-GB" dirty="0" smtClean="0"/>
              <a:t>www.statstutor.ac.uk</a:t>
            </a:r>
            <a:endParaRPr lang="en-US" dirty="0"/>
          </a:p>
        </p:txBody>
      </p:sp>
      <p:sp>
        <p:nvSpPr>
          <p:cNvPr id="4" name="Title 3"/>
          <p:cNvSpPr>
            <a:spLocks noGrp="1"/>
          </p:cNvSpPr>
          <p:nvPr>
            <p:ph type="title"/>
          </p:nvPr>
        </p:nvSpPr>
        <p:spPr/>
        <p:txBody>
          <a:bodyPr/>
          <a:lstStyle/>
          <a:p>
            <a:r>
              <a:rPr lang="en-GB" dirty="0" smtClean="0"/>
              <a:t>What we won’t cover</a:t>
            </a:r>
            <a:endParaRPr lang="en-GB" dirty="0"/>
          </a:p>
        </p:txBody>
      </p:sp>
    </p:spTree>
    <p:extLst>
      <p:ext uri="{BB962C8B-B14F-4D97-AF65-F5344CB8AC3E}">
        <p14:creationId xmlns:p14="http://schemas.microsoft.com/office/powerpoint/2010/main" xmlns="" val="38268940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171" y="1176904"/>
            <a:ext cx="8229600" cy="5325496"/>
          </a:xfrm>
        </p:spPr>
        <p:txBody>
          <a:bodyPr>
            <a:normAutofit/>
          </a:bodyPr>
          <a:lstStyle/>
          <a:p>
            <a:pPr marL="109728" indent="0">
              <a:buNone/>
            </a:pPr>
            <a:r>
              <a:rPr lang="en-GB" sz="2400" dirty="0" smtClean="0"/>
              <a:t>Which percentages are better for investigating whether class had an effect on survival?</a:t>
            </a:r>
          </a:p>
          <a:p>
            <a:pPr marL="109728" indent="0">
              <a:buNone/>
            </a:pPr>
            <a:r>
              <a:rPr lang="en-GB" sz="2400" dirty="0" smtClean="0">
                <a:solidFill>
                  <a:srgbClr val="00B0F0"/>
                </a:solidFill>
              </a:rPr>
              <a:t>         </a:t>
            </a:r>
            <a:r>
              <a:rPr lang="en-GB" sz="2400" dirty="0" smtClean="0">
                <a:solidFill>
                  <a:srgbClr val="0070C0"/>
                </a:solidFill>
              </a:rPr>
              <a:t>Column</a:t>
            </a:r>
            <a:r>
              <a:rPr lang="en-GB" sz="2400" dirty="0" smtClean="0">
                <a:solidFill>
                  <a:srgbClr val="00B0F0"/>
                </a:solidFill>
              </a:rPr>
              <a:t>                               </a:t>
            </a:r>
            <a:r>
              <a:rPr lang="en-GB" sz="2400" dirty="0" smtClean="0">
                <a:solidFill>
                  <a:srgbClr val="7030A0"/>
                </a:solidFill>
              </a:rPr>
              <a:t>Row</a:t>
            </a:r>
          </a:p>
          <a:p>
            <a:pPr marL="109728" indent="0">
              <a:buNone/>
            </a:pPr>
            <a:endParaRPr lang="en-GB" dirty="0">
              <a:solidFill>
                <a:srgbClr val="00B0F0"/>
              </a:solidFill>
            </a:endParaRPr>
          </a:p>
          <a:p>
            <a:pPr marL="109728" indent="0">
              <a:buNone/>
            </a:pPr>
            <a:endParaRPr lang="en-GB" dirty="0" smtClean="0">
              <a:solidFill>
                <a:srgbClr val="00B0F0"/>
              </a:solidFill>
            </a:endParaRPr>
          </a:p>
          <a:p>
            <a:pPr marL="109728" indent="0">
              <a:buNone/>
            </a:pPr>
            <a:endParaRPr lang="en-GB" dirty="0">
              <a:solidFill>
                <a:srgbClr val="00B0F0"/>
              </a:solidFill>
            </a:endParaRPr>
          </a:p>
          <a:p>
            <a:pPr marL="109728" indent="0">
              <a:buNone/>
            </a:pPr>
            <a:endParaRPr lang="en-GB" dirty="0" smtClean="0">
              <a:solidFill>
                <a:srgbClr val="00B0F0"/>
              </a:solidFill>
            </a:endParaRPr>
          </a:p>
          <a:p>
            <a:pPr marL="109728" indent="0">
              <a:buNone/>
            </a:pPr>
            <a:endParaRPr lang="en-GB" dirty="0">
              <a:solidFill>
                <a:srgbClr val="00B0F0"/>
              </a:solidFill>
            </a:endParaRPr>
          </a:p>
          <a:p>
            <a:pPr marL="109728" indent="0">
              <a:buNone/>
            </a:pPr>
            <a:endParaRPr lang="en-GB" dirty="0" smtClean="0">
              <a:solidFill>
                <a:srgbClr val="00B0F0"/>
              </a:solidFill>
            </a:endParaRPr>
          </a:p>
          <a:p>
            <a:pPr marL="109728" indent="0">
              <a:buNone/>
            </a:pPr>
            <a:endParaRPr lang="en-GB" dirty="0">
              <a:solidFill>
                <a:srgbClr val="00B0F0"/>
              </a:solidFill>
            </a:endParaRPr>
          </a:p>
          <a:p>
            <a:pPr marL="0" indent="0">
              <a:buNone/>
            </a:pPr>
            <a:r>
              <a:rPr lang="en-GB" sz="1700" dirty="0" smtClean="0">
                <a:solidFill>
                  <a:srgbClr val="0070C0"/>
                </a:solidFill>
              </a:rPr>
              <a:t>65.3% of those who died were in 3</a:t>
            </a:r>
            <a:r>
              <a:rPr lang="en-GB" sz="1700" baseline="30000" dirty="0" smtClean="0">
                <a:solidFill>
                  <a:srgbClr val="0070C0"/>
                </a:solidFill>
              </a:rPr>
              <a:t>rd</a:t>
            </a:r>
            <a:r>
              <a:rPr lang="en-GB" sz="1700" dirty="0" smtClean="0">
                <a:solidFill>
                  <a:srgbClr val="0070C0"/>
                </a:solidFill>
              </a:rPr>
              <a:t> class   </a:t>
            </a:r>
            <a:r>
              <a:rPr lang="en-GB" sz="1700" dirty="0" smtClean="0">
                <a:solidFill>
                  <a:srgbClr val="7030A0"/>
                </a:solidFill>
              </a:rPr>
              <a:t>74.5% of those in 3</a:t>
            </a:r>
            <a:r>
              <a:rPr lang="en-GB" sz="1700" baseline="30000" dirty="0" smtClean="0">
                <a:solidFill>
                  <a:srgbClr val="7030A0"/>
                </a:solidFill>
              </a:rPr>
              <a:t>rd</a:t>
            </a:r>
            <a:r>
              <a:rPr lang="en-GB" sz="1700" dirty="0" smtClean="0">
                <a:solidFill>
                  <a:srgbClr val="7030A0"/>
                </a:solidFill>
              </a:rPr>
              <a:t> class died</a:t>
            </a:r>
            <a:endParaRPr lang="en-GB" sz="1700" dirty="0">
              <a:solidFill>
                <a:srgbClr val="7030A0"/>
              </a:solidFill>
            </a:endParaRPr>
          </a:p>
        </p:txBody>
      </p:sp>
      <p:sp>
        <p:nvSpPr>
          <p:cNvPr id="3" name="Title 2"/>
          <p:cNvSpPr>
            <a:spLocks noGrp="1"/>
          </p:cNvSpPr>
          <p:nvPr>
            <p:ph type="title"/>
          </p:nvPr>
        </p:nvSpPr>
        <p:spPr/>
        <p:txBody>
          <a:bodyPr/>
          <a:lstStyle/>
          <a:p>
            <a:r>
              <a:rPr lang="en-GB" dirty="0" smtClean="0">
                <a:solidFill>
                  <a:srgbClr val="00B0F0"/>
                </a:solidFill>
              </a:rPr>
              <a:t>Contingency tables exercise</a:t>
            </a:r>
            <a:endParaRPr lang="en-GB" dirty="0">
              <a:solidFill>
                <a:srgbClr val="00B0F0"/>
              </a:solidFill>
            </a:endParaRPr>
          </a:p>
        </p:txBody>
      </p:sp>
      <p:pic>
        <p:nvPicPr>
          <p:cNvPr id="5" name="Picture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2228" y="2419889"/>
            <a:ext cx="4513943" cy="3070497"/>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62287" y="2419890"/>
            <a:ext cx="4151086" cy="3070497"/>
          </a:xfrm>
          <a:prstGeom prst="rect">
            <a:avLst/>
          </a:prstGeom>
          <a:noFill/>
          <a:ln>
            <a:noFill/>
          </a:ln>
        </p:spPr>
      </p:pic>
      <p:sp>
        <p:nvSpPr>
          <p:cNvPr id="4" name="Rectangle 3"/>
          <p:cNvSpPr/>
          <p:nvPr/>
        </p:nvSpPr>
        <p:spPr>
          <a:xfrm>
            <a:off x="2627085" y="3040743"/>
            <a:ext cx="667657" cy="24496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862287" y="4272820"/>
            <a:ext cx="4151086" cy="63301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2"/>
          <p:cNvSpPr>
            <a:spLocks noGrp="1"/>
          </p:cNvSpPr>
          <p:nvPr>
            <p:ph type="ftr" sz="quarter" idx="11"/>
          </p:nvPr>
        </p:nvSpPr>
        <p:spPr>
          <a:xfrm>
            <a:off x="-252045" y="6400800"/>
            <a:ext cx="1699845" cy="381000"/>
          </a:xfrm>
        </p:spPr>
        <p:txBody>
          <a:bodyPr/>
          <a:lstStyle/>
          <a:p>
            <a:r>
              <a:rPr lang="en-GB" dirty="0" smtClean="0"/>
              <a:t>www.statstutor.ac.uk</a:t>
            </a:r>
            <a:endParaRPr lang="en-US" dirty="0"/>
          </a:p>
        </p:txBody>
      </p:sp>
    </p:spTree>
    <p:extLst>
      <p:ext uri="{BB962C8B-B14F-4D97-AF65-F5344CB8AC3E}">
        <p14:creationId xmlns:p14="http://schemas.microsoft.com/office/powerpoint/2010/main" xmlns="" val="42694829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0" y="343619"/>
            <a:ext cx="9180512" cy="1244600"/>
          </a:xfrm>
        </p:spPr>
        <p:txBody>
          <a:bodyPr>
            <a:noAutofit/>
          </a:bodyPr>
          <a:lstStyle/>
          <a:p>
            <a:pPr fontAlgn="auto">
              <a:spcAft>
                <a:spcPts val="0"/>
              </a:spcAft>
              <a:defRPr/>
            </a:pPr>
            <a:r>
              <a:rPr lang="en-GB" sz="3200" dirty="0" smtClean="0">
                <a:latin typeface="Arial Rounded MT Bold" pitchFamily="34" charset="0"/>
                <a:cs typeface="Times New Roman" pitchFamily="18" charset="0"/>
              </a:rPr>
              <a:t/>
            </a:r>
            <a:br>
              <a:rPr lang="en-GB" sz="3200" dirty="0" smtClean="0">
                <a:latin typeface="Arial Rounded MT Bold" pitchFamily="34" charset="0"/>
                <a:cs typeface="Times New Roman" pitchFamily="18" charset="0"/>
              </a:rPr>
            </a:br>
            <a:r>
              <a:rPr lang="en-GB" dirty="0">
                <a:solidFill>
                  <a:srgbClr val="00B0F0"/>
                </a:solidFill>
                <a:cs typeface="Times New Roman" pitchFamily="18" charset="0"/>
              </a:rPr>
              <a:t>Did class affect survival</a:t>
            </a:r>
            <a:r>
              <a:rPr lang="en-GB" dirty="0" smtClean="0">
                <a:solidFill>
                  <a:srgbClr val="00B0F0"/>
                </a:solidFill>
                <a:cs typeface="Times New Roman" pitchFamily="18" charset="0"/>
              </a:rPr>
              <a:t>?  Question </a:t>
            </a:r>
            <a:r>
              <a:rPr lang="en-GB" dirty="0">
                <a:latin typeface="Arial Rounded MT Bold" pitchFamily="34" charset="0"/>
                <a:cs typeface="Times New Roman" pitchFamily="18" charset="0"/>
              </a:rPr>
              <a:t/>
            </a:r>
            <a:br>
              <a:rPr lang="en-GB" dirty="0">
                <a:latin typeface="Arial Rounded MT Bold" pitchFamily="34" charset="0"/>
                <a:cs typeface="Times New Roman" pitchFamily="18" charset="0"/>
              </a:rPr>
            </a:br>
            <a:r>
              <a:rPr lang="en-GB" dirty="0" smtClean="0">
                <a:latin typeface="Arial Rounded MT Bold" pitchFamily="34" charset="0"/>
                <a:cs typeface="Times New Roman" pitchFamily="18" charset="0"/>
              </a:rPr>
              <a:t/>
            </a:r>
            <a:br>
              <a:rPr lang="en-GB" dirty="0" smtClean="0">
                <a:latin typeface="Arial Rounded MT Bold" pitchFamily="34" charset="0"/>
                <a:cs typeface="Times New Roman" pitchFamily="18" charset="0"/>
              </a:rPr>
            </a:br>
            <a:endParaRPr lang="en-GB" dirty="0">
              <a:latin typeface="Arial Rounded MT Bold" pitchFamily="34" charset="0"/>
              <a:cs typeface="Times New Roman" pitchFamily="18" charset="0"/>
            </a:endParaRPr>
          </a:p>
        </p:txBody>
      </p:sp>
      <p:sp>
        <p:nvSpPr>
          <p:cNvPr id="2" name="Rectangle 1"/>
          <p:cNvSpPr/>
          <p:nvPr/>
        </p:nvSpPr>
        <p:spPr>
          <a:xfrm>
            <a:off x="611560" y="965919"/>
            <a:ext cx="8303840" cy="461665"/>
          </a:xfrm>
          <a:prstGeom prst="rect">
            <a:avLst/>
          </a:prstGeom>
        </p:spPr>
        <p:txBody>
          <a:bodyPr wrap="square">
            <a:spAutoFit/>
          </a:bodyPr>
          <a:lstStyle/>
          <a:p>
            <a:pPr>
              <a:spcBef>
                <a:spcPts val="1800"/>
              </a:spcBef>
            </a:pPr>
            <a:r>
              <a:rPr lang="en-GB" sz="2400" dirty="0" smtClean="0"/>
              <a:t>Fill in the %’s on the stacked bar chart and interpret</a:t>
            </a:r>
            <a:endParaRPr lang="en-GB" sz="2400" dirty="0"/>
          </a:p>
        </p:txBody>
      </p:sp>
      <p:pic>
        <p:nvPicPr>
          <p:cNvPr id="5918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43100" y="1447800"/>
            <a:ext cx="5295900" cy="4781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Footer Placeholder 2"/>
          <p:cNvSpPr txBox="1">
            <a:spLocks/>
          </p:cNvSpPr>
          <p:nvPr/>
        </p:nvSpPr>
        <p:spPr>
          <a:xfrm>
            <a:off x="-252045" y="6400800"/>
            <a:ext cx="1699845" cy="381000"/>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426241218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407224" y="143824"/>
            <a:ext cx="8125215" cy="1244600"/>
          </a:xfrm>
        </p:spPr>
        <p:txBody>
          <a:bodyPr>
            <a:noAutofit/>
          </a:bodyPr>
          <a:lstStyle/>
          <a:p>
            <a:pPr fontAlgn="auto">
              <a:spcAft>
                <a:spcPts val="0"/>
              </a:spcAft>
              <a:defRPr/>
            </a:pPr>
            <a:r>
              <a:rPr lang="en-GB" sz="3200" dirty="0" smtClean="0">
                <a:latin typeface="Arial Rounded MT Bold" pitchFamily="34" charset="0"/>
                <a:cs typeface="Times New Roman" pitchFamily="18" charset="0"/>
              </a:rPr>
              <a:t/>
            </a:r>
            <a:br>
              <a:rPr lang="en-GB" sz="3200" dirty="0" smtClean="0">
                <a:latin typeface="Arial Rounded MT Bold" pitchFamily="34" charset="0"/>
                <a:cs typeface="Times New Roman" pitchFamily="18" charset="0"/>
              </a:rPr>
            </a:br>
            <a:r>
              <a:rPr lang="en-GB" sz="3600" dirty="0" smtClean="0">
                <a:cs typeface="Times New Roman" pitchFamily="18" charset="0"/>
              </a:rPr>
              <a:t>Did class affect survival?  </a:t>
            </a:r>
            <a:r>
              <a:rPr lang="en-GB" sz="3600" dirty="0" smtClean="0">
                <a:solidFill>
                  <a:srgbClr val="FF0000"/>
                </a:solidFill>
                <a:cs typeface="Times New Roman" pitchFamily="18" charset="0"/>
              </a:rPr>
              <a:t>Solution</a:t>
            </a:r>
            <a:r>
              <a:rPr lang="en-GB" sz="3200" dirty="0" smtClean="0">
                <a:latin typeface="Arial Rounded MT Bold" pitchFamily="34" charset="0"/>
                <a:cs typeface="Times New Roman" pitchFamily="18" charset="0"/>
              </a:rPr>
              <a:t/>
            </a:r>
            <a:br>
              <a:rPr lang="en-GB" sz="3200" dirty="0" smtClean="0">
                <a:latin typeface="Arial Rounded MT Bold" pitchFamily="34" charset="0"/>
                <a:cs typeface="Times New Roman" pitchFamily="18" charset="0"/>
              </a:rPr>
            </a:br>
            <a:endParaRPr lang="en-GB" sz="3200" dirty="0">
              <a:latin typeface="Arial Rounded MT Bold" pitchFamily="34" charset="0"/>
              <a:cs typeface="Times New Roman" pitchFamily="18" charset="0"/>
            </a:endParaRPr>
          </a:p>
        </p:txBody>
      </p:sp>
      <p:pic>
        <p:nvPicPr>
          <p:cNvPr id="151557" name="Picture 5"/>
          <p:cNvPicPr>
            <a:picLocks noChangeAspect="1" noChangeArrowheads="1"/>
          </p:cNvPicPr>
          <p:nvPr/>
        </p:nvPicPr>
        <p:blipFill>
          <a:blip r:embed="rId3" cstate="print"/>
          <a:srcRect/>
          <a:stretch>
            <a:fillRect/>
          </a:stretch>
        </p:blipFill>
        <p:spPr bwMode="auto">
          <a:xfrm>
            <a:off x="1170062" y="2057400"/>
            <a:ext cx="6659860" cy="3856561"/>
          </a:xfrm>
          <a:prstGeom prst="rect">
            <a:avLst/>
          </a:prstGeom>
          <a:noFill/>
          <a:ln w="9525">
            <a:noFill/>
            <a:miter lim="800000"/>
            <a:headEnd/>
            <a:tailEnd/>
          </a:ln>
          <a:effectLst/>
        </p:spPr>
      </p:pic>
      <p:sp>
        <p:nvSpPr>
          <p:cNvPr id="2" name="Rectangle 1"/>
          <p:cNvSpPr/>
          <p:nvPr/>
        </p:nvSpPr>
        <p:spPr>
          <a:xfrm>
            <a:off x="611560" y="1143000"/>
            <a:ext cx="7776864" cy="830997"/>
          </a:xfrm>
          <a:prstGeom prst="rect">
            <a:avLst/>
          </a:prstGeom>
        </p:spPr>
        <p:txBody>
          <a:bodyPr wrap="square">
            <a:spAutoFit/>
          </a:bodyPr>
          <a:lstStyle/>
          <a:p>
            <a:pPr>
              <a:defRPr/>
            </a:pPr>
            <a:r>
              <a:rPr lang="en-GB" sz="2400" dirty="0">
                <a:solidFill>
                  <a:schemeClr val="dk1"/>
                </a:solidFill>
              </a:rPr>
              <a:t>%’s within each class are preferable due to different class frequencies</a:t>
            </a:r>
          </a:p>
        </p:txBody>
      </p:sp>
      <p:sp>
        <p:nvSpPr>
          <p:cNvPr id="5" name="Footer Placeholder 2"/>
          <p:cNvSpPr>
            <a:spLocks noGrp="1"/>
          </p:cNvSpPr>
          <p:nvPr>
            <p:ph type="ftr" sz="quarter" idx="11"/>
          </p:nvPr>
        </p:nvSpPr>
        <p:spPr>
          <a:xfrm>
            <a:off x="-252045" y="6400800"/>
            <a:ext cx="1699845" cy="381000"/>
          </a:xfrm>
        </p:spPr>
        <p:txBody>
          <a:bodyPr/>
          <a:lstStyle/>
          <a:p>
            <a:r>
              <a:rPr lang="en-GB" dirty="0" smtClean="0"/>
              <a:t>www.statstutor.ac.uk</a:t>
            </a:r>
            <a:endParaRPr lang="en-US" dirty="0"/>
          </a:p>
        </p:txBody>
      </p:sp>
    </p:spTree>
    <p:extLst>
      <p:ext uri="{BB962C8B-B14F-4D97-AF65-F5344CB8AC3E}">
        <p14:creationId xmlns:p14="http://schemas.microsoft.com/office/powerpoint/2010/main" xmlns="" val="193633627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787400" y="1384301"/>
            <a:ext cx="7683500" cy="1384300"/>
          </a:xfrm>
        </p:spPr>
        <p:txBody>
          <a:bodyPr numCol="1"/>
          <a:lstStyle/>
          <a:p>
            <a:pPr>
              <a:lnSpc>
                <a:spcPct val="80000"/>
              </a:lnSpc>
              <a:buNone/>
            </a:pPr>
            <a:endParaRPr lang="en-GB" sz="2400" dirty="0" smtClean="0">
              <a:latin typeface="+mj-lt"/>
            </a:endParaRPr>
          </a:p>
          <a:p>
            <a:pPr>
              <a:lnSpc>
                <a:spcPct val="80000"/>
              </a:lnSpc>
              <a:buNone/>
            </a:pPr>
            <a:endParaRPr lang="en-GB" sz="2400" dirty="0">
              <a:latin typeface="+mj-lt"/>
            </a:endParaRPr>
          </a:p>
        </p:txBody>
      </p:sp>
      <p:sp>
        <p:nvSpPr>
          <p:cNvPr id="2" name="TextBox 1"/>
          <p:cNvSpPr txBox="1"/>
          <p:nvPr/>
        </p:nvSpPr>
        <p:spPr>
          <a:xfrm>
            <a:off x="4842576" y="1127065"/>
            <a:ext cx="4301424" cy="5016758"/>
          </a:xfrm>
          <a:prstGeom prst="rect">
            <a:avLst/>
          </a:prstGeom>
          <a:noFill/>
        </p:spPr>
        <p:txBody>
          <a:bodyPr wrap="square" rtlCol="0">
            <a:spAutoFit/>
          </a:bodyPr>
          <a:lstStyle/>
          <a:p>
            <a:r>
              <a:rPr lang="en-GB" sz="2000" dirty="0"/>
              <a:t>Data collected on </a:t>
            </a:r>
            <a:r>
              <a:rPr lang="en-GB" sz="2000" dirty="0" smtClean="0"/>
              <a:t>1309 </a:t>
            </a:r>
            <a:r>
              <a:rPr lang="en-GB" sz="2000" dirty="0"/>
              <a:t>passengers aboard the Titanic was used to investigate whether class had an effect on chances of survival. There </a:t>
            </a:r>
            <a:r>
              <a:rPr lang="en-GB" sz="2000" dirty="0" smtClean="0"/>
              <a:t>was </a:t>
            </a:r>
            <a:r>
              <a:rPr lang="en-GB" sz="2000" dirty="0"/>
              <a:t>evidence  (</a:t>
            </a:r>
            <a:r>
              <a:rPr lang="en-GB" sz="2000" dirty="0">
                <a:latin typeface="Symbol" panose="05050102010706020507" pitchFamily="18" charset="2"/>
              </a:rPr>
              <a:t>c</a:t>
            </a:r>
            <a:r>
              <a:rPr lang="en-GB" sz="2000" baseline="30000" dirty="0"/>
              <a:t>2</a:t>
            </a:r>
            <a:r>
              <a:rPr lang="en-GB" sz="2000" baseline="-25000" dirty="0"/>
              <a:t>2</a:t>
            </a:r>
            <a:r>
              <a:rPr lang="en-GB" sz="2000" dirty="0"/>
              <a:t>=127.86, p &lt; 0.001) to suggest that there is an association between class and </a:t>
            </a:r>
            <a:r>
              <a:rPr lang="en-GB" sz="2000" dirty="0" smtClean="0"/>
              <a:t>survival.</a:t>
            </a:r>
            <a:endParaRPr lang="en-GB" sz="2000" dirty="0"/>
          </a:p>
          <a:p>
            <a:endParaRPr lang="en-GB" sz="2000" dirty="0"/>
          </a:p>
          <a:p>
            <a:r>
              <a:rPr lang="en-GB" sz="2000" i="1" dirty="0" smtClean="0"/>
              <a:t>Figure </a:t>
            </a:r>
            <a:r>
              <a:rPr lang="en-GB" sz="2000" i="1" dirty="0"/>
              <a:t>1</a:t>
            </a:r>
            <a:r>
              <a:rPr lang="en-GB" sz="2000" dirty="0"/>
              <a:t> shows that class and chances of survival were related.  As class decreases, the percentage of those surviving also decreases from 62% in 1</a:t>
            </a:r>
            <a:r>
              <a:rPr lang="en-GB" sz="2000" baseline="30000" dirty="0"/>
              <a:t>st</a:t>
            </a:r>
            <a:r>
              <a:rPr lang="en-GB" sz="2000" dirty="0"/>
              <a:t> Class to 26% in 3</a:t>
            </a:r>
            <a:r>
              <a:rPr lang="en-GB" sz="2000" baseline="30000" dirty="0"/>
              <a:t>rd</a:t>
            </a:r>
            <a:r>
              <a:rPr lang="en-GB" sz="2000" dirty="0"/>
              <a:t> Class.</a:t>
            </a: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5833"/>
          <a:stretch/>
        </p:blipFill>
        <p:spPr bwMode="auto">
          <a:xfrm>
            <a:off x="131876" y="1143000"/>
            <a:ext cx="4715896" cy="4331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560196" y="5334000"/>
            <a:ext cx="4164204" cy="584775"/>
          </a:xfrm>
          <a:prstGeom prst="rect">
            <a:avLst/>
          </a:prstGeom>
          <a:solidFill>
            <a:schemeClr val="bg1"/>
          </a:solidFill>
        </p:spPr>
        <p:txBody>
          <a:bodyPr wrap="square" rtlCol="0">
            <a:spAutoFit/>
          </a:bodyPr>
          <a:lstStyle/>
          <a:p>
            <a:r>
              <a:rPr lang="en-GB" sz="1600" i="1" dirty="0" smtClean="0"/>
              <a:t>Figure 1: Bar chart showing % of passengers  surviving within each class</a:t>
            </a:r>
            <a:endParaRPr lang="en-GB" sz="1600" i="1" dirty="0"/>
          </a:p>
        </p:txBody>
      </p:sp>
      <p:sp>
        <p:nvSpPr>
          <p:cNvPr id="9" name="Rectangle 2"/>
          <p:cNvSpPr txBox="1">
            <a:spLocks noChangeArrowheads="1"/>
          </p:cNvSpPr>
          <p:nvPr/>
        </p:nvSpPr>
        <p:spPr>
          <a:xfrm>
            <a:off x="377723" y="504765"/>
            <a:ext cx="8579613" cy="124460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defRPr/>
            </a:pPr>
            <a:r>
              <a:rPr lang="en-GB" sz="3200" dirty="0" smtClean="0">
                <a:latin typeface="Arial Rounded MT Bold" pitchFamily="34" charset="0"/>
                <a:cs typeface="Times New Roman" pitchFamily="18" charset="0"/>
              </a:rPr>
              <a:t/>
            </a:r>
            <a:br>
              <a:rPr lang="en-GB" sz="3200" dirty="0" smtClean="0">
                <a:latin typeface="Arial Rounded MT Bold" pitchFamily="34" charset="0"/>
                <a:cs typeface="Times New Roman" pitchFamily="18" charset="0"/>
              </a:rPr>
            </a:br>
            <a:r>
              <a:rPr lang="en-GB" sz="3600" dirty="0" smtClean="0">
                <a:cs typeface="Times New Roman" pitchFamily="18" charset="0"/>
              </a:rPr>
              <a:t>Did class affect survival?  </a:t>
            </a:r>
            <a:r>
              <a:rPr lang="en-GB" sz="3600" dirty="0" smtClean="0">
                <a:solidFill>
                  <a:srgbClr val="FF0000"/>
                </a:solidFill>
                <a:cs typeface="Times New Roman" pitchFamily="18" charset="0"/>
              </a:rPr>
              <a:t>Solution</a:t>
            </a:r>
            <a:r>
              <a:rPr lang="en-GB" sz="3600" dirty="0" smtClean="0">
                <a:latin typeface="Arial Rounded MT Bold" pitchFamily="34" charset="0"/>
                <a:cs typeface="Times New Roman" pitchFamily="18" charset="0"/>
              </a:rPr>
              <a:t/>
            </a:r>
            <a:br>
              <a:rPr lang="en-GB" sz="3600" dirty="0" smtClean="0">
                <a:latin typeface="Arial Rounded MT Bold" pitchFamily="34" charset="0"/>
                <a:cs typeface="Times New Roman" pitchFamily="18" charset="0"/>
              </a:rPr>
            </a:br>
            <a:r>
              <a:rPr lang="en-GB" sz="3600" dirty="0" smtClean="0">
                <a:latin typeface="Arial Rounded MT Bold" pitchFamily="34" charset="0"/>
                <a:cs typeface="Times New Roman" pitchFamily="18" charset="0"/>
              </a:rPr>
              <a:t/>
            </a:r>
            <a:br>
              <a:rPr lang="en-GB" sz="3600" dirty="0" smtClean="0">
                <a:latin typeface="Arial Rounded MT Bold" pitchFamily="34" charset="0"/>
                <a:cs typeface="Times New Roman" pitchFamily="18" charset="0"/>
              </a:rPr>
            </a:br>
            <a:endParaRPr lang="en-GB" sz="3600" dirty="0">
              <a:latin typeface="Arial Rounded MT Bold" pitchFamily="34" charset="0"/>
              <a:cs typeface="Times New Roman" pitchFamily="18" charset="0"/>
            </a:endParaRPr>
          </a:p>
        </p:txBody>
      </p:sp>
      <p:sp>
        <p:nvSpPr>
          <p:cNvPr id="7" name="Footer Placeholder 2"/>
          <p:cNvSpPr>
            <a:spLocks noGrp="1"/>
          </p:cNvSpPr>
          <p:nvPr>
            <p:ph type="ftr" sz="quarter" idx="11"/>
          </p:nvPr>
        </p:nvSpPr>
        <p:spPr>
          <a:xfrm>
            <a:off x="-252045" y="6400800"/>
            <a:ext cx="1699845" cy="381000"/>
          </a:xfrm>
        </p:spPr>
        <p:txBody>
          <a:bodyPr/>
          <a:lstStyle/>
          <a:p>
            <a:r>
              <a:rPr lang="en-GB" dirty="0" smtClean="0"/>
              <a:t>www.statstutor.ac.uk</a:t>
            </a:r>
            <a:endParaRPr lang="en-US" dirty="0"/>
          </a:p>
        </p:txBody>
      </p:sp>
    </p:spTree>
    <p:extLst>
      <p:ext uri="{BB962C8B-B14F-4D97-AF65-F5344CB8AC3E}">
        <p14:creationId xmlns:p14="http://schemas.microsoft.com/office/powerpoint/2010/main" xmlns="" val="297922212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www.statstutor.ac.uk</a:t>
            </a:r>
            <a:endParaRPr lang="en-US" dirty="0"/>
          </a:p>
        </p:txBody>
      </p:sp>
      <p:sp>
        <p:nvSpPr>
          <p:cNvPr id="10" name="Rectangle 2"/>
          <p:cNvSpPr>
            <a:spLocks noGrp="1" noChangeArrowheads="1"/>
          </p:cNvSpPr>
          <p:nvPr>
            <p:ph type="title"/>
          </p:nvPr>
        </p:nvSpPr>
        <p:spPr>
          <a:xfrm>
            <a:off x="457200" y="152400"/>
            <a:ext cx="8077199" cy="914400"/>
          </a:xfrm>
        </p:spPr>
        <p:txBody>
          <a:bodyPr>
            <a:normAutofit fontScale="90000"/>
          </a:bodyPr>
          <a:lstStyle/>
          <a:p>
            <a:pPr fontAlgn="auto">
              <a:spcAft>
                <a:spcPts val="0"/>
              </a:spcAft>
              <a:defRPr/>
            </a:pPr>
            <a:r>
              <a:rPr lang="en-GB" sz="4000" dirty="0" smtClean="0"/>
              <a:t>Low EXPECTED Cell Counts with the Chi-squared test</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9400" y="3733800"/>
            <a:ext cx="5238750" cy="261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xmlns="" val="1754771871"/>
              </p:ext>
            </p:extLst>
          </p:nvPr>
        </p:nvGraphicFramePr>
        <p:xfrm>
          <a:off x="2667000" y="1219200"/>
          <a:ext cx="6096000" cy="2286000"/>
        </p:xfrm>
        <a:graphic>
          <a:graphicData uri="http://schemas.openxmlformats.org/drawingml/2006/table">
            <a:tbl>
              <a:tblPr firstRow="1" bandRow="1">
                <a:tableStyleId>{5C22544A-7EE6-4342-B048-85BDC9FD1C3A}</a:tableStyleId>
              </a:tblPr>
              <a:tblGrid>
                <a:gridCol w="1524000"/>
                <a:gridCol w="1524000"/>
                <a:gridCol w="1524000"/>
                <a:gridCol w="1524000"/>
              </a:tblGrid>
              <a:tr h="441960">
                <a:tc>
                  <a:txBody>
                    <a:bodyPr/>
                    <a:lstStyle/>
                    <a:p>
                      <a:pPr algn="ctr"/>
                      <a:endParaRPr lang="en-GB" sz="2400" dirty="0"/>
                    </a:p>
                  </a:txBody>
                  <a:tcPr/>
                </a:tc>
                <a:tc>
                  <a:txBody>
                    <a:bodyPr/>
                    <a:lstStyle/>
                    <a:p>
                      <a:pPr algn="ctr"/>
                      <a:r>
                        <a:rPr lang="en-GB" sz="2400" dirty="0" smtClean="0"/>
                        <a:t>Died</a:t>
                      </a:r>
                      <a:endParaRPr lang="en-GB" sz="2400" dirty="0"/>
                    </a:p>
                  </a:txBody>
                  <a:tcPr/>
                </a:tc>
                <a:tc>
                  <a:txBody>
                    <a:bodyPr/>
                    <a:lstStyle/>
                    <a:p>
                      <a:pPr algn="ctr"/>
                      <a:r>
                        <a:rPr lang="en-GB" sz="2400" dirty="0" smtClean="0"/>
                        <a:t>Survived</a:t>
                      </a:r>
                      <a:endParaRPr lang="en-GB" sz="2400" dirty="0"/>
                    </a:p>
                  </a:txBody>
                  <a:tcPr/>
                </a:tc>
                <a:tc>
                  <a:txBody>
                    <a:bodyPr/>
                    <a:lstStyle/>
                    <a:p>
                      <a:pPr algn="ctr"/>
                      <a:r>
                        <a:rPr lang="en-GB" sz="2400" dirty="0" smtClean="0"/>
                        <a:t>Total</a:t>
                      </a:r>
                      <a:endParaRPr lang="en-GB" sz="2400" dirty="0"/>
                    </a:p>
                  </a:txBody>
                  <a:tcPr/>
                </a:tc>
              </a:tr>
              <a:tr h="441960">
                <a:tc>
                  <a:txBody>
                    <a:bodyPr/>
                    <a:lstStyle/>
                    <a:p>
                      <a:pPr algn="ctr"/>
                      <a:r>
                        <a:rPr lang="en-GB" sz="2400" dirty="0" smtClean="0"/>
                        <a:t>1</a:t>
                      </a:r>
                      <a:r>
                        <a:rPr lang="en-GB" sz="2400" baseline="30000" dirty="0" smtClean="0"/>
                        <a:t>st</a:t>
                      </a:r>
                      <a:r>
                        <a:rPr lang="en-GB" sz="2400" dirty="0" smtClean="0"/>
                        <a:t> Class</a:t>
                      </a:r>
                      <a:endParaRPr lang="en-GB" sz="2400" dirty="0"/>
                    </a:p>
                  </a:txBody>
                  <a:tcPr/>
                </a:tc>
                <a:tc>
                  <a:txBody>
                    <a:bodyPr/>
                    <a:lstStyle/>
                    <a:p>
                      <a:pPr algn="ctr"/>
                      <a:r>
                        <a:rPr lang="en-GB" sz="2400" b="1" dirty="0" smtClean="0"/>
                        <a:t>200</a:t>
                      </a:r>
                      <a:endParaRPr lang="en-GB" sz="2400" b="1" dirty="0"/>
                    </a:p>
                  </a:txBody>
                  <a:tcPr/>
                </a:tc>
                <a:tc>
                  <a:txBody>
                    <a:bodyPr/>
                    <a:lstStyle/>
                    <a:p>
                      <a:pPr algn="ctr"/>
                      <a:r>
                        <a:rPr lang="en-GB" sz="2400" dirty="0" smtClean="0"/>
                        <a:t>123</a:t>
                      </a:r>
                      <a:endParaRPr lang="en-GB" sz="2400" dirty="0"/>
                    </a:p>
                  </a:txBody>
                  <a:tcPr/>
                </a:tc>
                <a:tc>
                  <a:txBody>
                    <a:bodyPr/>
                    <a:lstStyle/>
                    <a:p>
                      <a:pPr algn="ctr"/>
                      <a:r>
                        <a:rPr lang="en-GB" sz="2400" dirty="0" smtClean="0"/>
                        <a:t>323</a:t>
                      </a:r>
                      <a:endParaRPr lang="en-GB" sz="2400" dirty="0"/>
                    </a:p>
                  </a:txBody>
                  <a:tcPr/>
                </a:tc>
              </a:tr>
              <a:tr h="441960">
                <a:tc>
                  <a:txBody>
                    <a:bodyPr/>
                    <a:lstStyle/>
                    <a:p>
                      <a:pPr algn="ctr"/>
                      <a:r>
                        <a:rPr lang="en-GB" sz="2400" dirty="0" smtClean="0"/>
                        <a:t>2</a:t>
                      </a:r>
                      <a:r>
                        <a:rPr lang="en-GB" sz="2400" baseline="30000" dirty="0" smtClean="0"/>
                        <a:t>nd</a:t>
                      </a:r>
                      <a:r>
                        <a:rPr lang="en-GB" sz="2400" dirty="0" smtClean="0"/>
                        <a:t> Class</a:t>
                      </a:r>
                      <a:endParaRPr lang="en-GB" sz="2400" dirty="0"/>
                    </a:p>
                  </a:txBody>
                  <a:tcPr/>
                </a:tc>
                <a:tc>
                  <a:txBody>
                    <a:bodyPr/>
                    <a:lstStyle/>
                    <a:p>
                      <a:pPr algn="ctr"/>
                      <a:r>
                        <a:rPr lang="en-GB" sz="2400" b="1" dirty="0" smtClean="0"/>
                        <a:t>171</a:t>
                      </a:r>
                      <a:endParaRPr lang="en-GB" sz="2400" b="1" dirty="0"/>
                    </a:p>
                  </a:txBody>
                  <a:tcPr/>
                </a:tc>
                <a:tc>
                  <a:txBody>
                    <a:bodyPr/>
                    <a:lstStyle/>
                    <a:p>
                      <a:pPr algn="ctr"/>
                      <a:r>
                        <a:rPr lang="en-GB" sz="2400" dirty="0" smtClean="0"/>
                        <a:t>106</a:t>
                      </a:r>
                      <a:endParaRPr lang="en-GB" sz="2400" dirty="0"/>
                    </a:p>
                  </a:txBody>
                  <a:tcPr/>
                </a:tc>
                <a:tc>
                  <a:txBody>
                    <a:bodyPr/>
                    <a:lstStyle/>
                    <a:p>
                      <a:pPr algn="ctr"/>
                      <a:r>
                        <a:rPr lang="en-GB" sz="2400" dirty="0" smtClean="0"/>
                        <a:t>277</a:t>
                      </a:r>
                      <a:endParaRPr lang="en-GB" sz="2400" dirty="0"/>
                    </a:p>
                  </a:txBody>
                  <a:tcPr/>
                </a:tc>
              </a:tr>
              <a:tr h="441960">
                <a:tc>
                  <a:txBody>
                    <a:bodyPr/>
                    <a:lstStyle/>
                    <a:p>
                      <a:pPr algn="ctr"/>
                      <a:r>
                        <a:rPr lang="en-GB" sz="2400" dirty="0" smtClean="0"/>
                        <a:t>3</a:t>
                      </a:r>
                      <a:r>
                        <a:rPr lang="en-GB" sz="2400" baseline="30000" dirty="0" smtClean="0"/>
                        <a:t>rd</a:t>
                      </a:r>
                      <a:r>
                        <a:rPr lang="en-GB" sz="2400" dirty="0" smtClean="0"/>
                        <a:t> Class</a:t>
                      </a:r>
                      <a:endParaRPr lang="en-GB" sz="2400" dirty="0"/>
                    </a:p>
                  </a:txBody>
                  <a:tcPr/>
                </a:tc>
                <a:tc>
                  <a:txBody>
                    <a:bodyPr/>
                    <a:lstStyle/>
                    <a:p>
                      <a:pPr algn="ctr"/>
                      <a:r>
                        <a:rPr lang="en-GB" sz="2400" b="1" dirty="0" smtClean="0"/>
                        <a:t>438</a:t>
                      </a:r>
                      <a:endParaRPr lang="en-GB" sz="2400" b="1" dirty="0"/>
                    </a:p>
                  </a:txBody>
                  <a:tcPr/>
                </a:tc>
                <a:tc>
                  <a:txBody>
                    <a:bodyPr/>
                    <a:lstStyle/>
                    <a:p>
                      <a:pPr algn="ctr"/>
                      <a:r>
                        <a:rPr lang="en-GB" sz="2400" dirty="0" smtClean="0"/>
                        <a:t>271</a:t>
                      </a:r>
                      <a:endParaRPr lang="en-GB" sz="2400" dirty="0"/>
                    </a:p>
                  </a:txBody>
                  <a:tcPr/>
                </a:tc>
                <a:tc>
                  <a:txBody>
                    <a:bodyPr/>
                    <a:lstStyle/>
                    <a:p>
                      <a:pPr algn="ctr"/>
                      <a:r>
                        <a:rPr lang="en-GB" sz="2400" dirty="0" smtClean="0"/>
                        <a:t>709</a:t>
                      </a:r>
                      <a:endParaRPr lang="en-GB" sz="2400" dirty="0"/>
                    </a:p>
                  </a:txBody>
                  <a:tcPr/>
                </a:tc>
              </a:tr>
              <a:tr h="441960">
                <a:tc>
                  <a:txBody>
                    <a:bodyPr/>
                    <a:lstStyle/>
                    <a:p>
                      <a:pPr algn="ctr"/>
                      <a:r>
                        <a:rPr lang="en-GB" sz="2400" dirty="0" smtClean="0"/>
                        <a:t>Total</a:t>
                      </a:r>
                      <a:endParaRPr lang="en-GB" sz="2400" dirty="0"/>
                    </a:p>
                  </a:txBody>
                  <a:tcPr/>
                </a:tc>
                <a:tc>
                  <a:txBody>
                    <a:bodyPr/>
                    <a:lstStyle/>
                    <a:p>
                      <a:pPr algn="ctr"/>
                      <a:r>
                        <a:rPr lang="en-GB" sz="2400" dirty="0" smtClean="0"/>
                        <a:t>809</a:t>
                      </a:r>
                      <a:endParaRPr lang="en-GB" sz="2400" dirty="0"/>
                    </a:p>
                  </a:txBody>
                  <a:tcPr/>
                </a:tc>
                <a:tc>
                  <a:txBody>
                    <a:bodyPr/>
                    <a:lstStyle/>
                    <a:p>
                      <a:pPr algn="ctr"/>
                      <a:r>
                        <a:rPr lang="en-GB" sz="2400" dirty="0" smtClean="0"/>
                        <a:t>500</a:t>
                      </a:r>
                      <a:endParaRPr lang="en-GB" sz="2400" dirty="0"/>
                    </a:p>
                  </a:txBody>
                  <a:tcPr/>
                </a:tc>
                <a:tc>
                  <a:txBody>
                    <a:bodyPr/>
                    <a:lstStyle/>
                    <a:p>
                      <a:pPr algn="ctr"/>
                      <a:r>
                        <a:rPr lang="en-GB" sz="2400" dirty="0" smtClean="0"/>
                        <a:t>1,309</a:t>
                      </a:r>
                      <a:endParaRPr lang="en-GB" sz="2400" dirty="0"/>
                    </a:p>
                  </a:txBody>
                  <a:tcPr/>
                </a:tc>
              </a:tr>
            </a:tbl>
          </a:graphicData>
        </a:graphic>
      </p:graphicFrame>
      <p:sp>
        <p:nvSpPr>
          <p:cNvPr id="8" name="TextBox 7"/>
          <p:cNvSpPr txBox="1"/>
          <p:nvPr/>
        </p:nvSpPr>
        <p:spPr>
          <a:xfrm>
            <a:off x="533400" y="4540946"/>
            <a:ext cx="1905000" cy="461665"/>
          </a:xfrm>
          <a:prstGeom prst="rect">
            <a:avLst/>
          </a:prstGeom>
          <a:noFill/>
        </p:spPr>
        <p:txBody>
          <a:bodyPr wrap="square" rtlCol="0">
            <a:spAutoFit/>
          </a:bodyPr>
          <a:lstStyle/>
          <a:p>
            <a:r>
              <a:rPr lang="en-GB" sz="2400" dirty="0" smtClean="0"/>
              <a:t>SPSS Output</a:t>
            </a:r>
            <a:endParaRPr lang="en-GB" sz="2400" dirty="0"/>
          </a:p>
        </p:txBody>
      </p:sp>
      <p:sp>
        <p:nvSpPr>
          <p:cNvPr id="9" name="Oval 8"/>
          <p:cNvSpPr/>
          <p:nvPr/>
        </p:nvSpPr>
        <p:spPr>
          <a:xfrm>
            <a:off x="2667000" y="5715000"/>
            <a:ext cx="5010150" cy="685800"/>
          </a:xfrm>
          <a:prstGeom prst="ellipse">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ular Callout 10"/>
          <p:cNvSpPr/>
          <p:nvPr/>
        </p:nvSpPr>
        <p:spPr>
          <a:xfrm>
            <a:off x="254000" y="1714500"/>
            <a:ext cx="2184400" cy="2247900"/>
          </a:xfrm>
          <a:prstGeom prst="wedgeRoundRectCallout">
            <a:avLst>
              <a:gd name="adj1" fmla="val 131493"/>
              <a:gd name="adj2" fmla="val -30155"/>
              <a:gd name="adj3" fmla="val 16667"/>
            </a:avLst>
          </a:prstGeom>
          <a:solidFill>
            <a:srgbClr val="FFFF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solidFill>
                  <a:schemeClr val="tx1"/>
                </a:solidFill>
              </a:rPr>
              <a:t>We have no cells with expected counts below 5 </a:t>
            </a:r>
            <a:endParaRPr lang="en-GB" sz="2200" dirty="0">
              <a:solidFill>
                <a:schemeClr val="tx1"/>
              </a:solidFill>
            </a:endParaRPr>
          </a:p>
        </p:txBody>
      </p:sp>
      <p:sp>
        <p:nvSpPr>
          <p:cNvPr id="13" name="Rectangle 12"/>
          <p:cNvSpPr/>
          <p:nvPr/>
        </p:nvSpPr>
        <p:spPr>
          <a:xfrm>
            <a:off x="4229100" y="1673385"/>
            <a:ext cx="2628900" cy="1374615"/>
          </a:xfrm>
          <a:prstGeom prst="rect">
            <a:avLst/>
          </a:prstGeom>
          <a:solidFill>
            <a:srgbClr val="FFFF00">
              <a:alpha val="16000"/>
            </a:srgbClr>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95604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5" name="Rectangle 3"/>
          <p:cNvSpPr>
            <a:spLocks noGrp="1" noChangeArrowheads="1"/>
          </p:cNvSpPr>
          <p:nvPr>
            <p:ph idx="1"/>
          </p:nvPr>
        </p:nvSpPr>
        <p:spPr>
          <a:xfrm>
            <a:off x="304800" y="1600200"/>
            <a:ext cx="8610599" cy="4495800"/>
          </a:xfrm>
        </p:spPr>
        <p:txBody>
          <a:bodyPr>
            <a:normAutofit/>
          </a:bodyPr>
          <a:lstStyle/>
          <a:p>
            <a:pPr>
              <a:lnSpc>
                <a:spcPct val="90000"/>
              </a:lnSpc>
              <a:buClr>
                <a:srgbClr val="2A196F"/>
              </a:buClr>
            </a:pPr>
            <a:r>
              <a:rPr lang="en-GB" sz="2400" dirty="0" smtClean="0"/>
              <a:t>Check no. of cells with EXPECTED counts less than 5</a:t>
            </a:r>
          </a:p>
          <a:p>
            <a:pPr>
              <a:lnSpc>
                <a:spcPct val="90000"/>
              </a:lnSpc>
              <a:buClr>
                <a:srgbClr val="2A196F"/>
              </a:buClr>
            </a:pPr>
            <a:r>
              <a:rPr lang="en-GB" sz="2400" dirty="0"/>
              <a:t>SPSS reports the % of cells </a:t>
            </a:r>
            <a:r>
              <a:rPr lang="en-GB" sz="2400" dirty="0" smtClean="0"/>
              <a:t>with an expected count </a:t>
            </a:r>
            <a:r>
              <a:rPr lang="en-GB" sz="2400" dirty="0"/>
              <a:t>&lt;5</a:t>
            </a:r>
          </a:p>
          <a:p>
            <a:pPr>
              <a:lnSpc>
                <a:spcPct val="90000"/>
              </a:lnSpc>
              <a:buClr>
                <a:srgbClr val="2A196F"/>
              </a:buClr>
            </a:pPr>
            <a:r>
              <a:rPr lang="en-GB" sz="2400" dirty="0" smtClean="0"/>
              <a:t>If more than 20% then the test statistic does not approximate a chi-squared distribution very well</a:t>
            </a:r>
          </a:p>
          <a:p>
            <a:pPr>
              <a:lnSpc>
                <a:spcPct val="90000"/>
              </a:lnSpc>
              <a:buClr>
                <a:srgbClr val="2A196F"/>
              </a:buClr>
            </a:pPr>
            <a:r>
              <a:rPr lang="en-GB" sz="2400" dirty="0" smtClean="0"/>
              <a:t>If any expected cell counts are &lt;1 then cannot use the chi-squared distribution</a:t>
            </a:r>
          </a:p>
          <a:p>
            <a:pPr>
              <a:lnSpc>
                <a:spcPct val="90000"/>
              </a:lnSpc>
              <a:buClr>
                <a:srgbClr val="2A196F"/>
              </a:buClr>
            </a:pPr>
            <a:r>
              <a:rPr lang="en-GB" sz="2400" dirty="0" smtClean="0"/>
              <a:t>In either </a:t>
            </a:r>
            <a:r>
              <a:rPr lang="en-GB" sz="2400" dirty="0"/>
              <a:t>case if have a 2x2 </a:t>
            </a:r>
            <a:r>
              <a:rPr lang="en-GB" sz="2400" dirty="0" smtClean="0"/>
              <a:t>table use </a:t>
            </a:r>
            <a:r>
              <a:rPr lang="en-GB" sz="2400" b="1" dirty="0" smtClean="0"/>
              <a:t>Fishers’ Exact test </a:t>
            </a:r>
            <a:r>
              <a:rPr lang="en-GB" sz="2400" dirty="0" smtClean="0"/>
              <a:t>(SPSS reports this for 2x2 tables)</a:t>
            </a:r>
          </a:p>
          <a:p>
            <a:pPr>
              <a:lnSpc>
                <a:spcPct val="90000"/>
              </a:lnSpc>
              <a:buClr>
                <a:srgbClr val="2A196F"/>
              </a:buClr>
            </a:pPr>
            <a:r>
              <a:rPr lang="en-GB" sz="2400" dirty="0" smtClean="0"/>
              <a:t>In larger tables (3x2 etc.) combine categories to make cell counts larger (providing it’s meaningful)</a:t>
            </a:r>
          </a:p>
        </p:txBody>
      </p:sp>
      <p:sp>
        <p:nvSpPr>
          <p:cNvPr id="3" name="Footer Placeholder 2"/>
          <p:cNvSpPr>
            <a:spLocks noGrp="1"/>
          </p:cNvSpPr>
          <p:nvPr>
            <p:ph type="ftr" sz="quarter" idx="11"/>
          </p:nvPr>
        </p:nvSpPr>
        <p:spPr/>
        <p:txBody>
          <a:bodyPr/>
          <a:lstStyle/>
          <a:p>
            <a:r>
              <a:rPr lang="en-GB" smtClean="0"/>
              <a:t>www.statstutor.ac.uk</a:t>
            </a:r>
            <a:endParaRPr lang="en-US" dirty="0"/>
          </a:p>
        </p:txBody>
      </p:sp>
      <p:sp>
        <p:nvSpPr>
          <p:cNvPr id="40962" name="Rectangle 2"/>
          <p:cNvSpPr>
            <a:spLocks noGrp="1" noChangeArrowheads="1"/>
          </p:cNvSpPr>
          <p:nvPr>
            <p:ph type="title"/>
          </p:nvPr>
        </p:nvSpPr>
        <p:spPr>
          <a:xfrm>
            <a:off x="457200" y="457200"/>
            <a:ext cx="8077199" cy="914400"/>
          </a:xfrm>
        </p:spPr>
        <p:txBody>
          <a:bodyPr>
            <a:normAutofit fontScale="90000"/>
          </a:bodyPr>
          <a:lstStyle/>
          <a:p>
            <a:pPr fontAlgn="auto">
              <a:spcAft>
                <a:spcPts val="0"/>
              </a:spcAft>
              <a:defRPr/>
            </a:pPr>
            <a:r>
              <a:rPr lang="en-GB" sz="4000" dirty="0" smtClean="0"/>
              <a:t>Low Cell Counts with the Chi-squared test</a:t>
            </a:r>
          </a:p>
        </p:txBody>
      </p:sp>
    </p:spTree>
    <p:extLst>
      <p:ext uri="{BB962C8B-B14F-4D97-AF65-F5344CB8AC3E}">
        <p14:creationId xmlns:p14="http://schemas.microsoft.com/office/powerpoint/2010/main" xmlns="" val="154094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1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1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14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14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14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14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Comparing </a:t>
            </a:r>
            <a:r>
              <a:rPr lang="en-GB" dirty="0" smtClean="0"/>
              <a:t>means</a:t>
            </a:r>
            <a:endParaRPr lang="en-GB" dirty="0"/>
          </a:p>
        </p:txBody>
      </p:sp>
      <p:sp>
        <p:nvSpPr>
          <p:cNvPr id="6" name="Footer Placeholder 5"/>
          <p:cNvSpPr>
            <a:spLocks noGrp="1"/>
          </p:cNvSpPr>
          <p:nvPr>
            <p:ph type="ftr" sz="quarter" idx="11"/>
          </p:nvPr>
        </p:nvSpPr>
        <p:spPr/>
        <p:txBody>
          <a:bodyPr/>
          <a:lstStyle/>
          <a:p>
            <a:r>
              <a:rPr lang="en-GB" dirty="0" smtClean="0"/>
              <a:t>www.statstutor.ac.uk</a:t>
            </a:r>
            <a:endParaRPr lang="en-US" dirty="0"/>
          </a:p>
        </p:txBody>
      </p:sp>
      <p:sp>
        <p:nvSpPr>
          <p:cNvPr id="11" name="TextBox 10"/>
          <p:cNvSpPr txBox="1"/>
          <p:nvPr/>
        </p:nvSpPr>
        <p:spPr>
          <a:xfrm>
            <a:off x="1981200" y="6141545"/>
            <a:ext cx="4343400" cy="461665"/>
          </a:xfrm>
          <a:prstGeom prst="rect">
            <a:avLst/>
          </a:prstGeom>
          <a:noFill/>
        </p:spPr>
        <p:txBody>
          <a:bodyPr wrap="square" rtlCol="0">
            <a:spAutoFit/>
          </a:bodyPr>
          <a:lstStyle/>
          <a:p>
            <a:pPr algn="ctr"/>
            <a:r>
              <a:rPr lang="en-GB" sz="1200" dirty="0"/>
              <a:t>Ellen Marshall / Alun Owen </a:t>
            </a:r>
            <a:endParaRPr lang="en-GB" sz="1200" dirty="0" smtClean="0"/>
          </a:p>
          <a:p>
            <a:pPr algn="ctr"/>
            <a:r>
              <a:rPr lang="en-GB" sz="1200" dirty="0" smtClean="0"/>
              <a:t>University </a:t>
            </a:r>
            <a:r>
              <a:rPr lang="en-GB" sz="1200" dirty="0"/>
              <a:t>of Sheffield / University of Worcester </a:t>
            </a:r>
            <a:endParaRPr lang="en-US" sz="1200" dirty="0"/>
          </a:p>
        </p:txBody>
      </p:sp>
      <p:sp>
        <p:nvSpPr>
          <p:cNvPr id="12" name="TextBox 11"/>
          <p:cNvSpPr txBox="1"/>
          <p:nvPr/>
        </p:nvSpPr>
        <p:spPr>
          <a:xfrm>
            <a:off x="6329794" y="6141544"/>
            <a:ext cx="2661805" cy="461665"/>
          </a:xfrm>
          <a:prstGeom prst="rect">
            <a:avLst/>
          </a:prstGeom>
          <a:noFill/>
        </p:spPr>
        <p:txBody>
          <a:bodyPr wrap="square" rtlCol="0">
            <a:spAutoFit/>
          </a:bodyPr>
          <a:lstStyle/>
          <a:p>
            <a:pPr algn="r"/>
            <a:r>
              <a:rPr lang="en-GB" sz="1200" dirty="0" smtClean="0"/>
              <a:t>Reviewer: Ruth Fairclough</a:t>
            </a:r>
          </a:p>
          <a:p>
            <a:pPr algn="r"/>
            <a:r>
              <a:rPr lang="en-GB" sz="1200" dirty="0" smtClean="0"/>
              <a:t>University of Wolverhampton</a:t>
            </a:r>
            <a:endParaRPr lang="en-GB" sz="12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86624" y="358541"/>
            <a:ext cx="2147427" cy="834590"/>
          </a:xfrm>
          <a:prstGeom prst="rect">
            <a:avLst/>
          </a:prstGeom>
        </p:spPr>
      </p:pic>
      <p:sp>
        <p:nvSpPr>
          <p:cNvPr id="14" name="TextBox 13"/>
          <p:cNvSpPr txBox="1"/>
          <p:nvPr/>
        </p:nvSpPr>
        <p:spPr>
          <a:xfrm>
            <a:off x="755576" y="1052736"/>
            <a:ext cx="7878475" cy="800219"/>
          </a:xfrm>
          <a:prstGeom prst="rect">
            <a:avLst/>
          </a:prstGeom>
          <a:noFill/>
        </p:spPr>
        <p:txBody>
          <a:bodyPr wrap="square" rtlCol="0">
            <a:spAutoFit/>
          </a:bodyPr>
          <a:lstStyle/>
          <a:p>
            <a:pPr algn="r"/>
            <a:r>
              <a:rPr lang="en-GB" dirty="0">
                <a:latin typeface="Gill Sans MT" panose="020B0502020104020203" pitchFamily="34" charset="0"/>
              </a:rPr>
              <a:t>community project</a:t>
            </a:r>
          </a:p>
          <a:p>
            <a:pPr algn="r"/>
            <a:r>
              <a:rPr lang="en-GB" sz="1600" dirty="0">
                <a:latin typeface="Gill Sans MT" panose="020B0502020104020203" pitchFamily="34" charset="0"/>
              </a:rPr>
              <a:t>encouraging academics to share statistics support resources</a:t>
            </a:r>
          </a:p>
          <a:p>
            <a:pPr algn="r"/>
            <a:r>
              <a:rPr lang="en-GB" sz="1200" dirty="0">
                <a:latin typeface="Gill Sans MT" panose="020B0502020104020203" pitchFamily="34" charset="0"/>
              </a:rPr>
              <a:t>All </a:t>
            </a:r>
            <a:r>
              <a:rPr lang="en-GB" sz="1200" dirty="0" err="1">
                <a:latin typeface="Gill Sans MT" panose="020B0502020104020203" pitchFamily="34" charset="0"/>
              </a:rPr>
              <a:t>stcp</a:t>
            </a:r>
            <a:r>
              <a:rPr lang="en-GB" sz="1200" dirty="0">
                <a:latin typeface="Gill Sans MT" panose="020B0502020104020203" pitchFamily="34" charset="0"/>
              </a:rPr>
              <a:t> resources are released under a Creative Commons </a:t>
            </a:r>
            <a:r>
              <a:rPr lang="en-GB" sz="1200" dirty="0" smtClean="0">
                <a:latin typeface="Gill Sans MT" panose="020B0502020104020203" pitchFamily="34" charset="0"/>
              </a:rPr>
              <a:t>licence</a:t>
            </a:r>
            <a:endParaRPr lang="en-GB" sz="1200" dirty="0">
              <a:latin typeface="Gill Sans MT" panose="020B0502020104020203" pitchFamily="34" charset="0"/>
            </a:endParaRPr>
          </a:p>
        </p:txBody>
      </p:sp>
    </p:spTree>
    <p:extLst>
      <p:ext uri="{BB962C8B-B14F-4D97-AF65-F5344CB8AC3E}">
        <p14:creationId xmlns:p14="http://schemas.microsoft.com/office/powerpoint/2010/main" xmlns="" val="25308758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90736" y="476672"/>
            <a:ext cx="8653264"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b="0" dirty="0" smtClean="0"/>
              <a:t>Summarising means</a:t>
            </a:r>
            <a:endParaRPr lang="en-GB" sz="4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Content Placeholder 2"/>
          <p:cNvSpPr txBox="1">
            <a:spLocks/>
          </p:cNvSpPr>
          <p:nvPr/>
        </p:nvSpPr>
        <p:spPr>
          <a:xfrm>
            <a:off x="152400" y="1417956"/>
            <a:ext cx="3771528" cy="4958824"/>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GB" sz="2800" dirty="0" smtClean="0"/>
              <a:t>Calculate summary statistics by group</a:t>
            </a:r>
          </a:p>
          <a:p>
            <a:endParaRPr lang="en-GB" sz="2800" dirty="0"/>
          </a:p>
          <a:p>
            <a:r>
              <a:rPr lang="en-GB" sz="2800" dirty="0" smtClean="0"/>
              <a:t>Look for outliers/ errors</a:t>
            </a:r>
          </a:p>
          <a:p>
            <a:endParaRPr lang="en-GB" sz="2800" dirty="0" smtClean="0"/>
          </a:p>
          <a:p>
            <a:r>
              <a:rPr lang="en-GB" sz="2800" dirty="0" smtClean="0"/>
              <a:t>Use a box-plot or confidence interval plot</a:t>
            </a:r>
            <a:endParaRPr lang="en-GB" sz="2800" dirty="0"/>
          </a:p>
          <a:p>
            <a:endParaRPr lang="en-GB" sz="2300"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23928" y="1417955"/>
            <a:ext cx="5196830" cy="4494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Footer Placeholder 2"/>
          <p:cNvSpPr txBox="1">
            <a:spLocks/>
          </p:cNvSpPr>
          <p:nvPr/>
        </p:nvSpPr>
        <p:spPr>
          <a:xfrm>
            <a:off x="-252045" y="6400800"/>
            <a:ext cx="1699845" cy="381000"/>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10352875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mtClean="0"/>
              <a:t>www.statstutor.ac.uk</a:t>
            </a:r>
            <a:endParaRPr lang="en-US" dirty="0"/>
          </a:p>
        </p:txBody>
      </p:sp>
      <p:sp>
        <p:nvSpPr>
          <p:cNvPr id="43010" name="Rectangle 2"/>
          <p:cNvSpPr>
            <a:spLocks noGrp="1" noChangeArrowheads="1"/>
          </p:cNvSpPr>
          <p:nvPr>
            <p:ph type="title"/>
          </p:nvPr>
        </p:nvSpPr>
        <p:spPr>
          <a:xfrm>
            <a:off x="467544" y="476672"/>
            <a:ext cx="8229600" cy="762000"/>
          </a:xfrm>
        </p:spPr>
        <p:txBody>
          <a:bodyPr>
            <a:noAutofit/>
          </a:bodyPr>
          <a:lstStyle/>
          <a:p>
            <a:pPr fontAlgn="auto">
              <a:spcAft>
                <a:spcPts val="0"/>
              </a:spcAft>
              <a:defRPr/>
            </a:pPr>
            <a:r>
              <a:rPr lang="en-US" sz="3200" dirty="0" smtClean="0">
                <a:cs typeface="Arial" pitchFamily="34" charset="0"/>
              </a:rPr>
              <a:t>T-tests</a:t>
            </a:r>
            <a:br>
              <a:rPr lang="en-US" sz="3200" dirty="0" smtClean="0">
                <a:cs typeface="Arial" pitchFamily="34" charset="0"/>
              </a:rPr>
            </a:br>
            <a:r>
              <a:rPr lang="en-US" sz="3200" dirty="0" smtClean="0">
                <a:cs typeface="Arial" pitchFamily="34" charset="0"/>
              </a:rPr>
              <a:t>Paired or </a:t>
            </a:r>
            <a:r>
              <a:rPr lang="en-US" sz="3200" dirty="0">
                <a:cs typeface="Arial" pitchFamily="34" charset="0"/>
              </a:rPr>
              <a:t>Independent (Unpaired) </a:t>
            </a:r>
            <a:r>
              <a:rPr lang="en-US" sz="3200" dirty="0" smtClean="0">
                <a:cs typeface="Arial" pitchFamily="34" charset="0"/>
              </a:rPr>
              <a:t>Data?</a:t>
            </a:r>
            <a:endParaRPr lang="en-GB" sz="3200" dirty="0" smtClean="0">
              <a:cs typeface="Arial" pitchFamily="34" charset="0"/>
            </a:endParaRPr>
          </a:p>
        </p:txBody>
      </p:sp>
      <p:sp>
        <p:nvSpPr>
          <p:cNvPr id="388100" name="Rectangle 4"/>
          <p:cNvSpPr>
            <a:spLocks noChangeArrowheads="1"/>
          </p:cNvSpPr>
          <p:nvPr/>
        </p:nvSpPr>
        <p:spPr bwMode="auto">
          <a:xfrm>
            <a:off x="381000" y="1828800"/>
            <a:ext cx="8534400" cy="3711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p>
            <a:pPr>
              <a:spcBef>
                <a:spcPct val="20000"/>
              </a:spcBef>
            </a:pPr>
            <a:r>
              <a:rPr lang="en-GB" sz="2800" dirty="0" smtClean="0">
                <a:cs typeface="Arial" pitchFamily="34" charset="0"/>
              </a:rPr>
              <a:t>T-tests are used to compare two population means</a:t>
            </a:r>
          </a:p>
          <a:p>
            <a:pPr marL="449263" indent="-449263">
              <a:spcBef>
                <a:spcPct val="20000"/>
              </a:spcBef>
              <a:buFont typeface="Lucida Sans Unicode" pitchFamily="34" charset="0"/>
              <a:buChar char="₋"/>
            </a:pPr>
            <a:r>
              <a:rPr lang="en-GB" sz="2800" b="1" dirty="0" smtClean="0">
                <a:solidFill>
                  <a:srgbClr val="0070C0"/>
                </a:solidFill>
                <a:cs typeface="Arial" pitchFamily="34" charset="0"/>
              </a:rPr>
              <a:t>Paired data: </a:t>
            </a:r>
            <a:r>
              <a:rPr lang="en-GB" sz="2800" dirty="0" smtClean="0">
                <a:cs typeface="Arial" pitchFamily="34" charset="0"/>
              </a:rPr>
              <a:t>same individuals studied at two different times or under two conditions     </a:t>
            </a:r>
            <a:r>
              <a:rPr lang="en-GB" sz="2800" dirty="0" smtClean="0">
                <a:solidFill>
                  <a:srgbClr val="0070C0"/>
                </a:solidFill>
                <a:cs typeface="Arial" pitchFamily="34" charset="0"/>
              </a:rPr>
              <a:t>PAIRED T-TEST</a:t>
            </a:r>
          </a:p>
          <a:p>
            <a:pPr marL="449263" indent="-449263">
              <a:spcBef>
                <a:spcPct val="20000"/>
              </a:spcBef>
              <a:buFont typeface="Lucida Sans Unicode" pitchFamily="34" charset="0"/>
              <a:buChar char="₋"/>
            </a:pPr>
            <a:r>
              <a:rPr lang="en-GB" sz="2800" b="1" dirty="0" smtClean="0">
                <a:solidFill>
                  <a:srgbClr val="00B050"/>
                </a:solidFill>
                <a:cs typeface="Arial" pitchFamily="34" charset="0"/>
              </a:rPr>
              <a:t>Independent:</a:t>
            </a:r>
            <a:r>
              <a:rPr lang="en-GB" sz="2800" dirty="0" smtClean="0">
                <a:cs typeface="Arial" pitchFamily="34" charset="0"/>
              </a:rPr>
              <a:t> data collected from two separate groups     </a:t>
            </a:r>
            <a:r>
              <a:rPr lang="en-GB" sz="2800" dirty="0" smtClean="0">
                <a:solidFill>
                  <a:srgbClr val="00B050"/>
                </a:solidFill>
                <a:cs typeface="Arial" pitchFamily="34" charset="0"/>
              </a:rPr>
              <a:t>INDEPENDENT SAMPLES T-TEST</a:t>
            </a:r>
            <a:endParaRPr lang="en-GB" sz="2800" dirty="0">
              <a:solidFill>
                <a:srgbClr val="00B050"/>
              </a:solidFill>
              <a:cs typeface="Arial" pitchFamily="34" charset="0"/>
            </a:endParaRPr>
          </a:p>
        </p:txBody>
      </p:sp>
    </p:spTree>
    <p:extLst>
      <p:ext uri="{BB962C8B-B14F-4D97-AF65-F5344CB8AC3E}">
        <p14:creationId xmlns:p14="http://schemas.microsoft.com/office/powerpoint/2010/main" xmlns="" val="13015087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810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81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4" y="1419368"/>
            <a:ext cx="8746124" cy="4991264"/>
          </a:xfrm>
        </p:spPr>
        <p:txBody>
          <a:bodyPr>
            <a:normAutofit/>
          </a:bodyPr>
          <a:lstStyle/>
          <a:p>
            <a:pPr marL="514350" indent="-514350">
              <a:buNone/>
            </a:pPr>
            <a:r>
              <a:rPr lang="en-GB" sz="2400" b="1" dirty="0" smtClean="0"/>
              <a:t>Paired </a:t>
            </a:r>
            <a:r>
              <a:rPr lang="en-GB" sz="2400" b="1" dirty="0"/>
              <a:t>or </a:t>
            </a:r>
            <a:r>
              <a:rPr lang="en-GB" sz="2400" b="1" dirty="0" smtClean="0"/>
              <a:t>unpaired?</a:t>
            </a:r>
          </a:p>
          <a:p>
            <a:pPr marL="0" indent="0">
              <a:buNone/>
            </a:pPr>
            <a:r>
              <a:rPr lang="en-GB" sz="2400" dirty="0" smtClean="0"/>
              <a:t>If the same people have reported their hours for 1988 and 2014  have PAIRED measurements of the same variable (hours)</a:t>
            </a:r>
          </a:p>
          <a:p>
            <a:pPr marL="0" indent="0">
              <a:buNone/>
            </a:pPr>
            <a:r>
              <a:rPr lang="en-GB" sz="2400" dirty="0" smtClean="0">
                <a:solidFill>
                  <a:srgbClr val="00B0F0"/>
                </a:solidFill>
              </a:rPr>
              <a:t>Paired Null hypothesis: The mean of the paired differences = 0 </a:t>
            </a:r>
          </a:p>
          <a:p>
            <a:pPr marL="0" indent="0">
              <a:buNone/>
            </a:pPr>
            <a:endParaRPr lang="en-GB" sz="2400" dirty="0">
              <a:solidFill>
                <a:srgbClr val="00B0F0"/>
              </a:solidFill>
            </a:endParaRPr>
          </a:p>
          <a:p>
            <a:pPr marL="0" indent="0">
              <a:buNone/>
            </a:pPr>
            <a:r>
              <a:rPr lang="en-GB" sz="2400" dirty="0" smtClean="0"/>
              <a:t>If different people are used in 1988 and 2014 have independent measurements</a:t>
            </a:r>
          </a:p>
          <a:p>
            <a:pPr marL="0" indent="0">
              <a:buNone/>
            </a:pPr>
            <a:r>
              <a:rPr lang="en-GB" sz="2400" dirty="0" smtClean="0">
                <a:solidFill>
                  <a:srgbClr val="00B050"/>
                </a:solidFill>
              </a:rPr>
              <a:t>Independent Null hypothesis</a:t>
            </a:r>
            <a:r>
              <a:rPr lang="en-GB" sz="2400" dirty="0">
                <a:solidFill>
                  <a:srgbClr val="00B050"/>
                </a:solidFill>
              </a:rPr>
              <a:t>: The </a:t>
            </a:r>
            <a:r>
              <a:rPr lang="en-GB" sz="2400" dirty="0" smtClean="0">
                <a:solidFill>
                  <a:srgbClr val="00B050"/>
                </a:solidFill>
              </a:rPr>
              <a:t>mean hours worked in 1988  is equal to the mean for 2014 </a:t>
            </a:r>
            <a:endParaRPr lang="en-GB" sz="2400" dirty="0">
              <a:solidFill>
                <a:srgbClr val="00B050"/>
              </a:solidFill>
            </a:endParaRPr>
          </a:p>
          <a:p>
            <a:pPr marL="0" indent="0">
              <a:buNone/>
            </a:pPr>
            <a:endParaRPr lang="en-GB" sz="2400" dirty="0"/>
          </a:p>
        </p:txBody>
      </p:sp>
      <p:sp>
        <p:nvSpPr>
          <p:cNvPr id="6" name="Footer Placeholder 5"/>
          <p:cNvSpPr>
            <a:spLocks noGrp="1"/>
          </p:cNvSpPr>
          <p:nvPr>
            <p:ph type="ftr" sz="quarter" idx="11"/>
          </p:nvPr>
        </p:nvSpPr>
        <p:spPr/>
        <p:txBody>
          <a:bodyPr/>
          <a:lstStyle/>
          <a:p>
            <a:r>
              <a:rPr lang="en-GB" smtClean="0"/>
              <a:t>www.statstutor.ac.uk</a:t>
            </a:r>
            <a:endParaRPr lang="en-US" dirty="0"/>
          </a:p>
        </p:txBody>
      </p:sp>
      <p:sp>
        <p:nvSpPr>
          <p:cNvPr id="2" name="Title 1"/>
          <p:cNvSpPr>
            <a:spLocks noGrp="1"/>
          </p:cNvSpPr>
          <p:nvPr>
            <p:ph type="title"/>
          </p:nvPr>
        </p:nvSpPr>
        <p:spPr>
          <a:xfrm>
            <a:off x="323528" y="188640"/>
            <a:ext cx="8712968" cy="1143000"/>
          </a:xfrm>
        </p:spPr>
        <p:txBody>
          <a:bodyPr>
            <a:noAutofit/>
          </a:bodyPr>
          <a:lstStyle/>
          <a:p>
            <a:pPr marL="514350" indent="-514350"/>
            <a:r>
              <a:rPr lang="en-GB" sz="3600" dirty="0"/>
              <a:t>Comparison of hours worked in 1988 to today</a:t>
            </a:r>
            <a:endParaRPr lang="en-GB" sz="3600" dirty="0">
              <a:ea typeface="Calibri"/>
              <a:cs typeface="Times New Roman"/>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 val="2406201742"/>
              </p:ext>
            </p:extLst>
          </p:nvPr>
        </p:nvGraphicFramePr>
        <p:xfrm>
          <a:off x="3007835" y="5715000"/>
          <a:ext cx="2400300" cy="533400"/>
        </p:xfrm>
        <a:graphic>
          <a:graphicData uri="http://schemas.openxmlformats.org/presentationml/2006/ole">
            <p:oleObj spid="_x0000_s69752" name="Equation" r:id="rId4" imgW="1028520" imgH="228600" progId="Equation.3">
              <p:embed/>
            </p:oleObj>
          </a:graphicData>
        </a:graphic>
      </p:graphicFrame>
      <p:pic>
        <p:nvPicPr>
          <p:cNvPr id="2867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89385" y="3459843"/>
            <a:ext cx="1830531" cy="5479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30842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9642" t="22476" r="58572" b="58286"/>
          <a:stretch/>
        </p:blipFill>
        <p:spPr bwMode="auto">
          <a:xfrm>
            <a:off x="4816201" y="2852936"/>
            <a:ext cx="3914098" cy="34656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Content Placeholder 1"/>
          <p:cNvSpPr>
            <a:spLocks noGrp="1"/>
          </p:cNvSpPr>
          <p:nvPr>
            <p:ph idx="1"/>
          </p:nvPr>
        </p:nvSpPr>
        <p:spPr>
          <a:xfrm>
            <a:off x="269353" y="1359725"/>
            <a:ext cx="4546848" cy="4525963"/>
          </a:xfrm>
        </p:spPr>
        <p:txBody>
          <a:bodyPr/>
          <a:lstStyle/>
          <a:p>
            <a:pPr marL="0" indent="0">
              <a:spcBef>
                <a:spcPts val="1800"/>
              </a:spcBef>
              <a:buClrTx/>
              <a:buSzTx/>
              <a:buNone/>
              <a:defRPr/>
            </a:pPr>
            <a:r>
              <a:rPr lang="en-GB" sz="2400" dirty="0" smtClean="0">
                <a:solidFill>
                  <a:schemeClr val="dk1"/>
                </a:solidFill>
              </a:rPr>
              <a:t>DATA</a:t>
            </a:r>
            <a:r>
              <a:rPr lang="en-GB" sz="2400" dirty="0">
                <a:solidFill>
                  <a:schemeClr val="dk1"/>
                </a:solidFill>
              </a:rPr>
              <a:t>: the answers to questions or measurements from the </a:t>
            </a:r>
            <a:r>
              <a:rPr lang="en-GB" sz="2400" dirty="0" smtClean="0">
                <a:solidFill>
                  <a:schemeClr val="dk1"/>
                </a:solidFill>
              </a:rPr>
              <a:t>experiment</a:t>
            </a:r>
          </a:p>
          <a:p>
            <a:pPr marL="0" indent="0">
              <a:spcBef>
                <a:spcPts val="1800"/>
              </a:spcBef>
              <a:buClrTx/>
              <a:buSzTx/>
              <a:buNone/>
              <a:defRPr/>
            </a:pPr>
            <a:endParaRPr lang="en-GB" sz="2400" dirty="0">
              <a:solidFill>
                <a:schemeClr val="dk1"/>
              </a:solidFill>
            </a:endParaRPr>
          </a:p>
          <a:p>
            <a:pPr marL="0" indent="0">
              <a:spcBef>
                <a:spcPts val="1800"/>
              </a:spcBef>
              <a:buClrTx/>
              <a:buSzTx/>
              <a:buNone/>
              <a:defRPr/>
            </a:pPr>
            <a:r>
              <a:rPr lang="en-GB" sz="2400" dirty="0" smtClean="0">
                <a:solidFill>
                  <a:schemeClr val="dk1"/>
                </a:solidFill>
              </a:rPr>
              <a:t>VARIABLE </a:t>
            </a:r>
            <a:r>
              <a:rPr lang="en-GB" sz="2400" dirty="0">
                <a:solidFill>
                  <a:schemeClr val="dk1"/>
                </a:solidFill>
              </a:rPr>
              <a:t>= measurement which varies between </a:t>
            </a:r>
            <a:r>
              <a:rPr lang="en-GB" sz="2400" dirty="0" smtClean="0">
                <a:solidFill>
                  <a:schemeClr val="dk1"/>
                </a:solidFill>
              </a:rPr>
              <a:t>subjects e.g. height or gender</a:t>
            </a:r>
            <a:endParaRPr lang="en-GB" sz="2400" dirty="0">
              <a:solidFill>
                <a:schemeClr val="dk1"/>
              </a:solidFill>
            </a:endParaRPr>
          </a:p>
          <a:p>
            <a:endParaRPr lang="en-GB" dirty="0"/>
          </a:p>
        </p:txBody>
      </p:sp>
      <p:sp>
        <p:nvSpPr>
          <p:cNvPr id="10" name="Rectangle 2"/>
          <p:cNvSpPr>
            <a:spLocks noGrp="1" noChangeArrowheads="1"/>
          </p:cNvSpPr>
          <p:nvPr>
            <p:ph type="title"/>
          </p:nvPr>
        </p:nvSpPr>
        <p:spPr/>
        <p:txBody>
          <a:bodyPr>
            <a:noAutofit/>
          </a:bodyPr>
          <a:lstStyle/>
          <a:p>
            <a:pPr fontAlgn="auto">
              <a:spcAft>
                <a:spcPts val="0"/>
              </a:spcAft>
              <a:defRPr/>
            </a:pPr>
            <a:r>
              <a:rPr lang="en-GB" sz="3200" dirty="0" smtClean="0">
                <a:latin typeface="Arial Rounded MT Bold" pitchFamily="34" charset="0"/>
                <a:cs typeface="Times New Roman" pitchFamily="18" charset="0"/>
              </a:rPr>
              <a:t/>
            </a:r>
            <a:br>
              <a:rPr lang="en-GB" sz="3200" dirty="0" smtClean="0">
                <a:latin typeface="Arial Rounded MT Bold" pitchFamily="34" charset="0"/>
                <a:cs typeface="Times New Roman" pitchFamily="18" charset="0"/>
              </a:rPr>
            </a:br>
            <a:r>
              <a:rPr lang="en-GB" sz="4000" b="0" dirty="0" smtClean="0">
                <a:solidFill>
                  <a:schemeClr val="tx1"/>
                </a:solidFill>
                <a:effectLst>
                  <a:outerShdw blurRad="38100" dist="38100" dir="2700000" algn="tl">
                    <a:srgbClr val="000000">
                      <a:alpha val="43137"/>
                    </a:srgbClr>
                  </a:outerShdw>
                </a:effectLst>
                <a:cs typeface="Times New Roman" pitchFamily="18" charset="0"/>
              </a:rPr>
              <a:t>Data and variables</a:t>
            </a:r>
            <a:r>
              <a:rPr lang="en-GB" sz="3600" b="0" dirty="0" smtClean="0">
                <a:solidFill>
                  <a:schemeClr val="tx1"/>
                </a:solidFill>
                <a:effectLst>
                  <a:outerShdw blurRad="38100" dist="38100" dir="2700000" algn="tl">
                    <a:srgbClr val="000000">
                      <a:alpha val="43137"/>
                    </a:srgbClr>
                  </a:outerShdw>
                </a:effectLst>
                <a:cs typeface="Times New Roman" pitchFamily="18" charset="0"/>
              </a:rPr>
              <a:t/>
            </a:r>
            <a:br>
              <a:rPr lang="en-GB" sz="3600" b="0" dirty="0" smtClean="0">
                <a:solidFill>
                  <a:schemeClr val="tx1"/>
                </a:solidFill>
                <a:effectLst>
                  <a:outerShdw blurRad="38100" dist="38100" dir="2700000" algn="tl">
                    <a:srgbClr val="000000">
                      <a:alpha val="43137"/>
                    </a:srgbClr>
                  </a:outerShdw>
                </a:effectLst>
                <a:cs typeface="Times New Roman" pitchFamily="18" charset="0"/>
              </a:rPr>
            </a:br>
            <a:endParaRPr lang="en-GB" sz="3600" b="0" dirty="0">
              <a:solidFill>
                <a:schemeClr val="tx1"/>
              </a:solidFill>
              <a:effectLst>
                <a:outerShdw blurRad="38100" dist="38100" dir="2700000" algn="tl">
                  <a:srgbClr val="000000">
                    <a:alpha val="43137"/>
                  </a:srgbClr>
                </a:outerShdw>
              </a:effectLst>
              <a:cs typeface="Times New Roman" pitchFamily="18" charset="0"/>
            </a:endParaRPr>
          </a:p>
        </p:txBody>
      </p:sp>
      <p:sp>
        <p:nvSpPr>
          <p:cNvPr id="8" name="Rectangular Callout 7"/>
          <p:cNvSpPr/>
          <p:nvPr/>
        </p:nvSpPr>
        <p:spPr>
          <a:xfrm>
            <a:off x="1959428" y="5257800"/>
            <a:ext cx="2350201" cy="725714"/>
          </a:xfrm>
          <a:prstGeom prst="wedgeRectCallout">
            <a:avLst>
              <a:gd name="adj1" fmla="val 65405"/>
              <a:gd name="adj2" fmla="val -2611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C00000"/>
                </a:solidFill>
              </a:rPr>
              <a:t>One row per subject</a:t>
            </a:r>
            <a:endParaRPr lang="en-GB" sz="2000" dirty="0">
              <a:solidFill>
                <a:srgbClr val="C00000"/>
              </a:solidFill>
            </a:endParaRPr>
          </a:p>
        </p:txBody>
      </p:sp>
      <p:sp>
        <p:nvSpPr>
          <p:cNvPr id="9" name="Rectangular Callout 8"/>
          <p:cNvSpPr/>
          <p:nvPr/>
        </p:nvSpPr>
        <p:spPr>
          <a:xfrm>
            <a:off x="6045199" y="1641006"/>
            <a:ext cx="2350201" cy="725714"/>
          </a:xfrm>
          <a:prstGeom prst="wedgeRectCallout">
            <a:avLst>
              <a:gd name="adj1" fmla="val 5500"/>
              <a:gd name="adj2" fmla="val 105883"/>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C00000"/>
                </a:solidFill>
              </a:rPr>
              <a:t>One variable per column</a:t>
            </a:r>
            <a:endParaRPr lang="en-GB" sz="2000" dirty="0">
              <a:solidFill>
                <a:srgbClr val="C00000"/>
              </a:solidFill>
            </a:endParaRPr>
          </a:p>
        </p:txBody>
      </p:sp>
      <p:sp>
        <p:nvSpPr>
          <p:cNvPr id="7" name="Footer Placeholder 2"/>
          <p:cNvSpPr>
            <a:spLocks noGrp="1"/>
          </p:cNvSpPr>
          <p:nvPr>
            <p:ph type="ftr" sz="quarter" idx="11"/>
          </p:nvPr>
        </p:nvSpPr>
        <p:spPr>
          <a:xfrm>
            <a:off x="-902881" y="6400800"/>
            <a:ext cx="2350681" cy="365125"/>
          </a:xfrm>
        </p:spPr>
        <p:txBody>
          <a:bodyPr/>
          <a:lstStyle/>
          <a:p>
            <a:r>
              <a:rPr lang="en-GB" dirty="0" smtClean="0"/>
              <a:t>www.statstutor.ac.uk</a:t>
            </a:r>
            <a:endParaRPr lang="en-US" dirty="0"/>
          </a:p>
        </p:txBody>
      </p:sp>
    </p:spTree>
    <p:extLst>
      <p:ext uri="{BB962C8B-B14F-4D97-AF65-F5344CB8AC3E}">
        <p14:creationId xmlns:p14="http://schemas.microsoft.com/office/powerpoint/2010/main" xmlns="" val="322123544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lstStyle/>
          <a:p>
            <a:pPr marL="109728" indent="0">
              <a:buNone/>
            </a:pPr>
            <a:r>
              <a:rPr lang="en-GB" dirty="0" smtClean="0"/>
              <a:t>Paired Data</a:t>
            </a:r>
          </a:p>
          <a:p>
            <a:endParaRPr lang="en-GB" dirty="0"/>
          </a:p>
          <a:p>
            <a:endParaRPr lang="en-GB" dirty="0" smtClean="0"/>
          </a:p>
          <a:p>
            <a:endParaRPr lang="en-GB" dirty="0"/>
          </a:p>
          <a:p>
            <a:pPr marL="0" indent="0">
              <a:buNone/>
            </a:pPr>
            <a:r>
              <a:rPr lang="en-GB" dirty="0"/>
              <a:t>Independent </a:t>
            </a:r>
            <a:r>
              <a:rPr lang="en-GB" dirty="0" smtClean="0"/>
              <a:t>Groups</a:t>
            </a:r>
            <a:endParaRPr lang="en-GB" dirty="0"/>
          </a:p>
          <a:p>
            <a:endParaRPr lang="en-GB" dirty="0"/>
          </a:p>
          <a:p>
            <a:endParaRPr lang="en-GB" dirty="0"/>
          </a:p>
        </p:txBody>
      </p:sp>
      <p:sp>
        <p:nvSpPr>
          <p:cNvPr id="5" name="Footer Placeholder 4"/>
          <p:cNvSpPr>
            <a:spLocks noGrp="1"/>
          </p:cNvSpPr>
          <p:nvPr>
            <p:ph type="ftr" sz="quarter" idx="11"/>
          </p:nvPr>
        </p:nvSpPr>
        <p:spPr/>
        <p:txBody>
          <a:bodyPr/>
          <a:lstStyle/>
          <a:p>
            <a:r>
              <a:rPr lang="en-GB" dirty="0" smtClean="0"/>
              <a:t>www.statstutor.ac.uk</a:t>
            </a:r>
            <a:endParaRPr lang="en-US" dirty="0"/>
          </a:p>
        </p:txBody>
      </p:sp>
      <p:sp>
        <p:nvSpPr>
          <p:cNvPr id="2" name="Title 1"/>
          <p:cNvSpPr>
            <a:spLocks noGrp="1"/>
          </p:cNvSpPr>
          <p:nvPr>
            <p:ph type="title"/>
          </p:nvPr>
        </p:nvSpPr>
        <p:spPr/>
        <p:txBody>
          <a:bodyPr/>
          <a:lstStyle/>
          <a:p>
            <a:r>
              <a:rPr lang="en-GB" dirty="0" smtClean="0"/>
              <a:t>SPSS data entry</a:t>
            </a:r>
            <a:endParaRPr lang="en-GB" dirty="0"/>
          </a:p>
        </p:txBody>
      </p:sp>
      <p:pic>
        <p:nvPicPr>
          <p:cNvPr id="319496" name="Picture 8"/>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263" t="24355" r="66175" b="59772"/>
          <a:stretch/>
        </p:blipFill>
        <p:spPr bwMode="auto">
          <a:xfrm>
            <a:off x="3775985" y="1663699"/>
            <a:ext cx="4952091" cy="14949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4819"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0356" r="80658" b="72240"/>
          <a:stretch/>
        </p:blipFill>
        <p:spPr bwMode="auto">
          <a:xfrm>
            <a:off x="4114800" y="3886200"/>
            <a:ext cx="4274463" cy="24037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005744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809" y="1340768"/>
            <a:ext cx="8435280" cy="5112568"/>
          </a:xfrm>
        </p:spPr>
        <p:txBody>
          <a:bodyPr>
            <a:normAutofit/>
          </a:bodyPr>
          <a:lstStyle/>
          <a:p>
            <a:pPr marL="365760" indent="-256032" fontAlgn="auto">
              <a:spcAft>
                <a:spcPts val="0"/>
              </a:spcAft>
              <a:buFont typeface="Wingdings 3"/>
              <a:buChar char=""/>
              <a:defRPr/>
            </a:pPr>
            <a:r>
              <a:rPr lang="en-GB" sz="2400" dirty="0" smtClean="0"/>
              <a:t>The t-distribution is similar to the standard normal distribution but has an additional parameter called degrees of freedom (</a:t>
            </a:r>
            <a:r>
              <a:rPr lang="en-GB" sz="2400" dirty="0" err="1" smtClean="0"/>
              <a:t>df</a:t>
            </a:r>
            <a:r>
              <a:rPr lang="en-GB" sz="2400" dirty="0" smtClean="0"/>
              <a:t> or v) </a:t>
            </a:r>
          </a:p>
          <a:p>
            <a:pPr marL="365760" indent="-256032" fontAlgn="auto">
              <a:spcAft>
                <a:spcPts val="0"/>
              </a:spcAft>
              <a:buNone/>
              <a:defRPr/>
            </a:pPr>
            <a:r>
              <a:rPr lang="en-GB" sz="2400" dirty="0" smtClean="0"/>
              <a:t> </a:t>
            </a:r>
          </a:p>
          <a:p>
            <a:pPr marL="365760" indent="-256032" fontAlgn="auto">
              <a:spcAft>
                <a:spcPts val="0"/>
              </a:spcAft>
              <a:buNone/>
              <a:defRPr/>
            </a:pPr>
            <a:r>
              <a:rPr lang="en-GB" sz="2400" dirty="0" smtClean="0"/>
              <a:t>For a paired t-test, v = number of pairs – 1</a:t>
            </a:r>
          </a:p>
          <a:p>
            <a:pPr marL="365760" indent="-256032" fontAlgn="auto">
              <a:spcAft>
                <a:spcPts val="0"/>
              </a:spcAft>
              <a:buNone/>
              <a:tabLst>
                <a:tab pos="3402013" algn="l"/>
                <a:tab pos="4032250" algn="l"/>
              </a:tabLst>
              <a:defRPr/>
            </a:pPr>
            <a:r>
              <a:rPr lang="en-GB" sz="2400" dirty="0"/>
              <a:t> </a:t>
            </a:r>
            <a:r>
              <a:rPr lang="en-GB" sz="2400" dirty="0" smtClean="0"/>
              <a:t>  </a:t>
            </a:r>
          </a:p>
          <a:p>
            <a:pPr marL="365760" indent="-256032" fontAlgn="auto">
              <a:spcAft>
                <a:spcPts val="0"/>
              </a:spcAft>
              <a:buNone/>
              <a:tabLst>
                <a:tab pos="3402013" algn="l"/>
                <a:tab pos="4032250" algn="l"/>
              </a:tabLst>
              <a:defRPr/>
            </a:pPr>
            <a:r>
              <a:rPr lang="en-GB" sz="2400" dirty="0" smtClean="0"/>
              <a:t>For an independent t-test,  </a:t>
            </a:r>
          </a:p>
          <a:p>
            <a:pPr marL="365760" indent="-256032" fontAlgn="auto">
              <a:spcAft>
                <a:spcPts val="0"/>
              </a:spcAft>
              <a:buFont typeface="Wingdings 3"/>
              <a:buChar char=""/>
              <a:defRPr/>
            </a:pPr>
            <a:endParaRPr lang="en-GB" sz="2400" dirty="0" smtClean="0"/>
          </a:p>
          <a:p>
            <a:pPr marL="365760" indent="-256032" fontAlgn="auto">
              <a:spcAft>
                <a:spcPts val="0"/>
              </a:spcAft>
              <a:buFont typeface="Wingdings 3"/>
              <a:buChar char=""/>
              <a:defRPr/>
            </a:pPr>
            <a:r>
              <a:rPr lang="en-GB" sz="2400" dirty="0" smtClean="0"/>
              <a:t>Used for small samples and when the population standard deviation is not known</a:t>
            </a:r>
          </a:p>
          <a:p>
            <a:pPr marL="365760" indent="-256032" fontAlgn="auto">
              <a:spcAft>
                <a:spcPts val="0"/>
              </a:spcAft>
              <a:buFont typeface="Wingdings 3"/>
              <a:buChar char=""/>
              <a:defRPr/>
            </a:pPr>
            <a:r>
              <a:rPr lang="en-GB" sz="2400" dirty="0" smtClean="0"/>
              <a:t>Small sample sizes have heavier tails</a:t>
            </a:r>
          </a:p>
          <a:p>
            <a:pPr marL="0" indent="0">
              <a:buNone/>
              <a:defRPr/>
            </a:pPr>
            <a:endParaRPr lang="en-GB" sz="2400" dirty="0">
              <a:ea typeface="ＭＳ Ｐゴシック" pitchFamily="-60" charset="-128"/>
              <a:cs typeface="ＭＳ Ｐゴシック" pitchFamily="-60" charset="-128"/>
            </a:endParaRPr>
          </a:p>
        </p:txBody>
      </p:sp>
      <p:sp>
        <p:nvSpPr>
          <p:cNvPr id="2" name="Title 1"/>
          <p:cNvSpPr>
            <a:spLocks noGrp="1"/>
          </p:cNvSpPr>
          <p:nvPr>
            <p:ph type="title"/>
          </p:nvPr>
        </p:nvSpPr>
        <p:spPr/>
        <p:txBody>
          <a:bodyPr/>
          <a:lstStyle/>
          <a:p>
            <a:pPr fontAlgn="auto">
              <a:spcAft>
                <a:spcPts val="0"/>
              </a:spcAft>
              <a:defRPr/>
            </a:pPr>
            <a:r>
              <a:rPr lang="en-GB" dirty="0" smtClean="0"/>
              <a:t>What is the t-distribution?</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3730709767"/>
              </p:ext>
            </p:extLst>
          </p:nvPr>
        </p:nvGraphicFramePr>
        <p:xfrm>
          <a:off x="4800600" y="3657600"/>
          <a:ext cx="3279775" cy="533400"/>
        </p:xfrm>
        <a:graphic>
          <a:graphicData uri="http://schemas.openxmlformats.org/presentationml/2006/ole">
            <p:oleObj spid="_x0000_s87147" name="Equation" r:id="rId4" imgW="1320480" imgH="241200" progId="Equation.3">
              <p:embed/>
            </p:oleObj>
          </a:graphicData>
        </a:graphic>
      </p:graphicFrame>
      <p:sp>
        <p:nvSpPr>
          <p:cNvPr id="6" name="Footer Placeholder 2"/>
          <p:cNvSpPr txBox="1">
            <a:spLocks/>
          </p:cNvSpPr>
          <p:nvPr/>
        </p:nvSpPr>
        <p:spPr>
          <a:xfrm>
            <a:off x="-252045" y="6400800"/>
            <a:ext cx="1699845" cy="381000"/>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36853444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458200" cy="4525963"/>
          </a:xfrm>
        </p:spPr>
        <p:txBody>
          <a:bodyPr/>
          <a:lstStyle/>
          <a:p>
            <a:r>
              <a:rPr lang="en-GB" dirty="0" smtClean="0"/>
              <a:t>As the sample size gets big, the t-distribution matches the normal distribution</a:t>
            </a:r>
            <a:endParaRPr lang="en-GB" dirty="0"/>
          </a:p>
        </p:txBody>
      </p:sp>
      <p:sp>
        <p:nvSpPr>
          <p:cNvPr id="3" name="Title 2"/>
          <p:cNvSpPr>
            <a:spLocks noGrp="1"/>
          </p:cNvSpPr>
          <p:nvPr>
            <p:ph type="title"/>
          </p:nvPr>
        </p:nvSpPr>
        <p:spPr/>
        <p:txBody>
          <a:bodyPr/>
          <a:lstStyle/>
          <a:p>
            <a:r>
              <a:rPr lang="en-GB" dirty="0" smtClean="0"/>
              <a:t>Relationship to normal</a:t>
            </a:r>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81200" y="2511289"/>
            <a:ext cx="6394648" cy="34242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3200400" y="3276600"/>
            <a:ext cx="1836204" cy="369332"/>
          </a:xfrm>
          <a:prstGeom prst="rect">
            <a:avLst/>
          </a:prstGeom>
          <a:noFill/>
        </p:spPr>
        <p:txBody>
          <a:bodyPr wrap="square" rtlCol="0">
            <a:spAutoFit/>
          </a:bodyPr>
          <a:lstStyle/>
          <a:p>
            <a:r>
              <a:rPr lang="en-GB" dirty="0" smtClean="0"/>
              <a:t>Normal curve</a:t>
            </a:r>
            <a:endParaRPr lang="en-GB" dirty="0"/>
          </a:p>
        </p:txBody>
      </p:sp>
      <p:cxnSp>
        <p:nvCxnSpPr>
          <p:cNvPr id="7" name="Straight Arrow Connector 6"/>
          <p:cNvCxnSpPr/>
          <p:nvPr/>
        </p:nvCxnSpPr>
        <p:spPr>
          <a:xfrm flipV="1">
            <a:off x="4419600" y="2955629"/>
            <a:ext cx="838200" cy="3844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ooter Placeholder 2"/>
          <p:cNvSpPr txBox="1">
            <a:spLocks/>
          </p:cNvSpPr>
          <p:nvPr/>
        </p:nvSpPr>
        <p:spPr>
          <a:xfrm>
            <a:off x="-252045" y="6400800"/>
            <a:ext cx="1699845" cy="381000"/>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3291158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p:cNvSpPr>
            <a:spLocks noGrp="1"/>
          </p:cNvSpPr>
          <p:nvPr>
            <p:ph idx="1"/>
          </p:nvPr>
        </p:nvSpPr>
        <p:spPr/>
        <p:txBody>
          <a:bodyPr/>
          <a:lstStyle/>
          <a:p>
            <a:pPr marL="0" indent="0">
              <a:buFont typeface="Wingdings" pitchFamily="2" charset="2"/>
              <a:buNone/>
              <a:defRPr/>
            </a:pPr>
            <a:r>
              <a:rPr lang="en-GB" sz="2400" dirty="0"/>
              <a:t>http://cast.massey.ac.nz/collection_public.html</a:t>
            </a:r>
          </a:p>
          <a:p>
            <a:pPr>
              <a:defRPr/>
            </a:pPr>
            <a:endParaRPr lang="en-GB" dirty="0"/>
          </a:p>
          <a:p>
            <a:pPr>
              <a:defRPr/>
            </a:pPr>
            <a:r>
              <a:rPr lang="en-GB" dirty="0" smtClean="0"/>
              <a:t>Introductory </a:t>
            </a:r>
            <a:r>
              <a:rPr lang="en-GB" dirty="0"/>
              <a:t>e-book (general) and select</a:t>
            </a:r>
          </a:p>
          <a:p>
            <a:pPr marL="0" indent="0">
              <a:buFont typeface="Wingdings" pitchFamily="2" charset="2"/>
              <a:buNone/>
              <a:defRPr/>
            </a:pPr>
            <a:r>
              <a:rPr lang="en-GB" dirty="0"/>
              <a:t>     </a:t>
            </a:r>
            <a:r>
              <a:rPr lang="en-GB" dirty="0" smtClean="0"/>
              <a:t>10. Testing Hypotheses</a:t>
            </a:r>
            <a:endParaRPr lang="en-GB" dirty="0"/>
          </a:p>
          <a:p>
            <a:pPr>
              <a:buFont typeface="Arial" charset="0"/>
              <a:buNone/>
              <a:defRPr/>
            </a:pPr>
            <a:r>
              <a:rPr lang="en-GB" dirty="0"/>
              <a:t>        </a:t>
            </a:r>
            <a:r>
              <a:rPr lang="en-GB" dirty="0" smtClean="0"/>
              <a:t>3. </a:t>
            </a:r>
            <a:r>
              <a:rPr lang="en-GB" dirty="0"/>
              <a:t>T</a:t>
            </a:r>
            <a:r>
              <a:rPr lang="en-GB" dirty="0" smtClean="0"/>
              <a:t>ests about means</a:t>
            </a:r>
          </a:p>
          <a:p>
            <a:pPr>
              <a:buFont typeface="Arial" charset="0"/>
              <a:buNone/>
              <a:defRPr/>
            </a:pPr>
            <a:r>
              <a:rPr lang="en-GB" dirty="0" smtClean="0"/>
              <a:t>           4</a:t>
            </a:r>
            <a:r>
              <a:rPr lang="en-GB" dirty="0"/>
              <a:t>. The t-distribution</a:t>
            </a:r>
            <a:endParaRPr lang="en-GB" dirty="0" smtClean="0"/>
          </a:p>
          <a:p>
            <a:pPr>
              <a:buFont typeface="Arial" charset="0"/>
              <a:buNone/>
              <a:defRPr/>
            </a:pPr>
            <a:r>
              <a:rPr lang="en-GB" dirty="0"/>
              <a:t>	</a:t>
            </a:r>
            <a:r>
              <a:rPr lang="en-GB" dirty="0" smtClean="0"/>
              <a:t>	   5. The t-test for a mean</a:t>
            </a:r>
          </a:p>
          <a:p>
            <a:pPr>
              <a:buFont typeface="Arial" charset="0"/>
              <a:buNone/>
              <a:defRPr/>
            </a:pPr>
            <a:endParaRPr lang="en-GB" dirty="0" smtClean="0"/>
          </a:p>
          <a:p>
            <a:pPr>
              <a:buFont typeface="Arial" charset="0"/>
              <a:buNone/>
              <a:defRPr/>
            </a:pPr>
            <a:endParaRPr lang="en-GB" dirty="0"/>
          </a:p>
          <a:p>
            <a:pPr>
              <a:buFont typeface="Arial" charset="0"/>
              <a:buNone/>
              <a:defRPr/>
            </a:pPr>
            <a:endParaRPr lang="en-GB" dirty="0"/>
          </a:p>
          <a:p>
            <a:pPr>
              <a:defRPr/>
            </a:pPr>
            <a:endParaRPr lang="en-US" dirty="0" smtClean="0"/>
          </a:p>
        </p:txBody>
      </p:sp>
      <p:sp>
        <p:nvSpPr>
          <p:cNvPr id="3" name="Footer Placeholder 2"/>
          <p:cNvSpPr>
            <a:spLocks noGrp="1"/>
          </p:cNvSpPr>
          <p:nvPr>
            <p:ph type="ftr" sz="quarter" idx="11"/>
          </p:nvPr>
        </p:nvSpPr>
        <p:spPr/>
        <p:txBody>
          <a:bodyPr/>
          <a:lstStyle/>
          <a:p>
            <a:r>
              <a:rPr lang="en-GB" smtClean="0"/>
              <a:t>www.statstutor.ac.uk</a:t>
            </a:r>
            <a:endParaRPr lang="en-US" dirty="0"/>
          </a:p>
        </p:txBody>
      </p:sp>
      <p:sp>
        <p:nvSpPr>
          <p:cNvPr id="51202" name="Title 1"/>
          <p:cNvSpPr>
            <a:spLocks noGrp="1"/>
          </p:cNvSpPr>
          <p:nvPr>
            <p:ph type="title"/>
          </p:nvPr>
        </p:nvSpPr>
        <p:spPr/>
        <p:txBody>
          <a:bodyPr>
            <a:normAutofit fontScale="90000"/>
          </a:bodyPr>
          <a:lstStyle/>
          <a:p>
            <a:pPr algn="ctr"/>
            <a:r>
              <a:rPr lang="en-GB" dirty="0" smtClean="0"/>
              <a:t>CAST e-books in statistics:</a:t>
            </a:r>
            <a:br>
              <a:rPr lang="en-GB" dirty="0" smtClean="0"/>
            </a:br>
            <a:r>
              <a:rPr lang="en-GB" dirty="0" smtClean="0"/>
              <a:t>t-distribution</a:t>
            </a:r>
          </a:p>
        </p:txBody>
      </p:sp>
    </p:spTree>
    <p:extLst>
      <p:ext uri="{BB962C8B-B14F-4D97-AF65-F5344CB8AC3E}">
        <p14:creationId xmlns:p14="http://schemas.microsoft.com/office/powerpoint/2010/main" xmlns="" val="163672369"/>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For </a:t>
            </a:r>
            <a:r>
              <a:rPr lang="en-GB" dirty="0"/>
              <a:t>E</a:t>
            </a:r>
            <a:r>
              <a:rPr lang="en-GB" dirty="0" smtClean="0"/>
              <a:t>xamples 1 and 2 (on the following four slides) discuss the answers to the following:</a:t>
            </a:r>
          </a:p>
          <a:p>
            <a:endParaRPr lang="en-GB" dirty="0" smtClean="0"/>
          </a:p>
          <a:p>
            <a:pPr lvl="1"/>
            <a:r>
              <a:rPr lang="en-GB" dirty="0"/>
              <a:t>S</a:t>
            </a:r>
            <a:r>
              <a:rPr lang="en-GB" dirty="0" smtClean="0"/>
              <a:t>tate a suitable null hypothesis</a:t>
            </a:r>
          </a:p>
          <a:p>
            <a:pPr lvl="1"/>
            <a:r>
              <a:rPr lang="en-GB" dirty="0" smtClean="0"/>
              <a:t>State whether it’s a Paired  or Independent Samples t-test</a:t>
            </a:r>
          </a:p>
          <a:p>
            <a:pPr lvl="1"/>
            <a:r>
              <a:rPr lang="en-GB" dirty="0" smtClean="0"/>
              <a:t>Decide whether to reject the null hypothesis</a:t>
            </a:r>
          </a:p>
          <a:p>
            <a:pPr lvl="1"/>
            <a:r>
              <a:rPr lang="en-GB" dirty="0" smtClean="0"/>
              <a:t>State a conclusion in words</a:t>
            </a:r>
          </a:p>
        </p:txBody>
      </p:sp>
      <p:sp>
        <p:nvSpPr>
          <p:cNvPr id="5" name="Footer Placeholder 4"/>
          <p:cNvSpPr>
            <a:spLocks noGrp="1"/>
          </p:cNvSpPr>
          <p:nvPr>
            <p:ph type="ftr" sz="quarter" idx="11"/>
          </p:nvPr>
        </p:nvSpPr>
        <p:spPr/>
        <p:txBody>
          <a:bodyPr/>
          <a:lstStyle/>
          <a:p>
            <a:r>
              <a:rPr lang="en-GB" smtClean="0"/>
              <a:t>www.statstutor.ac.uk</a:t>
            </a:r>
            <a:endParaRPr lang="en-US" dirty="0"/>
          </a:p>
        </p:txBody>
      </p:sp>
      <p:sp>
        <p:nvSpPr>
          <p:cNvPr id="2" name="Title 1"/>
          <p:cNvSpPr>
            <a:spLocks noGrp="1"/>
          </p:cNvSpPr>
          <p:nvPr>
            <p:ph type="title"/>
          </p:nvPr>
        </p:nvSpPr>
        <p:spPr/>
        <p:txBody>
          <a:bodyPr/>
          <a:lstStyle/>
          <a:p>
            <a:r>
              <a:rPr lang="en-GB" dirty="0" smtClean="0">
                <a:solidFill>
                  <a:srgbClr val="00B0F0"/>
                </a:solidFill>
              </a:rPr>
              <a:t>Exercise</a:t>
            </a:r>
            <a:endParaRPr lang="en-GB" dirty="0">
              <a:solidFill>
                <a:srgbClr val="00B0F0"/>
              </a:solidFill>
            </a:endParaRPr>
          </a:p>
        </p:txBody>
      </p:sp>
    </p:spTree>
    <p:extLst>
      <p:ext uri="{BB962C8B-B14F-4D97-AF65-F5344CB8AC3E}">
        <p14:creationId xmlns:p14="http://schemas.microsoft.com/office/powerpoint/2010/main" xmlns="" val="21600126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7848600" cy="1752600"/>
          </a:xfrm>
        </p:spPr>
        <p:txBody>
          <a:bodyPr>
            <a:normAutofit/>
          </a:bodyPr>
          <a:lstStyle/>
          <a:p>
            <a:r>
              <a:rPr lang="en-GB" dirty="0" smtClean="0"/>
              <a:t>In a weight loss study, Triglyceride levels were measured at baseline and again after 8 weeks of taking a new weight loss treatment.</a:t>
            </a:r>
          </a:p>
        </p:txBody>
      </p:sp>
      <p:sp>
        <p:nvSpPr>
          <p:cNvPr id="6" name="Footer Placeholder 5"/>
          <p:cNvSpPr>
            <a:spLocks noGrp="1"/>
          </p:cNvSpPr>
          <p:nvPr>
            <p:ph type="ftr" sz="quarter" idx="11"/>
          </p:nvPr>
        </p:nvSpPr>
        <p:spPr/>
        <p:txBody>
          <a:bodyPr/>
          <a:lstStyle/>
          <a:p>
            <a:r>
              <a:rPr lang="en-GB" smtClean="0"/>
              <a:t>www.statstutor.ac.uk</a:t>
            </a:r>
            <a:endParaRPr lang="en-US" dirty="0"/>
          </a:p>
        </p:txBody>
      </p:sp>
      <p:sp>
        <p:nvSpPr>
          <p:cNvPr id="2" name="Title 1"/>
          <p:cNvSpPr>
            <a:spLocks noGrp="1"/>
          </p:cNvSpPr>
          <p:nvPr>
            <p:ph type="title"/>
          </p:nvPr>
        </p:nvSpPr>
        <p:spPr>
          <a:xfrm>
            <a:off x="457200" y="274638"/>
            <a:ext cx="7772400" cy="868362"/>
          </a:xfrm>
        </p:spPr>
        <p:txBody>
          <a:bodyPr/>
          <a:lstStyle/>
          <a:p>
            <a:r>
              <a:rPr lang="en-GB" dirty="0" smtClean="0">
                <a:solidFill>
                  <a:srgbClr val="00B0F0"/>
                </a:solidFill>
              </a:rPr>
              <a:t>Example 1: Triglycerides</a:t>
            </a:r>
            <a:endParaRPr lang="en-GB" dirty="0">
              <a:solidFill>
                <a:srgbClr val="00B0F0"/>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52800" y="2346668"/>
            <a:ext cx="5181600" cy="4150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543804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www.statstutor.ac.uk</a:t>
            </a:r>
            <a:endParaRPr lang="en-US" dirty="0"/>
          </a:p>
        </p:txBody>
      </p:sp>
      <p:sp>
        <p:nvSpPr>
          <p:cNvPr id="9219" name="Title 1"/>
          <p:cNvSpPr>
            <a:spLocks noGrp="1"/>
          </p:cNvSpPr>
          <p:nvPr>
            <p:ph type="title"/>
          </p:nvPr>
        </p:nvSpPr>
        <p:spPr>
          <a:xfrm>
            <a:off x="583595" y="290286"/>
            <a:ext cx="7950806" cy="776514"/>
          </a:xfrm>
        </p:spPr>
        <p:txBody>
          <a:bodyPr>
            <a:normAutofit/>
          </a:bodyPr>
          <a:lstStyle/>
          <a:p>
            <a:pPr algn="ctr"/>
            <a:r>
              <a:rPr lang="en-GB" sz="4000" dirty="0" smtClean="0">
                <a:solidFill>
                  <a:srgbClr val="00B0F0"/>
                </a:solidFill>
              </a:rPr>
              <a:t>Example 1: t-Test Results</a:t>
            </a:r>
          </a:p>
        </p:txBody>
      </p:sp>
      <p:sp>
        <p:nvSpPr>
          <p:cNvPr id="2" name="TextBox 1"/>
          <p:cNvSpPr txBox="1"/>
          <p:nvPr/>
        </p:nvSpPr>
        <p:spPr>
          <a:xfrm>
            <a:off x="486229" y="3200400"/>
            <a:ext cx="8001000" cy="2308324"/>
          </a:xfrm>
          <a:prstGeom prst="rect">
            <a:avLst/>
          </a:prstGeom>
          <a:noFill/>
        </p:spPr>
        <p:txBody>
          <a:bodyPr wrap="square" rtlCol="0">
            <a:spAutoFit/>
          </a:bodyPr>
          <a:lstStyle/>
          <a:p>
            <a:r>
              <a:rPr lang="en-GB" sz="2400" dirty="0" smtClean="0"/>
              <a:t>Null Hypothesis is:</a:t>
            </a:r>
          </a:p>
          <a:p>
            <a:endParaRPr lang="en-GB" sz="2400" dirty="0" smtClean="0"/>
          </a:p>
          <a:p>
            <a:r>
              <a:rPr lang="en-GB" sz="2400" dirty="0" smtClean="0"/>
              <a:t>P-value =</a:t>
            </a:r>
          </a:p>
          <a:p>
            <a:r>
              <a:rPr lang="en-GB" sz="2400" dirty="0" smtClean="0"/>
              <a:t>Decision (circle correct answer): Reject Null/ Do not reject Null</a:t>
            </a:r>
          </a:p>
          <a:p>
            <a:endParaRPr lang="en-GB" sz="2400" dirty="0" smtClean="0"/>
          </a:p>
          <a:p>
            <a:r>
              <a:rPr lang="en-GB" sz="2400" dirty="0" smtClean="0"/>
              <a:t>Conclusion:</a:t>
            </a:r>
            <a:endParaRPr lang="en-GB" sz="2400" dirty="0"/>
          </a:p>
        </p:txBody>
      </p:sp>
      <p:graphicFrame>
        <p:nvGraphicFramePr>
          <p:cNvPr id="5" name="Table 4"/>
          <p:cNvGraphicFramePr>
            <a:graphicFrameLocks noGrp="1"/>
          </p:cNvGraphicFramePr>
          <p:nvPr>
            <p:extLst>
              <p:ext uri="{D42A27DB-BD31-4B8C-83A1-F6EECF244321}">
                <p14:modId xmlns:p14="http://schemas.microsoft.com/office/powerpoint/2010/main" xmlns="" val="1447613339"/>
              </p:ext>
            </p:extLst>
          </p:nvPr>
        </p:nvGraphicFramePr>
        <p:xfrm>
          <a:off x="152401" y="990600"/>
          <a:ext cx="8762998" cy="1828800"/>
        </p:xfrm>
        <a:graphic>
          <a:graphicData uri="http://schemas.openxmlformats.org/drawingml/2006/table">
            <a:tbl>
              <a:tblPr>
                <a:tableStyleId>{5C22544A-7EE6-4342-B048-85BDC9FD1C3A}</a:tableStyleId>
              </a:tblPr>
              <a:tblGrid>
                <a:gridCol w="1843753"/>
                <a:gridCol w="919217"/>
                <a:gridCol w="948773"/>
                <a:gridCol w="948773"/>
                <a:gridCol w="948773"/>
                <a:gridCol w="948773"/>
                <a:gridCol w="652614"/>
                <a:gridCol w="652614"/>
                <a:gridCol w="899708"/>
              </a:tblGrid>
              <a:tr h="178965">
                <a:tc rowSpan="3">
                  <a:txBody>
                    <a:bodyPr/>
                    <a:lstStyle/>
                    <a:p>
                      <a:pPr algn="ctr">
                        <a:lnSpc>
                          <a:spcPct val="115000"/>
                        </a:lnSpc>
                        <a:spcAft>
                          <a:spcPts val="0"/>
                        </a:spcAft>
                      </a:pPr>
                      <a:r>
                        <a:rPr lang="en-GB" sz="1400" dirty="0">
                          <a:effectLst/>
                        </a:rPr>
                        <a:t> </a:t>
                      </a:r>
                      <a:endParaRPr lang="en-GB" sz="14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gridSpan="5">
                  <a:txBody>
                    <a:bodyPr/>
                    <a:lstStyle/>
                    <a:p>
                      <a:pPr marL="38100" marR="38100" algn="ctr">
                        <a:lnSpc>
                          <a:spcPts val="1600"/>
                        </a:lnSpc>
                        <a:spcAft>
                          <a:spcPts val="0"/>
                        </a:spcAft>
                      </a:pPr>
                      <a:r>
                        <a:rPr lang="en-GB" sz="1400" dirty="0">
                          <a:effectLst/>
                        </a:rPr>
                        <a:t> </a:t>
                      </a:r>
                      <a:endParaRPr lang="en-GB" sz="1400" dirty="0">
                        <a:effectLst/>
                        <a:latin typeface="Arial"/>
                        <a:ea typeface="SimSu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3">
                  <a:txBody>
                    <a:bodyPr/>
                    <a:lstStyle/>
                    <a:p>
                      <a:pPr marL="38100" marR="38100" algn="ctr">
                        <a:lnSpc>
                          <a:spcPts val="1600"/>
                        </a:lnSpc>
                        <a:spcAft>
                          <a:spcPts val="0"/>
                        </a:spcAft>
                      </a:pPr>
                      <a:r>
                        <a:rPr lang="en-GB" sz="1400">
                          <a:effectLst/>
                        </a:rPr>
                        <a:t> </a:t>
                      </a:r>
                    </a:p>
                    <a:p>
                      <a:pPr marL="38100" marR="38100" algn="ctr">
                        <a:lnSpc>
                          <a:spcPts val="1600"/>
                        </a:lnSpc>
                        <a:spcAft>
                          <a:spcPts val="0"/>
                        </a:spcAft>
                      </a:pPr>
                      <a:r>
                        <a:rPr lang="en-GB" sz="1400">
                          <a:effectLst/>
                        </a:rPr>
                        <a:t> </a:t>
                      </a:r>
                    </a:p>
                    <a:p>
                      <a:pPr marL="38100" marR="38100" algn="ctr">
                        <a:lnSpc>
                          <a:spcPts val="1600"/>
                        </a:lnSpc>
                        <a:spcAft>
                          <a:spcPts val="0"/>
                        </a:spcAft>
                      </a:pPr>
                      <a:r>
                        <a:rPr lang="en-GB" sz="1400">
                          <a:effectLst/>
                        </a:rPr>
                        <a:t>t</a:t>
                      </a:r>
                      <a:endParaRPr lang="en-GB" sz="140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rowSpan="3">
                  <a:txBody>
                    <a:bodyPr/>
                    <a:lstStyle/>
                    <a:p>
                      <a:pPr marL="38100" marR="38100" algn="ctr">
                        <a:lnSpc>
                          <a:spcPts val="1600"/>
                        </a:lnSpc>
                        <a:spcAft>
                          <a:spcPts val="0"/>
                        </a:spcAft>
                      </a:pPr>
                      <a:r>
                        <a:rPr lang="en-GB" sz="1400">
                          <a:effectLst/>
                        </a:rPr>
                        <a:t> </a:t>
                      </a:r>
                    </a:p>
                    <a:p>
                      <a:pPr marL="38100" marR="38100" algn="ctr">
                        <a:lnSpc>
                          <a:spcPts val="1600"/>
                        </a:lnSpc>
                        <a:spcAft>
                          <a:spcPts val="0"/>
                        </a:spcAft>
                      </a:pPr>
                      <a:r>
                        <a:rPr lang="en-GB" sz="1400">
                          <a:effectLst/>
                        </a:rPr>
                        <a:t> </a:t>
                      </a:r>
                    </a:p>
                    <a:p>
                      <a:pPr marL="38100" marR="38100" algn="ctr">
                        <a:lnSpc>
                          <a:spcPts val="1600"/>
                        </a:lnSpc>
                        <a:spcAft>
                          <a:spcPts val="0"/>
                        </a:spcAft>
                      </a:pPr>
                      <a:r>
                        <a:rPr lang="en-GB" sz="1400">
                          <a:effectLst/>
                        </a:rPr>
                        <a:t>df</a:t>
                      </a:r>
                      <a:endParaRPr lang="en-GB" sz="140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rowSpan="3">
                  <a:txBody>
                    <a:bodyPr/>
                    <a:lstStyle/>
                    <a:p>
                      <a:pPr marL="38100" marR="38100" algn="ctr">
                        <a:lnSpc>
                          <a:spcPts val="1600"/>
                        </a:lnSpc>
                        <a:spcAft>
                          <a:spcPts val="0"/>
                        </a:spcAft>
                      </a:pPr>
                      <a:r>
                        <a:rPr lang="en-GB" sz="1400">
                          <a:effectLst/>
                        </a:rPr>
                        <a:t> </a:t>
                      </a:r>
                    </a:p>
                    <a:p>
                      <a:pPr marL="38100" marR="38100" algn="ctr">
                        <a:lnSpc>
                          <a:spcPts val="1600"/>
                        </a:lnSpc>
                        <a:spcAft>
                          <a:spcPts val="0"/>
                        </a:spcAft>
                      </a:pPr>
                      <a:r>
                        <a:rPr lang="en-GB" sz="1400">
                          <a:effectLst/>
                        </a:rPr>
                        <a:t> </a:t>
                      </a:r>
                    </a:p>
                    <a:p>
                      <a:pPr marL="38100" marR="38100" algn="ctr">
                        <a:lnSpc>
                          <a:spcPts val="1600"/>
                        </a:lnSpc>
                        <a:spcAft>
                          <a:spcPts val="0"/>
                        </a:spcAft>
                      </a:pPr>
                      <a:r>
                        <a:rPr lang="en-GB" sz="1400">
                          <a:effectLst/>
                        </a:rPr>
                        <a:t>Sig. (2-tailed)</a:t>
                      </a:r>
                      <a:endParaRPr lang="en-GB" sz="140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r>
              <a:tr h="536895">
                <a:tc vMerge="1">
                  <a:txBody>
                    <a:bodyPr/>
                    <a:lstStyle/>
                    <a:p>
                      <a:endParaRPr lang="en-GB"/>
                    </a:p>
                  </a:txBody>
                  <a:tcPr/>
                </a:tc>
                <a:tc rowSpan="2">
                  <a:txBody>
                    <a:bodyPr/>
                    <a:lstStyle/>
                    <a:p>
                      <a:pPr marL="38100" marR="38100" algn="ctr">
                        <a:lnSpc>
                          <a:spcPts val="1600"/>
                        </a:lnSpc>
                        <a:spcAft>
                          <a:spcPts val="0"/>
                        </a:spcAft>
                      </a:pPr>
                      <a:r>
                        <a:rPr lang="en-GB" sz="1400" dirty="0">
                          <a:effectLst/>
                        </a:rPr>
                        <a:t>Mean</a:t>
                      </a:r>
                      <a:endParaRPr lang="en-GB" sz="14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rowSpan="2">
                  <a:txBody>
                    <a:bodyPr/>
                    <a:lstStyle/>
                    <a:p>
                      <a:pPr marL="38100" marR="38100" algn="ctr">
                        <a:lnSpc>
                          <a:spcPts val="1600"/>
                        </a:lnSpc>
                        <a:spcAft>
                          <a:spcPts val="0"/>
                        </a:spcAft>
                      </a:pPr>
                      <a:r>
                        <a:rPr lang="en-GB" sz="1400" dirty="0">
                          <a:effectLst/>
                        </a:rPr>
                        <a:t>Std. Deviation</a:t>
                      </a:r>
                      <a:endParaRPr lang="en-GB" sz="14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rowSpan="2">
                  <a:txBody>
                    <a:bodyPr/>
                    <a:lstStyle/>
                    <a:p>
                      <a:pPr marL="38100" marR="38100" algn="ctr">
                        <a:lnSpc>
                          <a:spcPts val="1600"/>
                        </a:lnSpc>
                        <a:spcAft>
                          <a:spcPts val="0"/>
                        </a:spcAft>
                      </a:pPr>
                      <a:r>
                        <a:rPr lang="en-GB" sz="1400" dirty="0">
                          <a:effectLst/>
                        </a:rPr>
                        <a:t>Std. Error Mean</a:t>
                      </a:r>
                      <a:endParaRPr lang="en-GB" sz="14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gridSpan="2">
                  <a:txBody>
                    <a:bodyPr/>
                    <a:lstStyle/>
                    <a:p>
                      <a:pPr marL="38100" marR="38100" algn="ctr">
                        <a:lnSpc>
                          <a:spcPts val="1600"/>
                        </a:lnSpc>
                        <a:spcAft>
                          <a:spcPts val="0"/>
                        </a:spcAft>
                      </a:pPr>
                      <a:r>
                        <a:rPr lang="en-GB" sz="1400" dirty="0">
                          <a:effectLst/>
                        </a:rPr>
                        <a:t>95% Confidence Interval of the Difference</a:t>
                      </a:r>
                      <a:endParaRPr lang="en-GB" sz="14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h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17896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38100" marR="38100" algn="ctr">
                        <a:lnSpc>
                          <a:spcPts val="1600"/>
                        </a:lnSpc>
                        <a:spcAft>
                          <a:spcPts val="0"/>
                        </a:spcAft>
                      </a:pPr>
                      <a:r>
                        <a:rPr lang="en-GB" sz="1400" dirty="0">
                          <a:effectLst/>
                        </a:rPr>
                        <a:t>Lower</a:t>
                      </a:r>
                      <a:endParaRPr lang="en-GB" sz="14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a:txBody>
                    <a:bodyPr/>
                    <a:lstStyle/>
                    <a:p>
                      <a:pPr marL="38100" marR="38100" algn="ctr">
                        <a:lnSpc>
                          <a:spcPts val="1600"/>
                        </a:lnSpc>
                        <a:spcAft>
                          <a:spcPts val="0"/>
                        </a:spcAft>
                      </a:pPr>
                      <a:r>
                        <a:rPr lang="en-GB" sz="1400" dirty="0">
                          <a:effectLst/>
                        </a:rPr>
                        <a:t>Upper</a:t>
                      </a:r>
                      <a:endParaRPr lang="en-GB" sz="14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r>
              <a:tr h="715861">
                <a:tc>
                  <a:txBody>
                    <a:bodyPr/>
                    <a:lstStyle/>
                    <a:p>
                      <a:pPr marL="38100" marR="38100" algn="ctr">
                        <a:lnSpc>
                          <a:spcPts val="1600"/>
                        </a:lnSpc>
                        <a:spcAft>
                          <a:spcPts val="0"/>
                        </a:spcAft>
                      </a:pPr>
                      <a:r>
                        <a:rPr lang="en-GB" sz="1400" dirty="0">
                          <a:effectLst/>
                        </a:rPr>
                        <a:t>Triglyceride level at week 8 (mg/dl) - Triglyceride level at baseline (mg/dl)</a:t>
                      </a:r>
                      <a:endParaRPr lang="en-GB" sz="14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a:txBody>
                    <a:bodyPr/>
                    <a:lstStyle/>
                    <a:p>
                      <a:pPr marL="38100" marR="38100" algn="ctr">
                        <a:lnSpc>
                          <a:spcPts val="1600"/>
                        </a:lnSpc>
                        <a:spcAft>
                          <a:spcPts val="0"/>
                        </a:spcAft>
                      </a:pPr>
                      <a:r>
                        <a:rPr lang="en-GB" sz="1400">
                          <a:effectLst/>
                        </a:rPr>
                        <a:t>-11.371</a:t>
                      </a:r>
                      <a:endParaRPr lang="en-GB" sz="140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a:txBody>
                    <a:bodyPr/>
                    <a:lstStyle/>
                    <a:p>
                      <a:pPr marL="38100" marR="38100" algn="ctr">
                        <a:lnSpc>
                          <a:spcPts val="1600"/>
                        </a:lnSpc>
                        <a:spcAft>
                          <a:spcPts val="0"/>
                        </a:spcAft>
                      </a:pPr>
                      <a:r>
                        <a:rPr lang="en-GB" sz="1400">
                          <a:effectLst/>
                        </a:rPr>
                        <a:t>80.360</a:t>
                      </a:r>
                      <a:endParaRPr lang="en-GB" sz="140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a:txBody>
                    <a:bodyPr/>
                    <a:lstStyle/>
                    <a:p>
                      <a:pPr marL="38100" marR="38100" algn="ctr">
                        <a:lnSpc>
                          <a:spcPts val="1600"/>
                        </a:lnSpc>
                        <a:spcAft>
                          <a:spcPts val="0"/>
                        </a:spcAft>
                      </a:pPr>
                      <a:r>
                        <a:rPr lang="en-GB" sz="1400" dirty="0">
                          <a:effectLst/>
                        </a:rPr>
                        <a:t>13.583</a:t>
                      </a:r>
                      <a:endParaRPr lang="en-GB" sz="14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a:txBody>
                    <a:bodyPr/>
                    <a:lstStyle/>
                    <a:p>
                      <a:pPr marL="38100" marR="38100" algn="ctr">
                        <a:lnSpc>
                          <a:spcPts val="1600"/>
                        </a:lnSpc>
                        <a:spcAft>
                          <a:spcPts val="0"/>
                        </a:spcAft>
                      </a:pPr>
                      <a:r>
                        <a:rPr lang="en-GB" sz="1400" dirty="0">
                          <a:effectLst/>
                        </a:rPr>
                        <a:t>-38.976</a:t>
                      </a:r>
                      <a:endParaRPr lang="en-GB" sz="14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a:txBody>
                    <a:bodyPr/>
                    <a:lstStyle/>
                    <a:p>
                      <a:pPr marL="38100" marR="38100" algn="ctr">
                        <a:lnSpc>
                          <a:spcPts val="1600"/>
                        </a:lnSpc>
                        <a:spcAft>
                          <a:spcPts val="0"/>
                        </a:spcAft>
                      </a:pPr>
                      <a:r>
                        <a:rPr lang="en-GB" sz="1400" dirty="0">
                          <a:effectLst/>
                        </a:rPr>
                        <a:t>16.233</a:t>
                      </a:r>
                      <a:endParaRPr lang="en-GB" sz="14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a:txBody>
                    <a:bodyPr/>
                    <a:lstStyle/>
                    <a:p>
                      <a:pPr marL="38100" marR="38100" algn="ctr">
                        <a:lnSpc>
                          <a:spcPts val="1600"/>
                        </a:lnSpc>
                        <a:spcAft>
                          <a:spcPts val="0"/>
                        </a:spcAft>
                      </a:pPr>
                      <a:r>
                        <a:rPr lang="en-GB" sz="1400" dirty="0">
                          <a:effectLst/>
                        </a:rPr>
                        <a:t>-.837</a:t>
                      </a:r>
                      <a:endParaRPr lang="en-GB" sz="14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a:txBody>
                    <a:bodyPr/>
                    <a:lstStyle/>
                    <a:p>
                      <a:pPr marL="38100" marR="38100" algn="ctr">
                        <a:lnSpc>
                          <a:spcPts val="1600"/>
                        </a:lnSpc>
                        <a:spcAft>
                          <a:spcPts val="0"/>
                        </a:spcAft>
                      </a:pPr>
                      <a:r>
                        <a:rPr lang="en-GB" sz="1400" dirty="0">
                          <a:effectLst/>
                        </a:rPr>
                        <a:t>34</a:t>
                      </a:r>
                      <a:endParaRPr lang="en-GB" sz="14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a:txBody>
                    <a:bodyPr/>
                    <a:lstStyle/>
                    <a:p>
                      <a:pPr marL="38100" marR="38100" algn="ctr">
                        <a:lnSpc>
                          <a:spcPts val="1600"/>
                        </a:lnSpc>
                        <a:spcAft>
                          <a:spcPts val="0"/>
                        </a:spcAft>
                      </a:pPr>
                      <a:r>
                        <a:rPr lang="en-GB" sz="1400" dirty="0">
                          <a:effectLst/>
                        </a:rPr>
                        <a:t>.408</a:t>
                      </a:r>
                      <a:endParaRPr lang="en-GB" sz="14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r>
            </a:tbl>
          </a:graphicData>
        </a:graphic>
      </p:graphicFrame>
    </p:spTree>
    <p:extLst>
      <p:ext uri="{BB962C8B-B14F-4D97-AF65-F5344CB8AC3E}">
        <p14:creationId xmlns:p14="http://schemas.microsoft.com/office/powerpoint/2010/main" xmlns="" val="2178421322"/>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7549" t="4108" r="5304" b="9892"/>
          <a:stretch/>
        </p:blipFill>
        <p:spPr bwMode="auto">
          <a:xfrm>
            <a:off x="5745479" y="4431145"/>
            <a:ext cx="2286000" cy="14588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www.statstutor.ac.uk</a:t>
            </a:r>
            <a:endParaRPr lang="en-US" dirty="0"/>
          </a:p>
        </p:txBody>
      </p:sp>
      <p:sp>
        <p:nvSpPr>
          <p:cNvPr id="9219" name="Title 1"/>
          <p:cNvSpPr>
            <a:spLocks noGrp="1"/>
          </p:cNvSpPr>
          <p:nvPr>
            <p:ph type="title"/>
          </p:nvPr>
        </p:nvSpPr>
        <p:spPr>
          <a:xfrm>
            <a:off x="583595" y="290286"/>
            <a:ext cx="7950806" cy="776514"/>
          </a:xfrm>
        </p:spPr>
        <p:txBody>
          <a:bodyPr>
            <a:normAutofit/>
          </a:bodyPr>
          <a:lstStyle/>
          <a:p>
            <a:pPr algn="ctr"/>
            <a:r>
              <a:rPr lang="en-GB" sz="4000" dirty="0" smtClean="0">
                <a:solidFill>
                  <a:srgbClr val="FF0000"/>
                </a:solidFill>
              </a:rPr>
              <a:t>Example 1: </a:t>
            </a:r>
            <a:r>
              <a:rPr lang="en-GB" sz="4000" dirty="0">
                <a:solidFill>
                  <a:srgbClr val="FF0000"/>
                </a:solidFill>
              </a:rPr>
              <a:t>S</a:t>
            </a:r>
            <a:r>
              <a:rPr lang="en-GB" sz="4000" dirty="0" smtClean="0">
                <a:solidFill>
                  <a:srgbClr val="FF0000"/>
                </a:solidFill>
              </a:rPr>
              <a:t>olution</a:t>
            </a:r>
          </a:p>
        </p:txBody>
      </p:sp>
      <p:sp>
        <p:nvSpPr>
          <p:cNvPr id="2" name="TextBox 1"/>
          <p:cNvSpPr txBox="1"/>
          <p:nvPr/>
        </p:nvSpPr>
        <p:spPr>
          <a:xfrm>
            <a:off x="266616" y="3733800"/>
            <a:ext cx="4457784" cy="1938992"/>
          </a:xfrm>
          <a:prstGeom prst="rect">
            <a:avLst/>
          </a:prstGeom>
          <a:noFill/>
        </p:spPr>
        <p:txBody>
          <a:bodyPr wrap="square" rtlCol="0">
            <a:spAutoFit/>
          </a:bodyPr>
          <a:lstStyle/>
          <a:p>
            <a:r>
              <a:rPr lang="en-GB" sz="2400" dirty="0" smtClean="0"/>
              <a:t>As p &gt; 0.05, do NOT reject the null</a:t>
            </a:r>
          </a:p>
          <a:p>
            <a:endParaRPr lang="en-GB" sz="2400" dirty="0" smtClean="0"/>
          </a:p>
          <a:p>
            <a:r>
              <a:rPr lang="en-GB" sz="2400" dirty="0" smtClean="0"/>
              <a:t>NO evidence of a difference in the mean triglyceride before and after treatment</a:t>
            </a:r>
          </a:p>
        </p:txBody>
      </p:sp>
      <p:grpSp>
        <p:nvGrpSpPr>
          <p:cNvPr id="6" name="Group 5"/>
          <p:cNvGrpSpPr/>
          <p:nvPr/>
        </p:nvGrpSpPr>
        <p:grpSpPr>
          <a:xfrm>
            <a:off x="4572000" y="4634224"/>
            <a:ext cx="4234795" cy="1754909"/>
            <a:chOff x="8541958" y="5465811"/>
            <a:chExt cx="4377702" cy="1998731"/>
          </a:xfrm>
        </p:grpSpPr>
        <p:sp>
          <p:nvSpPr>
            <p:cNvPr id="8" name="TextBox 7"/>
            <p:cNvSpPr txBox="1"/>
            <p:nvPr/>
          </p:nvSpPr>
          <p:spPr>
            <a:xfrm>
              <a:off x="11431682" y="5469298"/>
              <a:ext cx="1487978" cy="736130"/>
            </a:xfrm>
            <a:prstGeom prst="rect">
              <a:avLst/>
            </a:prstGeom>
            <a:solidFill>
              <a:schemeClr val="accent2">
                <a:lumMod val="20000"/>
                <a:lumOff val="80000"/>
              </a:schemeClr>
            </a:solidFill>
          </p:spPr>
          <p:txBody>
            <a:bodyPr wrap="square" rtlCol="0">
              <a:spAutoFit/>
            </a:bodyPr>
            <a:lstStyle/>
            <a:p>
              <a:r>
                <a:rPr lang="en-GB" b="1" dirty="0" smtClean="0">
                  <a:solidFill>
                    <a:srgbClr val="FF0000"/>
                  </a:solidFill>
                </a:rPr>
                <a:t>P(t&gt;0.837)</a:t>
              </a:r>
            </a:p>
            <a:p>
              <a:r>
                <a:rPr lang="en-GB" b="1" dirty="0" smtClean="0">
                  <a:solidFill>
                    <a:srgbClr val="FF0000"/>
                  </a:solidFill>
                </a:rPr>
                <a:t>=0.204</a:t>
              </a:r>
              <a:endParaRPr lang="en-GB" b="1" dirty="0">
                <a:solidFill>
                  <a:srgbClr val="FF0000"/>
                </a:solidFill>
              </a:endParaRPr>
            </a:p>
          </p:txBody>
        </p:sp>
        <p:sp>
          <p:nvSpPr>
            <p:cNvPr id="9" name="TextBox 8"/>
            <p:cNvSpPr txBox="1"/>
            <p:nvPr/>
          </p:nvSpPr>
          <p:spPr>
            <a:xfrm>
              <a:off x="8541958" y="5465811"/>
              <a:ext cx="1811743" cy="736130"/>
            </a:xfrm>
            <a:prstGeom prst="rect">
              <a:avLst/>
            </a:prstGeom>
            <a:solidFill>
              <a:schemeClr val="accent2">
                <a:lumMod val="20000"/>
                <a:lumOff val="80000"/>
              </a:schemeClr>
            </a:solidFill>
          </p:spPr>
          <p:txBody>
            <a:bodyPr wrap="square" rtlCol="0">
              <a:spAutoFit/>
            </a:bodyPr>
            <a:lstStyle/>
            <a:p>
              <a:r>
                <a:rPr lang="en-GB" b="1" dirty="0" smtClean="0">
                  <a:solidFill>
                    <a:srgbClr val="FF0000"/>
                  </a:solidFill>
                </a:rPr>
                <a:t>P(t&lt; -0.837)</a:t>
              </a:r>
            </a:p>
            <a:p>
              <a:r>
                <a:rPr lang="en-GB" b="1" dirty="0" smtClean="0">
                  <a:solidFill>
                    <a:srgbClr val="FF0000"/>
                  </a:solidFill>
                </a:rPr>
                <a:t>=0.204</a:t>
              </a:r>
              <a:endParaRPr lang="en-GB" b="1" dirty="0">
                <a:solidFill>
                  <a:srgbClr val="FF0000"/>
                </a:solidFill>
              </a:endParaRPr>
            </a:p>
          </p:txBody>
        </p:sp>
        <p:sp>
          <p:nvSpPr>
            <p:cNvPr id="10" name="TextBox 9"/>
            <p:cNvSpPr txBox="1"/>
            <p:nvPr/>
          </p:nvSpPr>
          <p:spPr>
            <a:xfrm>
              <a:off x="10983246" y="7043896"/>
              <a:ext cx="896873" cy="420646"/>
            </a:xfrm>
            <a:prstGeom prst="rect">
              <a:avLst/>
            </a:prstGeom>
            <a:solidFill>
              <a:schemeClr val="bg2">
                <a:lumMod val="75000"/>
              </a:schemeClr>
            </a:solidFill>
          </p:spPr>
          <p:txBody>
            <a:bodyPr wrap="square" rtlCol="0">
              <a:spAutoFit/>
            </a:bodyPr>
            <a:lstStyle/>
            <a:p>
              <a:r>
                <a:rPr lang="en-GB" dirty="0" smtClean="0"/>
                <a:t>0.837</a:t>
              </a:r>
              <a:endParaRPr lang="en-GB" dirty="0"/>
            </a:p>
          </p:txBody>
        </p:sp>
        <p:sp>
          <p:nvSpPr>
            <p:cNvPr id="11" name="TextBox 10"/>
            <p:cNvSpPr txBox="1"/>
            <p:nvPr/>
          </p:nvSpPr>
          <p:spPr>
            <a:xfrm>
              <a:off x="9623429" y="7043896"/>
              <a:ext cx="1016705" cy="420646"/>
            </a:xfrm>
            <a:prstGeom prst="rect">
              <a:avLst/>
            </a:prstGeom>
            <a:solidFill>
              <a:schemeClr val="bg2">
                <a:lumMod val="75000"/>
              </a:schemeClr>
            </a:solidFill>
          </p:spPr>
          <p:txBody>
            <a:bodyPr wrap="square" rtlCol="0">
              <a:spAutoFit/>
            </a:bodyPr>
            <a:lstStyle/>
            <a:p>
              <a:r>
                <a:rPr lang="en-GB" dirty="0" smtClean="0"/>
                <a:t>-0.837</a:t>
              </a:r>
              <a:endParaRPr lang="en-GB" dirty="0"/>
            </a:p>
          </p:txBody>
        </p:sp>
      </p:grpSp>
      <p:pic>
        <p:nvPicPr>
          <p:cNvPr id="1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6700" y="3200400"/>
            <a:ext cx="1830531" cy="5479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5" name="Table 14"/>
          <p:cNvGraphicFramePr>
            <a:graphicFrameLocks noGrp="1"/>
          </p:cNvGraphicFramePr>
          <p:nvPr>
            <p:extLst>
              <p:ext uri="{D42A27DB-BD31-4B8C-83A1-F6EECF244321}">
                <p14:modId xmlns:p14="http://schemas.microsoft.com/office/powerpoint/2010/main" xmlns="" val="3580141910"/>
              </p:ext>
            </p:extLst>
          </p:nvPr>
        </p:nvGraphicFramePr>
        <p:xfrm>
          <a:off x="391885" y="990600"/>
          <a:ext cx="8229602" cy="2057401"/>
        </p:xfrm>
        <a:graphic>
          <a:graphicData uri="http://schemas.openxmlformats.org/drawingml/2006/table">
            <a:tbl>
              <a:tblPr>
                <a:tableStyleId>{5C22544A-7EE6-4342-B048-85BDC9FD1C3A}</a:tableStyleId>
              </a:tblPr>
              <a:tblGrid>
                <a:gridCol w="1731525"/>
                <a:gridCol w="863265"/>
                <a:gridCol w="891022"/>
                <a:gridCol w="891022"/>
                <a:gridCol w="891022"/>
                <a:gridCol w="891022"/>
                <a:gridCol w="612890"/>
                <a:gridCol w="612890"/>
                <a:gridCol w="844944"/>
              </a:tblGrid>
              <a:tr h="230179">
                <a:tc rowSpan="3">
                  <a:txBody>
                    <a:bodyPr/>
                    <a:lstStyle/>
                    <a:p>
                      <a:pPr algn="ctr">
                        <a:lnSpc>
                          <a:spcPct val="115000"/>
                        </a:lnSpc>
                        <a:spcAft>
                          <a:spcPts val="0"/>
                        </a:spcAft>
                      </a:pPr>
                      <a:r>
                        <a:rPr lang="en-GB" sz="1400" dirty="0">
                          <a:effectLst/>
                        </a:rPr>
                        <a:t> </a:t>
                      </a:r>
                      <a:endParaRPr lang="en-GB" sz="14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gridSpan="5">
                  <a:txBody>
                    <a:bodyPr/>
                    <a:lstStyle/>
                    <a:p>
                      <a:pPr marL="38100" marR="38100" algn="ctr">
                        <a:lnSpc>
                          <a:spcPts val="1600"/>
                        </a:lnSpc>
                        <a:spcAft>
                          <a:spcPts val="0"/>
                        </a:spcAft>
                      </a:pPr>
                      <a:r>
                        <a:rPr lang="en-GB" sz="1400" dirty="0">
                          <a:effectLst/>
                        </a:rPr>
                        <a:t> </a:t>
                      </a:r>
                      <a:endParaRPr lang="en-GB" sz="1400" dirty="0">
                        <a:effectLst/>
                        <a:latin typeface="Arial"/>
                        <a:ea typeface="SimSu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3">
                  <a:txBody>
                    <a:bodyPr/>
                    <a:lstStyle/>
                    <a:p>
                      <a:pPr marL="38100" marR="38100" algn="ctr">
                        <a:lnSpc>
                          <a:spcPts val="1600"/>
                        </a:lnSpc>
                        <a:spcAft>
                          <a:spcPts val="0"/>
                        </a:spcAft>
                      </a:pPr>
                      <a:r>
                        <a:rPr lang="en-GB" sz="1400">
                          <a:effectLst/>
                        </a:rPr>
                        <a:t> </a:t>
                      </a:r>
                    </a:p>
                    <a:p>
                      <a:pPr marL="38100" marR="38100" algn="ctr">
                        <a:lnSpc>
                          <a:spcPts val="1600"/>
                        </a:lnSpc>
                        <a:spcAft>
                          <a:spcPts val="0"/>
                        </a:spcAft>
                      </a:pPr>
                      <a:r>
                        <a:rPr lang="en-GB" sz="1400">
                          <a:effectLst/>
                        </a:rPr>
                        <a:t> </a:t>
                      </a:r>
                    </a:p>
                    <a:p>
                      <a:pPr marL="38100" marR="38100" algn="ctr">
                        <a:lnSpc>
                          <a:spcPts val="1600"/>
                        </a:lnSpc>
                        <a:spcAft>
                          <a:spcPts val="0"/>
                        </a:spcAft>
                      </a:pPr>
                      <a:r>
                        <a:rPr lang="en-GB" sz="1400">
                          <a:effectLst/>
                        </a:rPr>
                        <a:t>t</a:t>
                      </a:r>
                      <a:endParaRPr lang="en-GB" sz="140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rowSpan="3">
                  <a:txBody>
                    <a:bodyPr/>
                    <a:lstStyle/>
                    <a:p>
                      <a:pPr marL="38100" marR="38100" algn="ctr">
                        <a:lnSpc>
                          <a:spcPts val="1600"/>
                        </a:lnSpc>
                        <a:spcAft>
                          <a:spcPts val="0"/>
                        </a:spcAft>
                      </a:pPr>
                      <a:r>
                        <a:rPr lang="en-GB" sz="1400">
                          <a:effectLst/>
                        </a:rPr>
                        <a:t> </a:t>
                      </a:r>
                    </a:p>
                    <a:p>
                      <a:pPr marL="38100" marR="38100" algn="ctr">
                        <a:lnSpc>
                          <a:spcPts val="1600"/>
                        </a:lnSpc>
                        <a:spcAft>
                          <a:spcPts val="0"/>
                        </a:spcAft>
                      </a:pPr>
                      <a:r>
                        <a:rPr lang="en-GB" sz="1400">
                          <a:effectLst/>
                        </a:rPr>
                        <a:t> </a:t>
                      </a:r>
                    </a:p>
                    <a:p>
                      <a:pPr marL="38100" marR="38100" algn="ctr">
                        <a:lnSpc>
                          <a:spcPts val="1600"/>
                        </a:lnSpc>
                        <a:spcAft>
                          <a:spcPts val="0"/>
                        </a:spcAft>
                      </a:pPr>
                      <a:r>
                        <a:rPr lang="en-GB" sz="1400">
                          <a:effectLst/>
                        </a:rPr>
                        <a:t>df</a:t>
                      </a:r>
                      <a:endParaRPr lang="en-GB" sz="140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rowSpan="3">
                  <a:txBody>
                    <a:bodyPr/>
                    <a:lstStyle/>
                    <a:p>
                      <a:pPr marL="38100" marR="38100" algn="ctr">
                        <a:lnSpc>
                          <a:spcPts val="1600"/>
                        </a:lnSpc>
                        <a:spcAft>
                          <a:spcPts val="0"/>
                        </a:spcAft>
                      </a:pPr>
                      <a:r>
                        <a:rPr lang="en-GB" sz="1400">
                          <a:effectLst/>
                        </a:rPr>
                        <a:t> </a:t>
                      </a:r>
                    </a:p>
                    <a:p>
                      <a:pPr marL="38100" marR="38100" algn="ctr">
                        <a:lnSpc>
                          <a:spcPts val="1600"/>
                        </a:lnSpc>
                        <a:spcAft>
                          <a:spcPts val="0"/>
                        </a:spcAft>
                      </a:pPr>
                      <a:r>
                        <a:rPr lang="en-GB" sz="1400">
                          <a:effectLst/>
                        </a:rPr>
                        <a:t> </a:t>
                      </a:r>
                    </a:p>
                    <a:p>
                      <a:pPr marL="38100" marR="38100" algn="ctr">
                        <a:lnSpc>
                          <a:spcPts val="1600"/>
                        </a:lnSpc>
                        <a:spcAft>
                          <a:spcPts val="0"/>
                        </a:spcAft>
                      </a:pPr>
                      <a:r>
                        <a:rPr lang="en-GB" sz="1400">
                          <a:effectLst/>
                        </a:rPr>
                        <a:t>Sig. (2-tailed)</a:t>
                      </a:r>
                      <a:endParaRPr lang="en-GB" sz="140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r>
              <a:tr h="684853">
                <a:tc vMerge="1">
                  <a:txBody>
                    <a:bodyPr/>
                    <a:lstStyle/>
                    <a:p>
                      <a:endParaRPr lang="en-GB"/>
                    </a:p>
                  </a:txBody>
                  <a:tcPr/>
                </a:tc>
                <a:tc rowSpan="2">
                  <a:txBody>
                    <a:bodyPr/>
                    <a:lstStyle/>
                    <a:p>
                      <a:pPr marL="38100" marR="38100" algn="ctr">
                        <a:lnSpc>
                          <a:spcPts val="1600"/>
                        </a:lnSpc>
                        <a:spcAft>
                          <a:spcPts val="0"/>
                        </a:spcAft>
                      </a:pPr>
                      <a:r>
                        <a:rPr lang="en-GB" sz="1400" dirty="0">
                          <a:effectLst/>
                        </a:rPr>
                        <a:t>Mean</a:t>
                      </a:r>
                      <a:endParaRPr lang="en-GB" sz="14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rowSpan="2">
                  <a:txBody>
                    <a:bodyPr/>
                    <a:lstStyle/>
                    <a:p>
                      <a:pPr marL="38100" marR="38100" algn="ctr">
                        <a:lnSpc>
                          <a:spcPts val="1600"/>
                        </a:lnSpc>
                        <a:spcAft>
                          <a:spcPts val="0"/>
                        </a:spcAft>
                      </a:pPr>
                      <a:r>
                        <a:rPr lang="en-GB" sz="1400" dirty="0">
                          <a:effectLst/>
                        </a:rPr>
                        <a:t>Std. Deviation</a:t>
                      </a:r>
                      <a:endParaRPr lang="en-GB" sz="14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rowSpan="2">
                  <a:txBody>
                    <a:bodyPr/>
                    <a:lstStyle/>
                    <a:p>
                      <a:pPr marL="38100" marR="38100" algn="ctr">
                        <a:lnSpc>
                          <a:spcPts val="1600"/>
                        </a:lnSpc>
                        <a:spcAft>
                          <a:spcPts val="0"/>
                        </a:spcAft>
                      </a:pPr>
                      <a:r>
                        <a:rPr lang="en-GB" sz="1400" dirty="0">
                          <a:effectLst/>
                        </a:rPr>
                        <a:t>Std. Error Mean</a:t>
                      </a:r>
                      <a:endParaRPr lang="en-GB" sz="14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gridSpan="2">
                  <a:txBody>
                    <a:bodyPr/>
                    <a:lstStyle/>
                    <a:p>
                      <a:pPr marL="38100" marR="38100" algn="ctr">
                        <a:lnSpc>
                          <a:spcPts val="1600"/>
                        </a:lnSpc>
                        <a:spcAft>
                          <a:spcPts val="0"/>
                        </a:spcAft>
                      </a:pPr>
                      <a:r>
                        <a:rPr lang="en-GB" sz="1400" dirty="0">
                          <a:effectLst/>
                        </a:rPr>
                        <a:t>95% Confidence Interval of the Difference</a:t>
                      </a:r>
                      <a:endParaRPr lang="en-GB" sz="14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h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230179">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38100" marR="38100" algn="ctr">
                        <a:lnSpc>
                          <a:spcPts val="1600"/>
                        </a:lnSpc>
                        <a:spcAft>
                          <a:spcPts val="0"/>
                        </a:spcAft>
                      </a:pPr>
                      <a:r>
                        <a:rPr lang="en-GB" sz="1400" dirty="0">
                          <a:effectLst/>
                        </a:rPr>
                        <a:t>Lower</a:t>
                      </a:r>
                      <a:endParaRPr lang="en-GB" sz="14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a:txBody>
                    <a:bodyPr/>
                    <a:lstStyle/>
                    <a:p>
                      <a:pPr marL="38100" marR="38100" algn="ctr">
                        <a:lnSpc>
                          <a:spcPts val="1600"/>
                        </a:lnSpc>
                        <a:spcAft>
                          <a:spcPts val="0"/>
                        </a:spcAft>
                      </a:pPr>
                      <a:r>
                        <a:rPr lang="en-GB" sz="1400" dirty="0">
                          <a:effectLst/>
                        </a:rPr>
                        <a:t>Upper</a:t>
                      </a:r>
                      <a:endParaRPr lang="en-GB" sz="14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r>
              <a:tr h="912190">
                <a:tc>
                  <a:txBody>
                    <a:bodyPr/>
                    <a:lstStyle/>
                    <a:p>
                      <a:pPr marL="38100" marR="38100" algn="ctr">
                        <a:lnSpc>
                          <a:spcPts val="1600"/>
                        </a:lnSpc>
                        <a:spcAft>
                          <a:spcPts val="0"/>
                        </a:spcAft>
                      </a:pPr>
                      <a:r>
                        <a:rPr lang="en-GB" sz="1400" dirty="0">
                          <a:effectLst/>
                        </a:rPr>
                        <a:t>Triglyceride level at week 8 (mg/dl) - Triglyceride level at baseline (mg/dl)</a:t>
                      </a:r>
                      <a:endParaRPr lang="en-GB" sz="14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a:txBody>
                    <a:bodyPr/>
                    <a:lstStyle/>
                    <a:p>
                      <a:pPr marL="38100" marR="38100" algn="ctr">
                        <a:lnSpc>
                          <a:spcPts val="1600"/>
                        </a:lnSpc>
                        <a:spcAft>
                          <a:spcPts val="0"/>
                        </a:spcAft>
                      </a:pPr>
                      <a:r>
                        <a:rPr lang="en-GB" sz="1400">
                          <a:effectLst/>
                        </a:rPr>
                        <a:t>-11.371</a:t>
                      </a:r>
                      <a:endParaRPr lang="en-GB" sz="140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a:txBody>
                    <a:bodyPr/>
                    <a:lstStyle/>
                    <a:p>
                      <a:pPr marL="38100" marR="38100" algn="ctr">
                        <a:lnSpc>
                          <a:spcPts val="1600"/>
                        </a:lnSpc>
                        <a:spcAft>
                          <a:spcPts val="0"/>
                        </a:spcAft>
                      </a:pPr>
                      <a:r>
                        <a:rPr lang="en-GB" sz="1400">
                          <a:effectLst/>
                        </a:rPr>
                        <a:t>80.360</a:t>
                      </a:r>
                      <a:endParaRPr lang="en-GB" sz="140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a:txBody>
                    <a:bodyPr/>
                    <a:lstStyle/>
                    <a:p>
                      <a:pPr marL="38100" marR="38100" algn="ctr">
                        <a:lnSpc>
                          <a:spcPts val="1600"/>
                        </a:lnSpc>
                        <a:spcAft>
                          <a:spcPts val="0"/>
                        </a:spcAft>
                      </a:pPr>
                      <a:r>
                        <a:rPr lang="en-GB" sz="1400" dirty="0">
                          <a:effectLst/>
                        </a:rPr>
                        <a:t>13.583</a:t>
                      </a:r>
                      <a:endParaRPr lang="en-GB" sz="14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a:txBody>
                    <a:bodyPr/>
                    <a:lstStyle/>
                    <a:p>
                      <a:pPr marL="38100" marR="38100" algn="ctr">
                        <a:lnSpc>
                          <a:spcPts val="1600"/>
                        </a:lnSpc>
                        <a:spcAft>
                          <a:spcPts val="0"/>
                        </a:spcAft>
                      </a:pPr>
                      <a:r>
                        <a:rPr lang="en-GB" sz="1400" dirty="0">
                          <a:effectLst/>
                        </a:rPr>
                        <a:t>-38.976</a:t>
                      </a:r>
                      <a:endParaRPr lang="en-GB" sz="14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a:txBody>
                    <a:bodyPr/>
                    <a:lstStyle/>
                    <a:p>
                      <a:pPr marL="38100" marR="38100" algn="ctr">
                        <a:lnSpc>
                          <a:spcPts val="1600"/>
                        </a:lnSpc>
                        <a:spcAft>
                          <a:spcPts val="0"/>
                        </a:spcAft>
                      </a:pPr>
                      <a:r>
                        <a:rPr lang="en-GB" sz="1400" dirty="0">
                          <a:effectLst/>
                        </a:rPr>
                        <a:t>16.233</a:t>
                      </a:r>
                      <a:endParaRPr lang="en-GB" sz="14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a:txBody>
                    <a:bodyPr/>
                    <a:lstStyle/>
                    <a:p>
                      <a:pPr marL="38100" marR="38100" algn="ctr">
                        <a:lnSpc>
                          <a:spcPts val="1600"/>
                        </a:lnSpc>
                        <a:spcAft>
                          <a:spcPts val="0"/>
                        </a:spcAft>
                      </a:pPr>
                      <a:r>
                        <a:rPr lang="en-GB" sz="1400" dirty="0">
                          <a:effectLst/>
                        </a:rPr>
                        <a:t>-.837</a:t>
                      </a:r>
                      <a:endParaRPr lang="en-GB" sz="14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a:txBody>
                    <a:bodyPr/>
                    <a:lstStyle/>
                    <a:p>
                      <a:pPr marL="38100" marR="38100" algn="ctr">
                        <a:lnSpc>
                          <a:spcPts val="1600"/>
                        </a:lnSpc>
                        <a:spcAft>
                          <a:spcPts val="0"/>
                        </a:spcAft>
                      </a:pPr>
                      <a:r>
                        <a:rPr lang="en-GB" sz="1400" dirty="0">
                          <a:effectLst/>
                        </a:rPr>
                        <a:t>34</a:t>
                      </a:r>
                      <a:endParaRPr lang="en-GB" sz="14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c>
                  <a:txBody>
                    <a:bodyPr/>
                    <a:lstStyle/>
                    <a:p>
                      <a:pPr marL="38100" marR="38100" algn="ctr">
                        <a:lnSpc>
                          <a:spcPts val="1600"/>
                        </a:lnSpc>
                        <a:spcAft>
                          <a:spcPts val="0"/>
                        </a:spcAft>
                      </a:pPr>
                      <a:r>
                        <a:rPr lang="en-GB" sz="1400" dirty="0">
                          <a:effectLst/>
                        </a:rPr>
                        <a:t>.408</a:t>
                      </a:r>
                      <a:endParaRPr lang="en-GB" sz="14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tint val="20000"/>
                        <a:alpha val="0"/>
                      </a:schemeClr>
                    </a:solidFill>
                  </a:tcPr>
                </a:tc>
              </a:tr>
            </a:tbl>
          </a:graphicData>
        </a:graphic>
      </p:graphicFrame>
      <p:cxnSp>
        <p:nvCxnSpPr>
          <p:cNvPr id="18" name="Straight Connector 17"/>
          <p:cNvCxnSpPr/>
          <p:nvPr/>
        </p:nvCxnSpPr>
        <p:spPr>
          <a:xfrm flipV="1">
            <a:off x="6324600" y="56388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467600" y="5638800"/>
            <a:ext cx="0" cy="3810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xmlns="" Requires="p14">
          <p:contentPart p14:bwMode="auto" r:id="rId5">
            <p14:nvContentPartPr>
              <p14:cNvPr id="19" name="Ink 18"/>
              <p14:cNvContentPartPr/>
              <p14:nvPr/>
            </p14:nvContentPartPr>
            <p14:xfrm>
              <a:off x="5772240" y="5665320"/>
              <a:ext cx="2211120" cy="217080"/>
            </p14:xfrm>
          </p:contentPart>
        </mc:Choice>
        <mc:Fallback>
          <p:pic>
            <p:nvPicPr>
              <p:cNvPr id="19" name="Ink 18"/>
              <p:cNvPicPr/>
              <p:nvPr/>
            </p:nvPicPr>
            <p:blipFill>
              <a:blip r:embed="rId6" cstate="print"/>
              <a:stretch>
                <a:fillRect/>
              </a:stretch>
            </p:blipFill>
            <p:spPr>
              <a:xfrm>
                <a:off x="5761440" y="5655240"/>
                <a:ext cx="2233080" cy="238680"/>
              </a:xfrm>
              <a:prstGeom prst="rect">
                <a:avLst/>
              </a:prstGeom>
            </p:spPr>
          </p:pic>
        </mc:Fallback>
      </mc:AlternateContent>
      <p:cxnSp>
        <p:nvCxnSpPr>
          <p:cNvPr id="22" name="Straight Arrow Connector 21"/>
          <p:cNvCxnSpPr>
            <a:stCxn id="9" idx="2"/>
          </p:cNvCxnSpPr>
          <p:nvPr/>
        </p:nvCxnSpPr>
        <p:spPr>
          <a:xfrm>
            <a:off x="5448300" y="5280555"/>
            <a:ext cx="571500" cy="3847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2"/>
          </p:cNvCxnSpPr>
          <p:nvPr/>
        </p:nvCxnSpPr>
        <p:spPr>
          <a:xfrm flipH="1">
            <a:off x="7883332" y="5283617"/>
            <a:ext cx="203761" cy="4557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84581601"/>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0" y="2514600"/>
            <a:ext cx="5029200" cy="4026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381000" y="1066800"/>
            <a:ext cx="7848600" cy="1752600"/>
          </a:xfrm>
        </p:spPr>
        <p:txBody>
          <a:bodyPr>
            <a:normAutofit/>
          </a:bodyPr>
          <a:lstStyle/>
          <a:p>
            <a:r>
              <a:rPr lang="en-GB" dirty="0" smtClean="0"/>
              <a:t>Weight loss was measured after taking </a:t>
            </a:r>
            <a:r>
              <a:rPr lang="en-GB" b="1" dirty="0" smtClean="0"/>
              <a:t>either</a:t>
            </a:r>
            <a:r>
              <a:rPr lang="en-GB" dirty="0" smtClean="0"/>
              <a:t> a new weight loss treatment </a:t>
            </a:r>
            <a:r>
              <a:rPr lang="en-GB" b="1" dirty="0" smtClean="0"/>
              <a:t>or</a:t>
            </a:r>
            <a:r>
              <a:rPr lang="en-GB" dirty="0" smtClean="0"/>
              <a:t> placebo for 8 weeks</a:t>
            </a:r>
          </a:p>
        </p:txBody>
      </p:sp>
      <p:sp>
        <p:nvSpPr>
          <p:cNvPr id="6" name="Footer Placeholder 5"/>
          <p:cNvSpPr>
            <a:spLocks noGrp="1"/>
          </p:cNvSpPr>
          <p:nvPr>
            <p:ph type="ftr" sz="quarter" idx="11"/>
          </p:nvPr>
        </p:nvSpPr>
        <p:spPr/>
        <p:txBody>
          <a:bodyPr/>
          <a:lstStyle/>
          <a:p>
            <a:r>
              <a:rPr lang="en-GB" smtClean="0"/>
              <a:t>www.statstutor.ac.uk</a:t>
            </a:r>
            <a:endParaRPr lang="en-US" dirty="0"/>
          </a:p>
        </p:txBody>
      </p:sp>
      <p:sp>
        <p:nvSpPr>
          <p:cNvPr id="2" name="Title 1"/>
          <p:cNvSpPr>
            <a:spLocks noGrp="1"/>
          </p:cNvSpPr>
          <p:nvPr>
            <p:ph type="title"/>
          </p:nvPr>
        </p:nvSpPr>
        <p:spPr>
          <a:xfrm>
            <a:off x="457200" y="274638"/>
            <a:ext cx="7772400" cy="868362"/>
          </a:xfrm>
        </p:spPr>
        <p:txBody>
          <a:bodyPr/>
          <a:lstStyle/>
          <a:p>
            <a:r>
              <a:rPr lang="en-GB" dirty="0" smtClean="0">
                <a:solidFill>
                  <a:srgbClr val="00B0F0"/>
                </a:solidFill>
              </a:rPr>
              <a:t>Example 2: Weight Loss</a:t>
            </a:r>
            <a:endParaRPr lang="en-GB" dirty="0">
              <a:solidFill>
                <a:srgbClr val="00B0F0"/>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3130135319"/>
              </p:ext>
            </p:extLst>
          </p:nvPr>
        </p:nvGraphicFramePr>
        <p:xfrm>
          <a:off x="476250" y="2819400"/>
          <a:ext cx="3333750" cy="1342579"/>
        </p:xfrm>
        <a:graphic>
          <a:graphicData uri="http://schemas.openxmlformats.org/drawingml/2006/table">
            <a:tbl>
              <a:tblPr>
                <a:tableStyleId>{5C22544A-7EE6-4342-B048-85BDC9FD1C3A}</a:tableStyleId>
              </a:tblPr>
              <a:tblGrid>
                <a:gridCol w="1049655"/>
                <a:gridCol w="483870"/>
                <a:gridCol w="786130"/>
                <a:gridCol w="1014095"/>
              </a:tblGrid>
              <a:tr h="533400">
                <a:tc>
                  <a:txBody>
                    <a:bodyPr/>
                    <a:lstStyle/>
                    <a:p>
                      <a:pPr marL="38100" marR="38100" algn="ctr">
                        <a:lnSpc>
                          <a:spcPts val="1600"/>
                        </a:lnSpc>
                        <a:spcAft>
                          <a:spcPts val="0"/>
                        </a:spcAft>
                      </a:pPr>
                      <a:r>
                        <a:rPr lang="en-GB" sz="1600" dirty="0">
                          <a:effectLst/>
                        </a:rPr>
                        <a:t>Treatment group</a:t>
                      </a:r>
                      <a:endParaRPr lang="en-GB" sz="12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alpha val="0"/>
                      </a:schemeClr>
                    </a:solidFill>
                  </a:tcPr>
                </a:tc>
                <a:tc>
                  <a:txBody>
                    <a:bodyPr/>
                    <a:lstStyle/>
                    <a:p>
                      <a:pPr marL="38100" marR="38100" algn="ctr">
                        <a:lnSpc>
                          <a:spcPts val="1600"/>
                        </a:lnSpc>
                        <a:spcAft>
                          <a:spcPts val="0"/>
                        </a:spcAft>
                      </a:pPr>
                      <a:r>
                        <a:rPr lang="en-GB" sz="1600" dirty="0">
                          <a:effectLst/>
                        </a:rPr>
                        <a:t>N</a:t>
                      </a:r>
                      <a:endParaRPr lang="en-GB" sz="12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alpha val="0"/>
                      </a:schemeClr>
                    </a:solidFill>
                  </a:tcPr>
                </a:tc>
                <a:tc>
                  <a:txBody>
                    <a:bodyPr/>
                    <a:lstStyle/>
                    <a:p>
                      <a:pPr marL="38100" marR="38100" algn="ctr">
                        <a:lnSpc>
                          <a:spcPts val="1600"/>
                        </a:lnSpc>
                        <a:spcAft>
                          <a:spcPts val="0"/>
                        </a:spcAft>
                      </a:pPr>
                      <a:r>
                        <a:rPr lang="en-GB" sz="1600" dirty="0">
                          <a:effectLst/>
                        </a:rPr>
                        <a:t>Mean</a:t>
                      </a:r>
                      <a:endParaRPr lang="en-GB" sz="12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alpha val="0"/>
                      </a:schemeClr>
                    </a:solidFill>
                  </a:tcPr>
                </a:tc>
                <a:tc>
                  <a:txBody>
                    <a:bodyPr/>
                    <a:lstStyle/>
                    <a:p>
                      <a:pPr marL="38100" marR="38100" algn="ctr">
                        <a:lnSpc>
                          <a:spcPts val="1600"/>
                        </a:lnSpc>
                        <a:spcAft>
                          <a:spcPts val="0"/>
                        </a:spcAft>
                      </a:pPr>
                      <a:r>
                        <a:rPr lang="en-GB" sz="1600">
                          <a:effectLst/>
                        </a:rPr>
                        <a:t>Std. Deviation</a:t>
                      </a:r>
                      <a:endParaRPr lang="en-GB" sz="120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alpha val="0"/>
                      </a:schemeClr>
                    </a:solidFill>
                  </a:tcPr>
                </a:tc>
              </a:tr>
              <a:tr h="354393">
                <a:tc>
                  <a:txBody>
                    <a:bodyPr/>
                    <a:lstStyle/>
                    <a:p>
                      <a:pPr marL="38100" marR="38100" algn="l">
                        <a:lnSpc>
                          <a:spcPts val="1600"/>
                        </a:lnSpc>
                        <a:spcAft>
                          <a:spcPts val="0"/>
                        </a:spcAft>
                      </a:pPr>
                      <a:r>
                        <a:rPr lang="en-GB" sz="1600" dirty="0">
                          <a:effectLst/>
                        </a:rPr>
                        <a:t>Placebo</a:t>
                      </a:r>
                      <a:endParaRPr lang="en-GB" sz="12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alpha val="0"/>
                      </a:schemeClr>
                    </a:solidFill>
                  </a:tcPr>
                </a:tc>
                <a:tc>
                  <a:txBody>
                    <a:bodyPr/>
                    <a:lstStyle/>
                    <a:p>
                      <a:pPr marL="38100" marR="38100" algn="ctr">
                        <a:lnSpc>
                          <a:spcPts val="1600"/>
                        </a:lnSpc>
                        <a:spcAft>
                          <a:spcPts val="0"/>
                        </a:spcAft>
                      </a:pPr>
                      <a:r>
                        <a:rPr lang="en-GB" sz="1600" dirty="0">
                          <a:effectLst/>
                        </a:rPr>
                        <a:t>19</a:t>
                      </a:r>
                      <a:endParaRPr lang="en-GB" sz="12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alpha val="0"/>
                      </a:schemeClr>
                    </a:solidFill>
                  </a:tcPr>
                </a:tc>
                <a:tc>
                  <a:txBody>
                    <a:bodyPr/>
                    <a:lstStyle/>
                    <a:p>
                      <a:pPr marL="38100" marR="38100" algn="ctr">
                        <a:lnSpc>
                          <a:spcPts val="1600"/>
                        </a:lnSpc>
                        <a:spcAft>
                          <a:spcPts val="0"/>
                        </a:spcAft>
                      </a:pPr>
                      <a:r>
                        <a:rPr lang="en-GB" sz="1600" dirty="0">
                          <a:effectLst/>
                        </a:rPr>
                        <a:t>-1.36</a:t>
                      </a:r>
                      <a:endParaRPr lang="en-GB" sz="12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alpha val="0"/>
                      </a:schemeClr>
                    </a:solidFill>
                  </a:tcPr>
                </a:tc>
                <a:tc>
                  <a:txBody>
                    <a:bodyPr/>
                    <a:lstStyle/>
                    <a:p>
                      <a:pPr marL="38100" marR="38100" algn="ctr">
                        <a:lnSpc>
                          <a:spcPts val="1600"/>
                        </a:lnSpc>
                        <a:spcAft>
                          <a:spcPts val="0"/>
                        </a:spcAft>
                      </a:pPr>
                      <a:r>
                        <a:rPr lang="en-GB" sz="1600" dirty="0">
                          <a:effectLst/>
                        </a:rPr>
                        <a:t>2.148</a:t>
                      </a:r>
                      <a:endParaRPr lang="en-GB" sz="12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alpha val="0"/>
                      </a:schemeClr>
                    </a:solidFill>
                  </a:tcPr>
                </a:tc>
              </a:tr>
              <a:tr h="454786">
                <a:tc>
                  <a:txBody>
                    <a:bodyPr/>
                    <a:lstStyle/>
                    <a:p>
                      <a:pPr marL="38100" marR="38100" algn="l">
                        <a:lnSpc>
                          <a:spcPts val="1600"/>
                        </a:lnSpc>
                        <a:spcAft>
                          <a:spcPts val="0"/>
                        </a:spcAft>
                      </a:pPr>
                      <a:r>
                        <a:rPr lang="en-GB" sz="1600" dirty="0">
                          <a:effectLst/>
                        </a:rPr>
                        <a:t>New drug</a:t>
                      </a:r>
                      <a:endParaRPr lang="en-GB" sz="12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alpha val="0"/>
                      </a:schemeClr>
                    </a:solidFill>
                  </a:tcPr>
                </a:tc>
                <a:tc>
                  <a:txBody>
                    <a:bodyPr/>
                    <a:lstStyle/>
                    <a:p>
                      <a:pPr marL="38100" marR="38100" algn="ctr">
                        <a:lnSpc>
                          <a:spcPts val="1600"/>
                        </a:lnSpc>
                        <a:spcAft>
                          <a:spcPts val="0"/>
                        </a:spcAft>
                      </a:pPr>
                      <a:r>
                        <a:rPr lang="en-GB" sz="1600" dirty="0">
                          <a:effectLst/>
                        </a:rPr>
                        <a:t>18</a:t>
                      </a:r>
                      <a:endParaRPr lang="en-GB" sz="12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alpha val="0"/>
                      </a:schemeClr>
                    </a:solidFill>
                  </a:tcPr>
                </a:tc>
                <a:tc>
                  <a:txBody>
                    <a:bodyPr/>
                    <a:lstStyle/>
                    <a:p>
                      <a:pPr marL="38100" marR="38100" algn="ctr">
                        <a:lnSpc>
                          <a:spcPts val="1600"/>
                        </a:lnSpc>
                        <a:spcAft>
                          <a:spcPts val="0"/>
                        </a:spcAft>
                      </a:pPr>
                      <a:r>
                        <a:rPr lang="en-GB" sz="1600" dirty="0">
                          <a:effectLst/>
                        </a:rPr>
                        <a:t>-5.01</a:t>
                      </a:r>
                      <a:endParaRPr lang="en-GB" sz="12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alpha val="0"/>
                      </a:schemeClr>
                    </a:solidFill>
                  </a:tcPr>
                </a:tc>
                <a:tc>
                  <a:txBody>
                    <a:bodyPr/>
                    <a:lstStyle/>
                    <a:p>
                      <a:pPr marL="38100" marR="38100" algn="ctr">
                        <a:lnSpc>
                          <a:spcPts val="1600"/>
                        </a:lnSpc>
                        <a:spcAft>
                          <a:spcPts val="0"/>
                        </a:spcAft>
                      </a:pPr>
                      <a:r>
                        <a:rPr lang="en-GB" sz="1600" dirty="0">
                          <a:effectLst/>
                        </a:rPr>
                        <a:t>2.722</a:t>
                      </a:r>
                      <a:endParaRPr lang="en-GB" sz="1200" dirty="0">
                        <a:effectLst/>
                        <a:latin typeface="Arial"/>
                        <a:ea typeface="SimSu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alpha val="0"/>
                      </a:schemeClr>
                    </a:solidFill>
                  </a:tcPr>
                </a:tc>
              </a:tr>
            </a:tbl>
          </a:graphicData>
        </a:graphic>
      </p:graphicFrame>
    </p:spTree>
    <p:extLst>
      <p:ext uri="{BB962C8B-B14F-4D97-AF65-F5344CB8AC3E}">
        <p14:creationId xmlns:p14="http://schemas.microsoft.com/office/powerpoint/2010/main" xmlns="" val="17213388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GB" smtClean="0"/>
              <a:t>www.statstutor.ac.uk</a:t>
            </a:r>
            <a:endParaRPr lang="en-US" dirty="0"/>
          </a:p>
        </p:txBody>
      </p:sp>
      <p:sp>
        <p:nvSpPr>
          <p:cNvPr id="2" name="Title 1"/>
          <p:cNvSpPr>
            <a:spLocks noGrp="1"/>
          </p:cNvSpPr>
          <p:nvPr>
            <p:ph type="title"/>
          </p:nvPr>
        </p:nvSpPr>
        <p:spPr>
          <a:xfrm>
            <a:off x="2819400" y="152400"/>
            <a:ext cx="6324600" cy="1143000"/>
          </a:xfrm>
        </p:spPr>
        <p:txBody>
          <a:bodyPr>
            <a:normAutofit fontScale="90000"/>
          </a:bodyPr>
          <a:lstStyle/>
          <a:p>
            <a:r>
              <a:rPr lang="en-GB" dirty="0">
                <a:solidFill>
                  <a:srgbClr val="00B0F0"/>
                </a:solidFill>
              </a:rPr>
              <a:t>Example 2: t-Test </a:t>
            </a:r>
            <a:r>
              <a:rPr lang="en-GB" dirty="0" smtClean="0">
                <a:solidFill>
                  <a:srgbClr val="00B0F0"/>
                </a:solidFill>
              </a:rPr>
              <a:t>Results</a:t>
            </a:r>
            <a:endParaRPr lang="en-GB" dirty="0">
              <a:solidFill>
                <a:srgbClr val="00B0F0"/>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188499421"/>
              </p:ext>
            </p:extLst>
          </p:nvPr>
        </p:nvGraphicFramePr>
        <p:xfrm>
          <a:off x="228600" y="1219200"/>
          <a:ext cx="8686800" cy="2202853"/>
        </p:xfrm>
        <a:graphic>
          <a:graphicData uri="http://schemas.openxmlformats.org/drawingml/2006/table">
            <a:tbl>
              <a:tblPr/>
              <a:tblGrid>
                <a:gridCol w="1432244"/>
                <a:gridCol w="683937"/>
                <a:gridCol w="658188"/>
                <a:gridCol w="803023"/>
                <a:gridCol w="741870"/>
                <a:gridCol w="801413"/>
                <a:gridCol w="947857"/>
                <a:gridCol w="946246"/>
                <a:gridCol w="835206"/>
                <a:gridCol w="836816"/>
              </a:tblGrid>
              <a:tr h="86932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400" b="0" i="0" u="none" strike="noStrike" cap="none" normalizeH="0" baseline="0" dirty="0" err="1" smtClean="0">
                          <a:ln>
                            <a:noFill/>
                          </a:ln>
                          <a:solidFill>
                            <a:srgbClr val="000000"/>
                          </a:solidFill>
                          <a:effectLst/>
                          <a:latin typeface="Arial" charset="0"/>
                          <a:cs typeface="Times New Roman" pitchFamily="18" charset="0"/>
                        </a:rPr>
                        <a:t>Levene's</a:t>
                      </a:r>
                      <a:r>
                        <a:rPr kumimoji="0" lang="en-GB" sz="1400" b="0" i="0" u="none" strike="noStrike" cap="none" normalizeH="0" baseline="0" dirty="0" smtClean="0">
                          <a:ln>
                            <a:noFill/>
                          </a:ln>
                          <a:solidFill>
                            <a:srgbClr val="000000"/>
                          </a:solidFill>
                          <a:effectLst/>
                          <a:latin typeface="Arial" charset="0"/>
                          <a:cs typeface="Times New Roman" pitchFamily="18" charset="0"/>
                        </a:rPr>
                        <a:t> Test for Equality of Variances</a:t>
                      </a:r>
                      <a:endParaRPr kumimoji="0" lang="en-GB"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hMerge="1">
                  <a:txBody>
                    <a:bodyPr/>
                    <a:lstStyle/>
                    <a:p>
                      <a:endParaRPr lang="en-GB"/>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Verdana" pitchFamily="34" charset="0"/>
                          <a:cs typeface="Times New Roman" pitchFamily="18" charset="0"/>
                        </a:rPr>
                        <a:t>T-test results</a:t>
                      </a: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95% CI of the Difference</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GB"/>
                    </a:p>
                  </a:txBody>
                  <a:tcPr/>
                </a:tc>
              </a:tr>
              <a:tr h="38644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F</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Sig.</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t</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df</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Sig. </a:t>
                      </a:r>
                    </a:p>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(2-tailed)</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Mean Difference</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Std. Error Difference</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Lower</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Upper</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6446">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Equal variances assumed</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2.328</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.136</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4.539</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35</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.000</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3.648</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.804</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2.016</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5.280</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6446">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Equal variances not assumed</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4.510</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32.342</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.000</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3.648</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.809</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2.001</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5.295</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r>
            </a:tbl>
          </a:graphicData>
        </a:graphic>
      </p:graphicFrame>
      <p:sp>
        <p:nvSpPr>
          <p:cNvPr id="5" name="Rounded Rectangular Callout 4"/>
          <p:cNvSpPr/>
          <p:nvPr/>
        </p:nvSpPr>
        <p:spPr>
          <a:xfrm>
            <a:off x="228600" y="228600"/>
            <a:ext cx="2438400" cy="1066800"/>
          </a:xfrm>
          <a:prstGeom prst="wedgeRoundRectCallout">
            <a:avLst>
              <a:gd name="adj1" fmla="val 32448"/>
              <a:gd name="adj2" fmla="val 168880"/>
              <a:gd name="adj3" fmla="val 16667"/>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Ignore </a:t>
            </a:r>
            <a:r>
              <a:rPr lang="en-GB" dirty="0" smtClean="0">
                <a:solidFill>
                  <a:schemeClr val="tx1"/>
                </a:solidFill>
              </a:rPr>
              <a:t>the shaded part of the output for now!</a:t>
            </a:r>
            <a:endParaRPr lang="en-GB" dirty="0">
              <a:solidFill>
                <a:schemeClr val="tx1"/>
              </a:solidFill>
            </a:endParaRPr>
          </a:p>
        </p:txBody>
      </p:sp>
      <p:sp>
        <p:nvSpPr>
          <p:cNvPr id="6" name="TextBox 5"/>
          <p:cNvSpPr txBox="1"/>
          <p:nvPr/>
        </p:nvSpPr>
        <p:spPr>
          <a:xfrm>
            <a:off x="228600" y="3505200"/>
            <a:ext cx="8001000" cy="2585323"/>
          </a:xfrm>
          <a:prstGeom prst="rect">
            <a:avLst/>
          </a:prstGeom>
          <a:noFill/>
        </p:spPr>
        <p:txBody>
          <a:bodyPr wrap="square" rtlCol="0">
            <a:spAutoFit/>
          </a:bodyPr>
          <a:lstStyle/>
          <a:p>
            <a:r>
              <a:rPr lang="en-GB" sz="2400" dirty="0" smtClean="0"/>
              <a:t>Null Hypothesis is:</a:t>
            </a:r>
          </a:p>
          <a:p>
            <a:endParaRPr lang="en-GB" sz="2400" dirty="0" smtClean="0"/>
          </a:p>
          <a:p>
            <a:r>
              <a:rPr lang="en-GB" sz="2400" dirty="0" smtClean="0"/>
              <a:t>P-value =</a:t>
            </a:r>
          </a:p>
          <a:p>
            <a:r>
              <a:rPr lang="en-GB" sz="2400" dirty="0" smtClean="0"/>
              <a:t>Decision (circle correct answer): Reject Null/ Do not reject Null</a:t>
            </a:r>
          </a:p>
          <a:p>
            <a:endParaRPr lang="en-GB" sz="1200" dirty="0" smtClean="0"/>
          </a:p>
          <a:p>
            <a:r>
              <a:rPr lang="en-GB" sz="2400" dirty="0" smtClean="0"/>
              <a:t>Conclusion:</a:t>
            </a:r>
            <a:endParaRPr lang="en-GB" sz="2400" dirty="0"/>
          </a:p>
        </p:txBody>
      </p:sp>
    </p:spTree>
    <p:extLst>
      <p:ext uri="{BB962C8B-B14F-4D97-AF65-F5344CB8AC3E}">
        <p14:creationId xmlns:p14="http://schemas.microsoft.com/office/powerpoint/2010/main" xmlns="" val="4289265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787400" y="1384301"/>
            <a:ext cx="7683500" cy="1384300"/>
          </a:xfrm>
        </p:spPr>
        <p:txBody>
          <a:bodyPr numCol="1"/>
          <a:lstStyle/>
          <a:p>
            <a:pPr>
              <a:lnSpc>
                <a:spcPct val="80000"/>
              </a:lnSpc>
              <a:buNone/>
            </a:pPr>
            <a:endParaRPr lang="en-GB" sz="2400" dirty="0" smtClean="0">
              <a:latin typeface="+mj-lt"/>
            </a:endParaRPr>
          </a:p>
          <a:p>
            <a:pPr>
              <a:lnSpc>
                <a:spcPct val="80000"/>
              </a:lnSpc>
              <a:buNone/>
            </a:pPr>
            <a:endParaRPr lang="en-GB" sz="2400" dirty="0">
              <a:latin typeface="+mj-lt"/>
            </a:endParaRPr>
          </a:p>
        </p:txBody>
      </p:sp>
      <p:sp>
        <p:nvSpPr>
          <p:cNvPr id="10" name="Rectangle 2"/>
          <p:cNvSpPr>
            <a:spLocks noGrp="1" noChangeArrowheads="1"/>
          </p:cNvSpPr>
          <p:nvPr>
            <p:ph type="title"/>
          </p:nvPr>
        </p:nvSpPr>
        <p:spPr>
          <a:xfrm>
            <a:off x="407225" y="143824"/>
            <a:ext cx="6860474" cy="1244600"/>
          </a:xfrm>
        </p:spPr>
        <p:txBody>
          <a:bodyPr>
            <a:noAutofit/>
          </a:bodyPr>
          <a:lstStyle/>
          <a:p>
            <a:r>
              <a:rPr lang="en-GB" dirty="0" smtClean="0">
                <a:cs typeface="Times New Roman" pitchFamily="18" charset="0"/>
              </a:rPr>
              <a:t>Data types</a:t>
            </a:r>
            <a:endParaRPr lang="en-GB" dirty="0">
              <a:latin typeface="Arial Rounded MT Bold" pitchFamily="34" charset="0"/>
              <a:cs typeface="Times New Roman" pitchFamily="18" charset="0"/>
            </a:endParaRPr>
          </a:p>
        </p:txBody>
      </p:sp>
      <p:graphicFrame>
        <p:nvGraphicFramePr>
          <p:cNvPr id="8" name="Diagram 7"/>
          <p:cNvGraphicFramePr/>
          <p:nvPr>
            <p:extLst>
              <p:ext uri="{D42A27DB-BD31-4B8C-83A1-F6EECF244321}">
                <p14:modId xmlns:p14="http://schemas.microsoft.com/office/powerpoint/2010/main" xmlns="" val="1619026768"/>
              </p:ext>
            </p:extLst>
          </p:nvPr>
        </p:nvGraphicFramePr>
        <p:xfrm>
          <a:off x="300250" y="1123950"/>
          <a:ext cx="8639033" cy="529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2"/>
          <p:cNvSpPr>
            <a:spLocks noGrp="1"/>
          </p:cNvSpPr>
          <p:nvPr>
            <p:ph type="ftr" sz="quarter" idx="11"/>
          </p:nvPr>
        </p:nvSpPr>
        <p:spPr>
          <a:xfrm>
            <a:off x="-902881" y="6400800"/>
            <a:ext cx="2350681" cy="365125"/>
          </a:xfrm>
        </p:spPr>
        <p:txBody>
          <a:bodyPr/>
          <a:lstStyle/>
          <a:p>
            <a:r>
              <a:rPr lang="en-GB" dirty="0" smtClean="0"/>
              <a:t>www.statstutor.ac.uk</a:t>
            </a:r>
            <a:endParaRPr lang="en-US" dirty="0"/>
          </a:p>
        </p:txBody>
      </p:sp>
    </p:spTree>
    <p:extLst>
      <p:ext uri="{BB962C8B-B14F-4D97-AF65-F5344CB8AC3E}">
        <p14:creationId xmlns:p14="http://schemas.microsoft.com/office/powerpoint/2010/main" xmlns="" val="312071478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smtClean="0"/>
              <a:t>www.statstutor.ac.uk</a:t>
            </a:r>
            <a:endParaRPr lang="en-US" dirty="0"/>
          </a:p>
        </p:txBody>
      </p:sp>
      <p:sp>
        <p:nvSpPr>
          <p:cNvPr id="2" name="Title 1"/>
          <p:cNvSpPr>
            <a:spLocks noGrp="1"/>
          </p:cNvSpPr>
          <p:nvPr>
            <p:ph type="title"/>
          </p:nvPr>
        </p:nvSpPr>
        <p:spPr>
          <a:xfrm>
            <a:off x="2819400" y="152400"/>
            <a:ext cx="6019800" cy="1143000"/>
          </a:xfrm>
        </p:spPr>
        <p:txBody>
          <a:bodyPr>
            <a:normAutofit/>
          </a:bodyPr>
          <a:lstStyle/>
          <a:p>
            <a:r>
              <a:rPr lang="en-GB" dirty="0">
                <a:solidFill>
                  <a:srgbClr val="FF0000"/>
                </a:solidFill>
              </a:rPr>
              <a:t>Example 2: </a:t>
            </a:r>
            <a:r>
              <a:rPr lang="en-GB" dirty="0" smtClean="0">
                <a:solidFill>
                  <a:srgbClr val="FF0000"/>
                </a:solidFill>
              </a:rPr>
              <a:t>Solution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xmlns="" val="844146582"/>
              </p:ext>
            </p:extLst>
          </p:nvPr>
        </p:nvGraphicFramePr>
        <p:xfrm>
          <a:off x="228600" y="1219200"/>
          <a:ext cx="8686800" cy="2202853"/>
        </p:xfrm>
        <a:graphic>
          <a:graphicData uri="http://schemas.openxmlformats.org/drawingml/2006/table">
            <a:tbl>
              <a:tblPr/>
              <a:tblGrid>
                <a:gridCol w="1432244"/>
                <a:gridCol w="683937"/>
                <a:gridCol w="658188"/>
                <a:gridCol w="803023"/>
                <a:gridCol w="741870"/>
                <a:gridCol w="801413"/>
                <a:gridCol w="947857"/>
                <a:gridCol w="946246"/>
                <a:gridCol w="835206"/>
                <a:gridCol w="836816"/>
              </a:tblGrid>
              <a:tr h="86932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400" b="0" i="0" u="none" strike="noStrike" cap="none" normalizeH="0" baseline="0" dirty="0" err="1" smtClean="0">
                          <a:ln>
                            <a:noFill/>
                          </a:ln>
                          <a:solidFill>
                            <a:srgbClr val="000000"/>
                          </a:solidFill>
                          <a:effectLst/>
                          <a:latin typeface="Arial" charset="0"/>
                          <a:cs typeface="Times New Roman" pitchFamily="18" charset="0"/>
                        </a:rPr>
                        <a:t>Levene's</a:t>
                      </a:r>
                      <a:r>
                        <a:rPr kumimoji="0" lang="en-GB" sz="1400" b="0" i="0" u="none" strike="noStrike" cap="none" normalizeH="0" baseline="0" dirty="0" smtClean="0">
                          <a:ln>
                            <a:noFill/>
                          </a:ln>
                          <a:solidFill>
                            <a:srgbClr val="000000"/>
                          </a:solidFill>
                          <a:effectLst/>
                          <a:latin typeface="Arial" charset="0"/>
                          <a:cs typeface="Times New Roman" pitchFamily="18" charset="0"/>
                        </a:rPr>
                        <a:t> Test for Equality of Variances</a:t>
                      </a:r>
                      <a:endParaRPr kumimoji="0" lang="en-GB"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hMerge="1">
                  <a:txBody>
                    <a:bodyPr/>
                    <a:lstStyle/>
                    <a:p>
                      <a:endParaRPr lang="en-GB"/>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Verdana" pitchFamily="34" charset="0"/>
                          <a:cs typeface="Times New Roman" pitchFamily="18" charset="0"/>
                        </a:rPr>
                        <a:t>T-test results</a:t>
                      </a: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95% CI of the Difference</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GB"/>
                    </a:p>
                  </a:txBody>
                  <a:tcPr/>
                </a:tc>
              </a:tr>
              <a:tr h="38644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F</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Sig.</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t</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df</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Sig. </a:t>
                      </a:r>
                    </a:p>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(2-tailed)</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Mean Difference</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Std. Error Difference</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Lower</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Upper</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6446">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Equal variances assumed</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2.328</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.136</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4.539</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35</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.000</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3.648</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.804</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2.016</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5.280</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6446">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Equal variances not assumed</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4.510</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32.342</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.000</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3.648</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.809</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2.001</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5.295</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r>
            </a:tbl>
          </a:graphicData>
        </a:graphic>
      </p:graphicFrame>
      <p:sp>
        <p:nvSpPr>
          <p:cNvPr id="8" name="Content Placeholder 2"/>
          <p:cNvSpPr txBox="1">
            <a:spLocks/>
          </p:cNvSpPr>
          <p:nvPr/>
        </p:nvSpPr>
        <p:spPr bwMode="auto">
          <a:xfrm>
            <a:off x="381000" y="3657600"/>
            <a:ext cx="3946337"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marL="0" indent="0">
              <a:spcBef>
                <a:spcPct val="20000"/>
              </a:spcBef>
            </a:pPr>
            <a:r>
              <a:rPr lang="en-GB" altLang="en-US" dirty="0">
                <a:latin typeface="Verdana" pitchFamily="34" charset="0"/>
              </a:rPr>
              <a:t>H</a:t>
            </a:r>
            <a:r>
              <a:rPr lang="en-GB" altLang="en-US" baseline="-25000" dirty="0">
                <a:latin typeface="Verdana" pitchFamily="34" charset="0"/>
              </a:rPr>
              <a:t>0</a:t>
            </a:r>
            <a:r>
              <a:rPr lang="en-GB" altLang="en-US" dirty="0">
                <a:latin typeface="Verdana" pitchFamily="34" charset="0"/>
              </a:rPr>
              <a:t>: </a:t>
            </a:r>
            <a:r>
              <a:rPr lang="el-GR" altLang="en-US" i="1" dirty="0">
                <a:latin typeface="Verdana" pitchFamily="34" charset="0"/>
              </a:rPr>
              <a:t>μ</a:t>
            </a:r>
            <a:r>
              <a:rPr lang="en-GB" altLang="en-US" baseline="-25000" dirty="0">
                <a:latin typeface="Verdana" pitchFamily="34" charset="0"/>
              </a:rPr>
              <a:t>new</a:t>
            </a:r>
            <a:r>
              <a:rPr lang="el-GR" altLang="en-US" dirty="0">
                <a:latin typeface="Verdana" pitchFamily="34" charset="0"/>
              </a:rPr>
              <a:t> </a:t>
            </a:r>
            <a:r>
              <a:rPr lang="en-GB" altLang="en-US" dirty="0">
                <a:latin typeface="Verdana" pitchFamily="34" charset="0"/>
              </a:rPr>
              <a:t>= </a:t>
            </a:r>
            <a:r>
              <a:rPr lang="el-GR" altLang="en-US" i="1" dirty="0">
                <a:latin typeface="Verdana" pitchFamily="34" charset="0"/>
              </a:rPr>
              <a:t>μ</a:t>
            </a:r>
            <a:r>
              <a:rPr lang="en-GB" altLang="en-US" baseline="-25000" dirty="0" smtClean="0">
                <a:latin typeface="Verdana" pitchFamily="34" charset="0"/>
              </a:rPr>
              <a:t>placebo</a:t>
            </a:r>
          </a:p>
        </p:txBody>
      </p:sp>
      <p:sp>
        <p:nvSpPr>
          <p:cNvPr id="9" name="TextBox 8"/>
          <p:cNvSpPr txBox="1"/>
          <p:nvPr/>
        </p:nvSpPr>
        <p:spPr>
          <a:xfrm>
            <a:off x="375821" y="4343400"/>
            <a:ext cx="3951516" cy="1569660"/>
          </a:xfrm>
          <a:prstGeom prst="rect">
            <a:avLst/>
          </a:prstGeom>
          <a:noFill/>
        </p:spPr>
        <p:txBody>
          <a:bodyPr wrap="square" rtlCol="0">
            <a:spAutoFit/>
          </a:bodyPr>
          <a:lstStyle/>
          <a:p>
            <a:r>
              <a:rPr lang="en-GB" sz="2400" dirty="0" smtClean="0"/>
              <a:t>IS evidence of a difference in weight loss between treatment and placebo</a:t>
            </a: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7549" t="4108" r="5304" b="9892"/>
          <a:stretch/>
        </p:blipFill>
        <p:spPr bwMode="auto">
          <a:xfrm>
            <a:off x="5745479" y="4431145"/>
            <a:ext cx="2286000" cy="14588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1" name="Group 10"/>
          <p:cNvGrpSpPr/>
          <p:nvPr/>
        </p:nvGrpSpPr>
        <p:grpSpPr>
          <a:xfrm>
            <a:off x="4572001" y="4634224"/>
            <a:ext cx="4464495" cy="1918976"/>
            <a:chOff x="8152570" y="5465811"/>
            <a:chExt cx="5025662" cy="2185593"/>
          </a:xfrm>
        </p:grpSpPr>
        <p:sp>
          <p:nvSpPr>
            <p:cNvPr id="12" name="TextBox 11"/>
            <p:cNvSpPr txBox="1"/>
            <p:nvPr/>
          </p:nvSpPr>
          <p:spPr>
            <a:xfrm>
              <a:off x="11431682" y="5469298"/>
              <a:ext cx="1746550" cy="736130"/>
            </a:xfrm>
            <a:prstGeom prst="rect">
              <a:avLst/>
            </a:prstGeom>
            <a:solidFill>
              <a:schemeClr val="accent2">
                <a:lumMod val="20000"/>
                <a:lumOff val="80000"/>
              </a:schemeClr>
            </a:solidFill>
          </p:spPr>
          <p:txBody>
            <a:bodyPr wrap="square" rtlCol="0">
              <a:spAutoFit/>
            </a:bodyPr>
            <a:lstStyle/>
            <a:p>
              <a:r>
                <a:rPr lang="en-GB" b="1" dirty="0" smtClean="0">
                  <a:solidFill>
                    <a:srgbClr val="FF0000"/>
                  </a:solidFill>
                </a:rPr>
                <a:t>P(t&gt;4.539</a:t>
              </a:r>
              <a:r>
                <a:rPr lang="en-GB" b="1" dirty="0">
                  <a:solidFill>
                    <a:srgbClr val="FF0000"/>
                  </a:solidFill>
                </a:rPr>
                <a:t>)</a:t>
              </a:r>
            </a:p>
            <a:p>
              <a:r>
                <a:rPr lang="en-GB" b="1" dirty="0">
                  <a:solidFill>
                    <a:srgbClr val="FF0000"/>
                  </a:solidFill>
                </a:rPr>
                <a:t>Is &lt; 0.001</a:t>
              </a:r>
            </a:p>
          </p:txBody>
        </p:sp>
        <p:sp>
          <p:nvSpPr>
            <p:cNvPr id="13" name="TextBox 12"/>
            <p:cNvSpPr txBox="1"/>
            <p:nvPr/>
          </p:nvSpPr>
          <p:spPr>
            <a:xfrm>
              <a:off x="8152570" y="5465811"/>
              <a:ext cx="1972895" cy="736130"/>
            </a:xfrm>
            <a:prstGeom prst="rect">
              <a:avLst/>
            </a:prstGeom>
            <a:solidFill>
              <a:schemeClr val="accent2">
                <a:lumMod val="20000"/>
                <a:lumOff val="80000"/>
              </a:schemeClr>
            </a:solidFill>
          </p:spPr>
          <p:txBody>
            <a:bodyPr wrap="square" rtlCol="0">
              <a:spAutoFit/>
            </a:bodyPr>
            <a:lstStyle/>
            <a:p>
              <a:r>
                <a:rPr lang="en-GB" b="1" dirty="0" smtClean="0">
                  <a:solidFill>
                    <a:srgbClr val="FF0000"/>
                  </a:solidFill>
                </a:rPr>
                <a:t>P(t&lt; -4.539)</a:t>
              </a:r>
            </a:p>
            <a:p>
              <a:r>
                <a:rPr lang="en-GB" b="1" dirty="0" smtClean="0">
                  <a:solidFill>
                    <a:srgbClr val="FF0000"/>
                  </a:solidFill>
                </a:rPr>
                <a:t>Is &lt; 0.001</a:t>
              </a:r>
              <a:endParaRPr lang="en-GB" b="1" dirty="0">
                <a:solidFill>
                  <a:srgbClr val="FF0000"/>
                </a:solidFill>
              </a:endParaRPr>
            </a:p>
          </p:txBody>
        </p:sp>
        <p:sp>
          <p:nvSpPr>
            <p:cNvPr id="14" name="TextBox 13"/>
            <p:cNvSpPr txBox="1"/>
            <p:nvPr/>
          </p:nvSpPr>
          <p:spPr>
            <a:xfrm>
              <a:off x="11452106" y="7230758"/>
              <a:ext cx="1158712" cy="420646"/>
            </a:xfrm>
            <a:prstGeom prst="rect">
              <a:avLst/>
            </a:prstGeom>
            <a:solidFill>
              <a:schemeClr val="bg2">
                <a:lumMod val="75000"/>
              </a:schemeClr>
            </a:solidFill>
          </p:spPr>
          <p:txBody>
            <a:bodyPr wrap="square" rtlCol="0">
              <a:spAutoFit/>
            </a:bodyPr>
            <a:lstStyle/>
            <a:p>
              <a:r>
                <a:rPr lang="en-GB" dirty="0"/>
                <a:t>4.539</a:t>
              </a:r>
            </a:p>
          </p:txBody>
        </p:sp>
        <p:sp>
          <p:nvSpPr>
            <p:cNvPr id="15" name="TextBox 14"/>
            <p:cNvSpPr txBox="1"/>
            <p:nvPr/>
          </p:nvSpPr>
          <p:spPr>
            <a:xfrm>
              <a:off x="8801043" y="7230758"/>
              <a:ext cx="1311791" cy="420646"/>
            </a:xfrm>
            <a:prstGeom prst="rect">
              <a:avLst/>
            </a:prstGeom>
            <a:solidFill>
              <a:schemeClr val="bg2">
                <a:lumMod val="75000"/>
              </a:schemeClr>
            </a:solidFill>
          </p:spPr>
          <p:txBody>
            <a:bodyPr wrap="square" rtlCol="0">
              <a:spAutoFit/>
            </a:bodyPr>
            <a:lstStyle/>
            <a:p>
              <a:r>
                <a:rPr lang="en-GB" dirty="0" smtClean="0"/>
                <a:t>-4.539</a:t>
              </a:r>
              <a:endParaRPr lang="en-GB" dirty="0"/>
            </a:p>
          </p:txBody>
        </p:sp>
      </p:grpSp>
      <p:cxnSp>
        <p:nvCxnSpPr>
          <p:cNvPr id="16" name="Straight Connector 15"/>
          <p:cNvCxnSpPr/>
          <p:nvPr/>
        </p:nvCxnSpPr>
        <p:spPr>
          <a:xfrm flipV="1">
            <a:off x="5867400" y="57912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924800" y="57912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316455" y="5283616"/>
            <a:ext cx="398545" cy="5075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8031479" y="5283616"/>
            <a:ext cx="274322" cy="5075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xmlns="" Requires="p14">
          <p:contentPart p14:bwMode="auto" r:id="rId4">
            <p14:nvContentPartPr>
              <p14:cNvPr id="21" name="Ink 20"/>
              <p14:cNvContentPartPr/>
              <p14:nvPr/>
            </p14:nvContentPartPr>
            <p14:xfrm>
              <a:off x="5763600" y="5801040"/>
              <a:ext cx="2277720" cy="105480"/>
            </p14:xfrm>
          </p:contentPart>
        </mc:Choice>
        <mc:Fallback>
          <p:pic>
            <p:nvPicPr>
              <p:cNvPr id="21" name="Ink 20"/>
              <p:cNvPicPr/>
              <p:nvPr/>
            </p:nvPicPr>
            <p:blipFill>
              <a:blip r:embed="rId5" cstate="print"/>
              <a:stretch>
                <a:fillRect/>
              </a:stretch>
            </p:blipFill>
            <p:spPr>
              <a:xfrm>
                <a:off x="5752800" y="5790240"/>
                <a:ext cx="2292840" cy="127440"/>
              </a:xfrm>
              <a:prstGeom prst="rect">
                <a:avLst/>
              </a:prstGeom>
            </p:spPr>
          </p:pic>
        </mc:Fallback>
      </mc:AlternateContent>
      <p:sp>
        <p:nvSpPr>
          <p:cNvPr id="3" name="Rectangle 2"/>
          <p:cNvSpPr/>
          <p:nvPr/>
        </p:nvSpPr>
        <p:spPr>
          <a:xfrm>
            <a:off x="3877419" y="3777734"/>
            <a:ext cx="3647152" cy="369332"/>
          </a:xfrm>
          <a:prstGeom prst="rect">
            <a:avLst/>
          </a:prstGeom>
        </p:spPr>
        <p:txBody>
          <a:bodyPr wrap="none">
            <a:spAutoFit/>
          </a:bodyPr>
          <a:lstStyle/>
          <a:p>
            <a:r>
              <a:rPr lang="en-GB" dirty="0"/>
              <a:t>As p &lt; 0.05, DO reject the null</a:t>
            </a:r>
          </a:p>
        </p:txBody>
      </p:sp>
      <p:sp>
        <p:nvSpPr>
          <p:cNvPr id="22" name="Rounded Rectangular Callout 21"/>
          <p:cNvSpPr/>
          <p:nvPr/>
        </p:nvSpPr>
        <p:spPr>
          <a:xfrm>
            <a:off x="228600" y="228600"/>
            <a:ext cx="2438400" cy="1066800"/>
          </a:xfrm>
          <a:prstGeom prst="wedgeRoundRectCallout">
            <a:avLst>
              <a:gd name="adj1" fmla="val 32448"/>
              <a:gd name="adj2" fmla="val 168880"/>
              <a:gd name="adj3" fmla="val 16667"/>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Ignore </a:t>
            </a:r>
            <a:r>
              <a:rPr lang="en-GB" dirty="0" smtClean="0">
                <a:solidFill>
                  <a:schemeClr val="tx1"/>
                </a:solidFill>
              </a:rPr>
              <a:t>the shaded part of the output for now!</a:t>
            </a:r>
            <a:endParaRPr lang="en-GB" dirty="0">
              <a:solidFill>
                <a:schemeClr val="tx1"/>
              </a:solidFill>
            </a:endParaRPr>
          </a:p>
        </p:txBody>
      </p:sp>
    </p:spTree>
    <p:extLst>
      <p:ext uri="{BB962C8B-B14F-4D97-AF65-F5344CB8AC3E}">
        <p14:creationId xmlns:p14="http://schemas.microsoft.com/office/powerpoint/2010/main" xmlns="" val="31318794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dirty="0" smtClean="0"/>
              <a:t>Every test has assumptions</a:t>
            </a:r>
          </a:p>
          <a:p>
            <a:r>
              <a:rPr lang="en-GB" dirty="0" smtClean="0"/>
              <a:t>Tutors quick guide shows assumptions for each test and what to do if those assumptions are not met </a:t>
            </a:r>
          </a:p>
          <a:p>
            <a:endParaRPr lang="en-GB" dirty="0"/>
          </a:p>
        </p:txBody>
      </p:sp>
      <p:sp>
        <p:nvSpPr>
          <p:cNvPr id="2" name="Footer Placeholder 1"/>
          <p:cNvSpPr>
            <a:spLocks noGrp="1"/>
          </p:cNvSpPr>
          <p:nvPr>
            <p:ph type="ftr" sz="quarter" idx="11"/>
          </p:nvPr>
        </p:nvSpPr>
        <p:spPr>
          <a:xfrm>
            <a:off x="0" y="6400800"/>
            <a:ext cx="1699845" cy="381000"/>
          </a:xfrm>
        </p:spPr>
        <p:txBody>
          <a:bodyPr>
            <a:normAutofit/>
          </a:bodyPr>
          <a:lstStyle/>
          <a:p>
            <a:pPr algn="l"/>
            <a:r>
              <a:rPr lang="en-GB" dirty="0" smtClean="0">
                <a:solidFill>
                  <a:srgbClr val="003300"/>
                </a:solidFill>
              </a:rPr>
              <a:t>www.statstutor.ac.uk</a:t>
            </a:r>
            <a:endParaRPr lang="en-GB" dirty="0">
              <a:solidFill>
                <a:srgbClr val="003300"/>
              </a:solidFill>
            </a:endParaRPr>
          </a:p>
        </p:txBody>
      </p:sp>
      <p:sp>
        <p:nvSpPr>
          <p:cNvPr id="3" name="Title 2"/>
          <p:cNvSpPr>
            <a:spLocks noGrp="1"/>
          </p:cNvSpPr>
          <p:nvPr>
            <p:ph type="title"/>
          </p:nvPr>
        </p:nvSpPr>
        <p:spPr/>
        <p:txBody>
          <a:bodyPr/>
          <a:lstStyle/>
          <a:p>
            <a:r>
              <a:rPr lang="en-GB" dirty="0" smtClean="0"/>
              <a:t>Assumptions</a:t>
            </a:r>
            <a:endParaRPr lang="en-GB" dirty="0"/>
          </a:p>
        </p:txBody>
      </p:sp>
      <p:sp>
        <p:nvSpPr>
          <p:cNvPr id="9" name="Content Placeholder 1"/>
          <p:cNvSpPr txBox="1">
            <a:spLocks/>
          </p:cNvSpPr>
          <p:nvPr/>
        </p:nvSpPr>
        <p:spPr>
          <a:xfrm>
            <a:off x="457200" y="1703505"/>
            <a:ext cx="8507288" cy="4525963"/>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None/>
            </a:pPr>
            <a:endParaRPr lang="en-GB" sz="2800" dirty="0"/>
          </a:p>
        </p:txBody>
      </p:sp>
    </p:spTree>
    <p:extLst>
      <p:ext uri="{BB962C8B-B14F-4D97-AF65-F5344CB8AC3E}">
        <p14:creationId xmlns:p14="http://schemas.microsoft.com/office/powerpoint/2010/main" xmlns="" val="231882526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idx="1"/>
          </p:nvPr>
        </p:nvSpPr>
        <p:spPr>
          <a:xfrm>
            <a:off x="457200" y="1268760"/>
            <a:ext cx="8435280" cy="5044016"/>
          </a:xfrm>
        </p:spPr>
        <p:txBody>
          <a:bodyPr>
            <a:noAutofit/>
          </a:bodyPr>
          <a:lstStyle/>
          <a:p>
            <a:pPr marL="446088" indent="-446088" defTabSz="762000" eaLnBrk="1" hangingPunct="1">
              <a:buClr>
                <a:srgbClr val="2A196F"/>
              </a:buClr>
            </a:pPr>
            <a:r>
              <a:rPr lang="en-GB" altLang="en-US" sz="2000" b="1" dirty="0" smtClean="0"/>
              <a:t>Normality:</a:t>
            </a:r>
            <a:r>
              <a:rPr lang="en-GB" altLang="en-US" sz="2000" dirty="0" smtClean="0">
                <a:solidFill>
                  <a:schemeClr val="accent2">
                    <a:lumMod val="60000"/>
                    <a:lumOff val="40000"/>
                  </a:schemeClr>
                </a:solidFill>
              </a:rPr>
              <a:t> </a:t>
            </a:r>
            <a:r>
              <a:rPr lang="en-GB" altLang="en-US" sz="2000" dirty="0" smtClean="0"/>
              <a:t>Plot histograms</a:t>
            </a:r>
          </a:p>
          <a:p>
            <a:pPr marL="846138" lvl="1" indent="-446088" defTabSz="762000">
              <a:buClr>
                <a:srgbClr val="2A196F"/>
              </a:buClr>
            </a:pPr>
            <a:r>
              <a:rPr lang="en-GB" altLang="en-US" sz="2000" dirty="0"/>
              <a:t>O</a:t>
            </a:r>
            <a:r>
              <a:rPr lang="en-GB" altLang="en-US" sz="2000" dirty="0" smtClean="0"/>
              <a:t>ne plot of the paired differences for any paired data</a:t>
            </a:r>
          </a:p>
          <a:p>
            <a:pPr marL="846138" lvl="1" indent="-446088" defTabSz="762000">
              <a:buClr>
                <a:srgbClr val="2A196F"/>
              </a:buClr>
            </a:pPr>
            <a:r>
              <a:rPr lang="en-GB" altLang="en-US" sz="2000" dirty="0" smtClean="0"/>
              <a:t>Two (One for each group) for independent samples</a:t>
            </a:r>
          </a:p>
          <a:p>
            <a:pPr marL="846138" lvl="1" indent="-446088" defTabSz="762000">
              <a:buClr>
                <a:srgbClr val="2A196F"/>
              </a:buClr>
            </a:pPr>
            <a:r>
              <a:rPr lang="en-GB" altLang="en-US" sz="2000" dirty="0" smtClean="0"/>
              <a:t>Don’t have to be perfect, just roughly symmetric</a:t>
            </a:r>
          </a:p>
          <a:p>
            <a:pPr marL="446088" indent="-446088" defTabSz="762000" eaLnBrk="1" hangingPunct="1">
              <a:buClr>
                <a:srgbClr val="2A196F"/>
              </a:buClr>
            </a:pPr>
            <a:endParaRPr lang="en-GB" altLang="en-US" sz="1200" dirty="0" smtClean="0"/>
          </a:p>
          <a:p>
            <a:pPr marL="446088" indent="-446088" defTabSz="762000" eaLnBrk="1" hangingPunct="1">
              <a:buClr>
                <a:srgbClr val="2A196F"/>
              </a:buClr>
            </a:pPr>
            <a:r>
              <a:rPr lang="en-GB" altLang="en-US" sz="2000" b="1" dirty="0" smtClean="0"/>
              <a:t>Equal Population variances: </a:t>
            </a:r>
            <a:r>
              <a:rPr lang="en-GB" altLang="en-US" sz="2000" dirty="0" smtClean="0"/>
              <a:t>Compare sample standard deviations</a:t>
            </a:r>
          </a:p>
          <a:p>
            <a:pPr marL="846138" lvl="1" indent="-446088" defTabSz="762000">
              <a:buClr>
                <a:srgbClr val="2A196F"/>
              </a:buClr>
            </a:pPr>
            <a:r>
              <a:rPr lang="en-GB" altLang="en-US" sz="2000" dirty="0"/>
              <a:t>A</a:t>
            </a:r>
            <a:r>
              <a:rPr lang="en-GB" altLang="en-US" sz="2000" dirty="0" smtClean="0"/>
              <a:t>s a rough estimate, one should be no more than twice the other</a:t>
            </a:r>
            <a:endParaRPr lang="en-GB" altLang="en-US" sz="2000" dirty="0"/>
          </a:p>
          <a:p>
            <a:pPr marL="846138" lvl="1" indent="-446088" defTabSz="762000">
              <a:buClr>
                <a:srgbClr val="2A196F"/>
              </a:buClr>
            </a:pPr>
            <a:r>
              <a:rPr lang="en-GB" altLang="en-US" sz="2000" dirty="0"/>
              <a:t>D</a:t>
            </a:r>
            <a:r>
              <a:rPr lang="en-GB" altLang="en-US" sz="2000" dirty="0" smtClean="0"/>
              <a:t>o an F-test (</a:t>
            </a:r>
            <a:r>
              <a:rPr lang="en-GB" altLang="en-US" sz="2000" dirty="0" err="1" smtClean="0"/>
              <a:t>Levene’s</a:t>
            </a:r>
            <a:r>
              <a:rPr lang="en-GB" altLang="en-US" sz="2000" dirty="0" smtClean="0"/>
              <a:t> in SPSS) to formally test for differences</a:t>
            </a:r>
          </a:p>
          <a:p>
            <a:pPr marL="446088" indent="-446088" defTabSz="762000" eaLnBrk="1" hangingPunct="1">
              <a:buClr>
                <a:srgbClr val="2A196F"/>
              </a:buClr>
            </a:pPr>
            <a:endParaRPr lang="en-GB" altLang="en-US" sz="1200" dirty="0" smtClean="0"/>
          </a:p>
          <a:p>
            <a:pPr marL="446088" indent="-446088" defTabSz="762000" eaLnBrk="1" hangingPunct="1">
              <a:buClr>
                <a:srgbClr val="2A196F"/>
              </a:buClr>
            </a:pPr>
            <a:r>
              <a:rPr lang="en-GB" altLang="en-US" sz="2000" dirty="0" smtClean="0">
                <a:solidFill>
                  <a:srgbClr val="FF0000"/>
                </a:solidFill>
              </a:rPr>
              <a:t>However the </a:t>
            </a:r>
            <a:r>
              <a:rPr lang="en-GB" altLang="en-US" sz="2000" i="1" dirty="0" smtClean="0">
                <a:solidFill>
                  <a:srgbClr val="FF0000"/>
                </a:solidFill>
              </a:rPr>
              <a:t>t</a:t>
            </a:r>
            <a:r>
              <a:rPr lang="en-GB" altLang="en-US" sz="2000" dirty="0" smtClean="0">
                <a:solidFill>
                  <a:srgbClr val="FF0000"/>
                </a:solidFill>
              </a:rPr>
              <a:t>-test is very robust to violations of the assumptions of Normality and equal variances, particularly for moderate (i.e. &gt;30) and larger sample sizes</a:t>
            </a:r>
          </a:p>
        </p:txBody>
      </p:sp>
      <p:sp>
        <p:nvSpPr>
          <p:cNvPr id="4" name="Footer Placeholder 3"/>
          <p:cNvSpPr>
            <a:spLocks noGrp="1"/>
          </p:cNvSpPr>
          <p:nvPr>
            <p:ph type="ftr" sz="quarter" idx="11"/>
          </p:nvPr>
        </p:nvSpPr>
        <p:spPr/>
        <p:txBody>
          <a:bodyPr/>
          <a:lstStyle/>
          <a:p>
            <a:r>
              <a:rPr lang="en-GB" smtClean="0"/>
              <a:t>www.statstutor.ac.uk</a:t>
            </a:r>
            <a:endParaRPr lang="en-US" dirty="0"/>
          </a:p>
        </p:txBody>
      </p:sp>
      <p:sp>
        <p:nvSpPr>
          <p:cNvPr id="3" name="Title 2"/>
          <p:cNvSpPr>
            <a:spLocks noGrp="1"/>
          </p:cNvSpPr>
          <p:nvPr>
            <p:ph type="title"/>
          </p:nvPr>
        </p:nvSpPr>
        <p:spPr/>
        <p:txBody>
          <a:bodyPr/>
          <a:lstStyle/>
          <a:p>
            <a:r>
              <a:rPr lang="en-GB" dirty="0" smtClean="0"/>
              <a:t>Assumptions in t-Tests</a:t>
            </a:r>
            <a:endParaRPr lang="en-GB" dirty="0"/>
          </a:p>
        </p:txBody>
      </p:sp>
    </p:spTree>
    <p:extLst>
      <p:ext uri="{BB962C8B-B14F-4D97-AF65-F5344CB8AC3E}">
        <p14:creationId xmlns:p14="http://schemas.microsoft.com/office/powerpoint/2010/main" xmlns="" val="322066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03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038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038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038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038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038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038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038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www.statstutor.ac.uk</a:t>
            </a:r>
            <a:endParaRPr lang="en-US" dirty="0"/>
          </a:p>
        </p:txBody>
      </p:sp>
      <p:sp>
        <p:nvSpPr>
          <p:cNvPr id="2" name="Title 1"/>
          <p:cNvSpPr>
            <a:spLocks noGrp="1"/>
          </p:cNvSpPr>
          <p:nvPr>
            <p:ph type="title"/>
          </p:nvPr>
        </p:nvSpPr>
        <p:spPr>
          <a:xfrm>
            <a:off x="307020" y="274638"/>
            <a:ext cx="8379780" cy="1143000"/>
          </a:xfrm>
        </p:spPr>
        <p:txBody>
          <a:bodyPr>
            <a:normAutofit fontScale="90000"/>
          </a:bodyPr>
          <a:lstStyle/>
          <a:p>
            <a:r>
              <a:rPr lang="en-GB" dirty="0" smtClean="0"/>
              <a:t>Histograms from Examples 1 and 2</a:t>
            </a:r>
            <a:endParaRPr lang="en-GB" dirty="0"/>
          </a:p>
        </p:txBody>
      </p:sp>
      <p:pic>
        <p:nvPicPr>
          <p:cNvPr id="3994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67200" y="1960484"/>
            <a:ext cx="4363416" cy="3496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2743200" y="5638800"/>
            <a:ext cx="6019800" cy="830997"/>
          </a:xfrm>
          <a:prstGeom prst="rect">
            <a:avLst/>
          </a:prstGeom>
          <a:noFill/>
        </p:spPr>
        <p:txBody>
          <a:bodyPr wrap="square" rtlCol="0">
            <a:spAutoFit/>
          </a:bodyPr>
          <a:lstStyle/>
          <a:p>
            <a:r>
              <a:rPr lang="en-GB" sz="2400" dirty="0" smtClean="0">
                <a:solidFill>
                  <a:srgbClr val="FF0000"/>
                </a:solidFill>
              </a:rPr>
              <a:t>Do these histograms look approximately normally distributed?</a:t>
            </a:r>
            <a:endParaRPr lang="en-GB" sz="2400" dirty="0">
              <a:solidFill>
                <a:srgbClr val="FF0000"/>
              </a:solidFill>
            </a:endParaRPr>
          </a:p>
        </p:txBody>
      </p:sp>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23291" b="6025"/>
          <a:stretch/>
        </p:blipFill>
        <p:spPr bwMode="auto">
          <a:xfrm>
            <a:off x="467138" y="1933980"/>
            <a:ext cx="3800061" cy="3352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058547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191000"/>
            <a:ext cx="8991600" cy="2057400"/>
          </a:xfrm>
        </p:spPr>
        <p:txBody>
          <a:bodyPr>
            <a:noAutofit/>
          </a:bodyPr>
          <a:lstStyle/>
          <a:p>
            <a:pPr marL="0" indent="0">
              <a:buNone/>
            </a:pPr>
            <a:r>
              <a:rPr lang="en-GB" sz="2400" dirty="0" smtClean="0"/>
              <a:t>Null hypothesis is that pop variances are equal</a:t>
            </a:r>
          </a:p>
          <a:p>
            <a:pPr marL="0" indent="0">
              <a:buNone/>
            </a:pPr>
            <a:r>
              <a:rPr lang="en-GB" sz="2400" dirty="0" smtClean="0"/>
              <a:t>i.e. </a:t>
            </a:r>
            <a:r>
              <a:rPr lang="en-GB" altLang="en-US" sz="2400" dirty="0" smtClean="0">
                <a:latin typeface="Verdana" pitchFamily="34" charset="0"/>
              </a:rPr>
              <a:t>H</a:t>
            </a:r>
            <a:r>
              <a:rPr lang="en-GB" altLang="en-US" sz="2400" baseline="-25000" dirty="0" smtClean="0">
                <a:latin typeface="Verdana" pitchFamily="34" charset="0"/>
              </a:rPr>
              <a:t>0</a:t>
            </a:r>
            <a:r>
              <a:rPr lang="en-GB" altLang="en-US" sz="2400" dirty="0">
                <a:latin typeface="Verdana" pitchFamily="34" charset="0"/>
              </a:rPr>
              <a:t>: </a:t>
            </a:r>
            <a:r>
              <a:rPr lang="en-GB" altLang="en-US" sz="2400" dirty="0" smtClean="0">
                <a:latin typeface="Symbol" panose="05050102010706020507" pitchFamily="18" charset="2"/>
              </a:rPr>
              <a:t>s</a:t>
            </a:r>
            <a:r>
              <a:rPr lang="en-GB" altLang="en-US" sz="2400" baseline="30000" dirty="0" smtClean="0">
                <a:latin typeface="Symbol" panose="05050102010706020507" pitchFamily="18" charset="2"/>
              </a:rPr>
              <a:t>2</a:t>
            </a:r>
            <a:r>
              <a:rPr lang="en-GB" altLang="en-US" sz="2400" baseline="-25000" dirty="0" smtClean="0">
                <a:latin typeface="Verdana" pitchFamily="34" charset="0"/>
              </a:rPr>
              <a:t>new</a:t>
            </a:r>
            <a:r>
              <a:rPr lang="el-GR" altLang="en-US" sz="2400" dirty="0" smtClean="0">
                <a:latin typeface="Verdana" pitchFamily="34" charset="0"/>
              </a:rPr>
              <a:t> </a:t>
            </a:r>
            <a:r>
              <a:rPr lang="en-GB" altLang="en-US" sz="2400" dirty="0">
                <a:latin typeface="Verdana" pitchFamily="34" charset="0"/>
              </a:rPr>
              <a:t>= </a:t>
            </a:r>
            <a:r>
              <a:rPr lang="en-GB" altLang="en-US" sz="2400" dirty="0" smtClean="0">
                <a:latin typeface="Symbol" panose="05050102010706020507" pitchFamily="18" charset="2"/>
              </a:rPr>
              <a:t>s</a:t>
            </a:r>
            <a:r>
              <a:rPr lang="en-GB" altLang="en-US" sz="2400" baseline="30000" dirty="0" smtClean="0">
                <a:latin typeface="Symbol" panose="05050102010706020507" pitchFamily="18" charset="2"/>
              </a:rPr>
              <a:t>2</a:t>
            </a:r>
            <a:r>
              <a:rPr lang="en-GB" altLang="en-US" sz="2400" baseline="-25000" dirty="0" smtClean="0">
                <a:latin typeface="Verdana" pitchFamily="34" charset="0"/>
              </a:rPr>
              <a:t>placebo</a:t>
            </a:r>
            <a:endParaRPr lang="en-GB" altLang="en-US" sz="2400" baseline="-25000" dirty="0">
              <a:latin typeface="Verdana" pitchFamily="34" charset="0"/>
            </a:endParaRPr>
          </a:p>
          <a:p>
            <a:pPr marL="0" indent="0">
              <a:buNone/>
            </a:pPr>
            <a:r>
              <a:rPr lang="en-GB" sz="2400" dirty="0" smtClean="0"/>
              <a:t>Since p = 0.136 and so is &gt;0.05 we do not reject the null</a:t>
            </a:r>
          </a:p>
          <a:p>
            <a:pPr marL="0" indent="0">
              <a:buNone/>
            </a:pPr>
            <a:r>
              <a:rPr lang="en-GB" sz="2400" dirty="0" smtClean="0"/>
              <a:t>i.e. we can assume equal variances </a:t>
            </a:r>
            <a:r>
              <a:rPr lang="en-GB" sz="2400" dirty="0" smtClean="0">
                <a:sym typeface="Wingdings" panose="05000000000000000000" pitchFamily="2" charset="2"/>
              </a:rPr>
              <a:t></a:t>
            </a:r>
            <a:endParaRPr lang="en-GB" sz="2400" dirty="0"/>
          </a:p>
        </p:txBody>
      </p:sp>
      <p:sp>
        <p:nvSpPr>
          <p:cNvPr id="6" name="Footer Placeholder 5"/>
          <p:cNvSpPr>
            <a:spLocks noGrp="1"/>
          </p:cNvSpPr>
          <p:nvPr>
            <p:ph type="ftr" sz="quarter" idx="11"/>
          </p:nvPr>
        </p:nvSpPr>
        <p:spPr/>
        <p:txBody>
          <a:bodyPr/>
          <a:lstStyle/>
          <a:p>
            <a:r>
              <a:rPr lang="en-GB" smtClean="0"/>
              <a:t>www.statstutor.ac.uk</a:t>
            </a:r>
            <a:endParaRPr lang="en-US" dirty="0"/>
          </a:p>
        </p:txBody>
      </p:sp>
      <p:sp>
        <p:nvSpPr>
          <p:cNvPr id="2" name="Title 1"/>
          <p:cNvSpPr>
            <a:spLocks noGrp="1"/>
          </p:cNvSpPr>
          <p:nvPr>
            <p:ph type="title"/>
          </p:nvPr>
        </p:nvSpPr>
        <p:spPr/>
        <p:txBody>
          <a:bodyPr>
            <a:normAutofit fontScale="90000"/>
          </a:bodyPr>
          <a:lstStyle/>
          <a:p>
            <a:r>
              <a:rPr lang="en-GB" dirty="0" err="1" smtClean="0"/>
              <a:t>Levene’s</a:t>
            </a:r>
            <a:r>
              <a:rPr lang="en-GB" dirty="0" smtClean="0"/>
              <a:t> Test for Equal Variances </a:t>
            </a:r>
            <a:r>
              <a:rPr lang="en-GB" dirty="0"/>
              <a:t>from Examples </a:t>
            </a:r>
            <a:r>
              <a:rPr lang="en-GB" dirty="0" smtClean="0"/>
              <a:t>2</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xmlns="" val="503193915"/>
              </p:ext>
            </p:extLst>
          </p:nvPr>
        </p:nvGraphicFramePr>
        <p:xfrm>
          <a:off x="152400" y="1676400"/>
          <a:ext cx="8686800" cy="2202853"/>
        </p:xfrm>
        <a:graphic>
          <a:graphicData uri="http://schemas.openxmlformats.org/drawingml/2006/table">
            <a:tbl>
              <a:tblPr/>
              <a:tblGrid>
                <a:gridCol w="1432244"/>
                <a:gridCol w="683937"/>
                <a:gridCol w="658188"/>
                <a:gridCol w="803023"/>
                <a:gridCol w="741870"/>
                <a:gridCol w="801413"/>
                <a:gridCol w="947857"/>
                <a:gridCol w="946246"/>
                <a:gridCol w="835206"/>
                <a:gridCol w="836816"/>
              </a:tblGrid>
              <a:tr h="86932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400" b="0" i="0" u="none" strike="noStrike" cap="none" normalizeH="0" baseline="0" dirty="0" err="1" smtClean="0">
                          <a:ln>
                            <a:noFill/>
                          </a:ln>
                          <a:solidFill>
                            <a:srgbClr val="000000"/>
                          </a:solidFill>
                          <a:effectLst/>
                          <a:latin typeface="Arial" charset="0"/>
                          <a:cs typeface="Times New Roman" pitchFamily="18" charset="0"/>
                        </a:rPr>
                        <a:t>Levene's</a:t>
                      </a:r>
                      <a:r>
                        <a:rPr kumimoji="0" lang="en-GB" sz="1400" b="0" i="0" u="none" strike="noStrike" cap="none" normalizeH="0" baseline="0" dirty="0" smtClean="0">
                          <a:ln>
                            <a:noFill/>
                          </a:ln>
                          <a:solidFill>
                            <a:srgbClr val="000000"/>
                          </a:solidFill>
                          <a:effectLst/>
                          <a:latin typeface="Arial" charset="0"/>
                          <a:cs typeface="Times New Roman" pitchFamily="18" charset="0"/>
                        </a:rPr>
                        <a:t> Test for Equality of Variances</a:t>
                      </a:r>
                      <a:endParaRPr kumimoji="0" lang="en-GB"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19000"/>
                      </a:srgbClr>
                    </a:solidFill>
                  </a:tcPr>
                </a:tc>
                <a:tc hMerge="1">
                  <a:txBody>
                    <a:bodyPr/>
                    <a:lstStyle/>
                    <a:p>
                      <a:endParaRPr lang="en-GB"/>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Verdana" pitchFamily="34" charset="0"/>
                          <a:cs typeface="Times New Roman" pitchFamily="18" charset="0"/>
                        </a:rPr>
                        <a:t>T-test results</a:t>
                      </a: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95% CI of the Difference</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GB"/>
                    </a:p>
                  </a:txBody>
                  <a:tcPr/>
                </a:tc>
              </a:tr>
              <a:tr h="38644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F</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19000"/>
                      </a:srgb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Sig.</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19000"/>
                      </a:srgb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t</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df</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Sig. </a:t>
                      </a:r>
                    </a:p>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(2-tailed)</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Mean Difference</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Std. Error Difference</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Lower</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Upper</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6446">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Equal variances assumed</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2.328</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19000"/>
                      </a:srgb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.136</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19000"/>
                      </a:srgb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4.539</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35</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.000</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3.648</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.804</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2.016</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5.280</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6446">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Equal variances not assumed</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4.510</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32.342</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.000</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3.648</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.809</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2.001</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5.295</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Rectangle 4"/>
          <p:cNvSpPr/>
          <p:nvPr/>
        </p:nvSpPr>
        <p:spPr>
          <a:xfrm>
            <a:off x="1600200" y="1676400"/>
            <a:ext cx="1371600" cy="1752600"/>
          </a:xfrm>
          <a:prstGeom prst="rect">
            <a:avLst/>
          </a:prstGeom>
          <a:solidFill>
            <a:srgbClr val="00B050">
              <a:alpha val="0"/>
            </a:srgb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400394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There are alternative tests which do not have these assumptions</a:t>
            </a:r>
            <a:endParaRPr lang="en-GB" dirty="0"/>
          </a:p>
        </p:txBody>
      </p:sp>
      <p:sp>
        <p:nvSpPr>
          <p:cNvPr id="3" name="Footer Placeholder 2"/>
          <p:cNvSpPr>
            <a:spLocks noGrp="1"/>
          </p:cNvSpPr>
          <p:nvPr>
            <p:ph type="ftr" sz="quarter" idx="11"/>
          </p:nvPr>
        </p:nvSpPr>
        <p:spPr/>
        <p:txBody>
          <a:bodyPr/>
          <a:lstStyle/>
          <a:p>
            <a:r>
              <a:rPr lang="en-GB" smtClean="0"/>
              <a:t>www.statstutor.ac.uk</a:t>
            </a:r>
            <a:endParaRPr lang="en-US" dirty="0"/>
          </a:p>
        </p:txBody>
      </p:sp>
      <p:sp>
        <p:nvSpPr>
          <p:cNvPr id="4" name="Title 3"/>
          <p:cNvSpPr>
            <a:spLocks noGrp="1"/>
          </p:cNvSpPr>
          <p:nvPr>
            <p:ph type="title"/>
          </p:nvPr>
        </p:nvSpPr>
        <p:spPr>
          <a:xfrm>
            <a:off x="228600" y="274638"/>
            <a:ext cx="8915400" cy="1143000"/>
          </a:xfrm>
        </p:spPr>
        <p:txBody>
          <a:bodyPr>
            <a:normAutofit fontScale="90000"/>
          </a:bodyPr>
          <a:lstStyle/>
          <a:p>
            <a:r>
              <a:rPr lang="en-GB" dirty="0" smtClean="0"/>
              <a:t>What if the assumptions are not met? </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xmlns="" val="1893296704"/>
              </p:ext>
            </p:extLst>
          </p:nvPr>
        </p:nvGraphicFramePr>
        <p:xfrm>
          <a:off x="533400" y="3048000"/>
          <a:ext cx="8382000" cy="2103120"/>
        </p:xfrm>
        <a:graphic>
          <a:graphicData uri="http://schemas.openxmlformats.org/drawingml/2006/table">
            <a:tbl>
              <a:tblPr firstRow="1" bandRow="1">
                <a:tableStyleId>{5C22544A-7EE6-4342-B048-85BDC9FD1C3A}</a:tableStyleId>
              </a:tblPr>
              <a:tblGrid>
                <a:gridCol w="2514600"/>
                <a:gridCol w="2667000"/>
                <a:gridCol w="3200400"/>
              </a:tblGrid>
              <a:tr h="370840">
                <a:tc>
                  <a:txBody>
                    <a:bodyPr/>
                    <a:lstStyle/>
                    <a:p>
                      <a:r>
                        <a:rPr lang="en-GB" sz="2000" dirty="0" smtClean="0"/>
                        <a:t>Test</a:t>
                      </a:r>
                      <a:endParaRPr lang="en-GB" sz="2000" dirty="0"/>
                    </a:p>
                  </a:txBody>
                  <a:tcPr/>
                </a:tc>
                <a:tc>
                  <a:txBody>
                    <a:bodyPr/>
                    <a:lstStyle/>
                    <a:p>
                      <a:r>
                        <a:rPr lang="en-GB" sz="2000" dirty="0" smtClean="0"/>
                        <a:t>Check</a:t>
                      </a:r>
                      <a:endParaRPr lang="en-GB" sz="2000" dirty="0"/>
                    </a:p>
                  </a:txBody>
                  <a:tcPr/>
                </a:tc>
                <a:tc>
                  <a:txBody>
                    <a:bodyPr/>
                    <a:lstStyle/>
                    <a:p>
                      <a:r>
                        <a:rPr lang="en-GB" sz="2000" dirty="0" smtClean="0"/>
                        <a:t>Equivalent </a:t>
                      </a:r>
                    </a:p>
                    <a:p>
                      <a:r>
                        <a:rPr lang="en-GB" sz="2000" dirty="0" smtClean="0"/>
                        <a:t>non-parametric test</a:t>
                      </a:r>
                      <a:endParaRPr lang="en-GB" sz="2000" dirty="0"/>
                    </a:p>
                  </a:txBody>
                  <a:tcPr/>
                </a:tc>
              </a:tr>
              <a:tr h="370840">
                <a:tc>
                  <a:txBody>
                    <a:bodyPr/>
                    <a:lstStyle/>
                    <a:p>
                      <a:r>
                        <a:rPr lang="en-GB" sz="2000" dirty="0" smtClean="0"/>
                        <a:t>Independent t-test</a:t>
                      </a:r>
                      <a:endParaRPr lang="en-GB" sz="2000" dirty="0"/>
                    </a:p>
                  </a:txBody>
                  <a:tcPr/>
                </a:tc>
                <a:tc>
                  <a:txBody>
                    <a:bodyPr/>
                    <a:lstStyle/>
                    <a:p>
                      <a:r>
                        <a:rPr lang="en-GB" sz="2000" dirty="0" smtClean="0"/>
                        <a:t>Histograms</a:t>
                      </a:r>
                      <a:r>
                        <a:rPr lang="en-GB" sz="2000" baseline="0" dirty="0" smtClean="0"/>
                        <a:t> of data by group</a:t>
                      </a:r>
                      <a:endParaRPr lang="en-GB" sz="2000" dirty="0"/>
                    </a:p>
                  </a:txBody>
                  <a:tcPr/>
                </a:tc>
                <a:tc>
                  <a:txBody>
                    <a:bodyPr/>
                    <a:lstStyle/>
                    <a:p>
                      <a:r>
                        <a:rPr lang="en-GB" sz="2000" dirty="0" smtClean="0"/>
                        <a:t>Mann-Whitney</a:t>
                      </a:r>
                      <a:endParaRPr lang="en-GB" sz="2000" dirty="0"/>
                    </a:p>
                  </a:txBody>
                  <a:tcPr/>
                </a:tc>
              </a:tr>
              <a:tr h="370840">
                <a:tc>
                  <a:txBody>
                    <a:bodyPr/>
                    <a:lstStyle/>
                    <a:p>
                      <a:r>
                        <a:rPr lang="en-GB" sz="2000" dirty="0" smtClean="0"/>
                        <a:t>Paired t-test</a:t>
                      </a:r>
                      <a:endParaRPr lang="en-GB" sz="2000" dirty="0"/>
                    </a:p>
                  </a:txBody>
                  <a:tcPr/>
                </a:tc>
                <a:tc>
                  <a:txBody>
                    <a:bodyPr/>
                    <a:lstStyle/>
                    <a:p>
                      <a:r>
                        <a:rPr lang="en-GB" sz="2000" dirty="0" smtClean="0"/>
                        <a:t>Histogram of paired differences</a:t>
                      </a:r>
                      <a:endParaRPr lang="en-GB" sz="2000" dirty="0"/>
                    </a:p>
                  </a:txBody>
                  <a:tcPr/>
                </a:tc>
                <a:tc>
                  <a:txBody>
                    <a:bodyPr/>
                    <a:lstStyle/>
                    <a:p>
                      <a:r>
                        <a:rPr lang="en-GB" sz="2000" dirty="0" smtClean="0"/>
                        <a:t>Wilcoxon signed rank</a:t>
                      </a:r>
                      <a:endParaRPr lang="en-GB" sz="2000" dirty="0"/>
                    </a:p>
                  </a:txBody>
                  <a:tcPr/>
                </a:tc>
              </a:tr>
            </a:tbl>
          </a:graphicData>
        </a:graphic>
      </p:graphicFrame>
    </p:spTree>
    <p:extLst>
      <p:ext uri="{BB962C8B-B14F-4D97-AF65-F5344CB8AC3E}">
        <p14:creationId xmlns:p14="http://schemas.microsoft.com/office/powerpoint/2010/main" xmlns="" val="36967790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787400" y="1384300"/>
            <a:ext cx="7683500" cy="1384300"/>
          </a:xfrm>
        </p:spPr>
        <p:txBody>
          <a:bodyPr rtlCol="0">
            <a:normAutofit/>
          </a:bodyPr>
          <a:lstStyle/>
          <a:p>
            <a:pPr eaLnBrk="1" fontAlgn="auto" hangingPunct="1">
              <a:lnSpc>
                <a:spcPct val="80000"/>
              </a:lnSpc>
              <a:spcAft>
                <a:spcPts val="0"/>
              </a:spcAft>
              <a:buFont typeface="Arial" pitchFamily="34" charset="0"/>
              <a:buNone/>
              <a:defRPr/>
            </a:pPr>
            <a:endParaRPr lang="en-GB" sz="2400" dirty="0" smtClean="0">
              <a:latin typeface="+mj-lt"/>
            </a:endParaRPr>
          </a:p>
          <a:p>
            <a:pPr eaLnBrk="1" fontAlgn="auto" hangingPunct="1">
              <a:lnSpc>
                <a:spcPct val="80000"/>
              </a:lnSpc>
              <a:spcAft>
                <a:spcPts val="0"/>
              </a:spcAft>
              <a:buFont typeface="Arial" pitchFamily="34" charset="0"/>
              <a:buNone/>
              <a:defRPr/>
            </a:pPr>
            <a:endParaRPr lang="en-GB" sz="2400" dirty="0">
              <a:latin typeface="+mj-lt"/>
            </a:endParaRPr>
          </a:p>
        </p:txBody>
      </p:sp>
      <p:sp>
        <p:nvSpPr>
          <p:cNvPr id="4" name="Footer Placeholder 3"/>
          <p:cNvSpPr>
            <a:spLocks noGrp="1"/>
          </p:cNvSpPr>
          <p:nvPr>
            <p:ph type="ftr" sz="quarter" idx="11"/>
          </p:nvPr>
        </p:nvSpPr>
        <p:spPr/>
        <p:txBody>
          <a:bodyPr/>
          <a:lstStyle/>
          <a:p>
            <a:r>
              <a:rPr lang="en-GB" smtClean="0"/>
              <a:t>www.statstutor.ac.uk</a:t>
            </a:r>
            <a:endParaRPr lang="en-US" dirty="0"/>
          </a:p>
        </p:txBody>
      </p:sp>
      <p:sp>
        <p:nvSpPr>
          <p:cNvPr id="315397" name="Rectangle 2"/>
          <p:cNvSpPr>
            <a:spLocks noGrp="1" noChangeArrowheads="1"/>
          </p:cNvSpPr>
          <p:nvPr>
            <p:ph type="title"/>
          </p:nvPr>
        </p:nvSpPr>
        <p:spPr>
          <a:xfrm>
            <a:off x="407988" y="144463"/>
            <a:ext cx="6859587" cy="1244600"/>
          </a:xfrm>
        </p:spPr>
        <p:txBody>
          <a:bodyPr>
            <a:normAutofit/>
          </a:bodyPr>
          <a:lstStyle/>
          <a:p>
            <a:pPr eaLnBrk="1" hangingPunct="1">
              <a:defRPr/>
            </a:pPr>
            <a:r>
              <a:rPr lang="en-GB" sz="3600" dirty="0" smtClean="0">
                <a:cs typeface="Times New Roman" pitchFamily="18" charset="0"/>
              </a:rPr>
              <a:t>Sampling Variation</a:t>
            </a:r>
          </a:p>
        </p:txBody>
      </p:sp>
      <p:sp>
        <p:nvSpPr>
          <p:cNvPr id="6" name="Oval 4">
            <a:hlinkClick r:id="" action="ppaction://noaction" highlightClick="1">
              <a:snd r:embed="rId4" name="arrow.wav"/>
            </a:hlinkClick>
            <a:hlinkHover r:id="" action="ppaction://noaction">
              <a:snd r:embed="rId5" name="breeze.wav"/>
            </a:hlinkHover>
          </p:cNvPr>
          <p:cNvSpPr>
            <a:spLocks noChangeArrowheads="1"/>
          </p:cNvSpPr>
          <p:nvPr/>
        </p:nvSpPr>
        <p:spPr bwMode="auto">
          <a:xfrm>
            <a:off x="396875" y="3141663"/>
            <a:ext cx="2905125" cy="1984375"/>
          </a:xfrm>
          <a:prstGeom prst="ellipse">
            <a:avLst/>
          </a:prstGeom>
          <a:solidFill>
            <a:schemeClr val="accent1"/>
          </a:solidFill>
          <a:ln w="9525">
            <a:solidFill>
              <a:schemeClr val="tx1"/>
            </a:solidFill>
            <a:round/>
            <a:headEnd/>
            <a:tailEnd/>
          </a:ln>
        </p:spPr>
        <p:txBody>
          <a:bodyPr wrap="none" anchor="ct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algn="ctr" eaLnBrk="0" fontAlgn="base" hangingPunct="0">
              <a:spcBef>
                <a:spcPct val="0"/>
              </a:spcBef>
              <a:spcAft>
                <a:spcPct val="0"/>
              </a:spcAft>
              <a:defRPr sz="4400">
                <a:solidFill>
                  <a:schemeClr val="tx1"/>
                </a:solidFill>
                <a:latin typeface="Arial" charset="0"/>
              </a:defRPr>
            </a:lvl6pPr>
            <a:lvl7pPr marL="2971800" indent="-228600" algn="ctr" eaLnBrk="0" fontAlgn="base" hangingPunct="0">
              <a:spcBef>
                <a:spcPct val="0"/>
              </a:spcBef>
              <a:spcAft>
                <a:spcPct val="0"/>
              </a:spcAft>
              <a:defRPr sz="4400">
                <a:solidFill>
                  <a:schemeClr val="tx1"/>
                </a:solidFill>
                <a:latin typeface="Arial" charset="0"/>
              </a:defRPr>
            </a:lvl7pPr>
            <a:lvl8pPr marL="3429000" indent="-228600" algn="ctr" eaLnBrk="0" fontAlgn="base" hangingPunct="0">
              <a:spcBef>
                <a:spcPct val="0"/>
              </a:spcBef>
              <a:spcAft>
                <a:spcPct val="0"/>
              </a:spcAft>
              <a:defRPr sz="4400">
                <a:solidFill>
                  <a:schemeClr val="tx1"/>
                </a:solidFill>
                <a:latin typeface="Arial" charset="0"/>
              </a:defRPr>
            </a:lvl8pPr>
            <a:lvl9pPr marL="3886200" indent="-228600" algn="ctr" eaLnBrk="0" fontAlgn="base" hangingPunct="0">
              <a:spcBef>
                <a:spcPct val="0"/>
              </a:spcBef>
              <a:spcAft>
                <a:spcPct val="0"/>
              </a:spcAft>
              <a:defRPr sz="4400">
                <a:solidFill>
                  <a:schemeClr val="tx1"/>
                </a:solidFill>
                <a:latin typeface="Arial" charset="0"/>
              </a:defRPr>
            </a:lvl9pPr>
          </a:lstStyle>
          <a:p>
            <a:pPr eaLnBrk="1" hangingPunct="1"/>
            <a:r>
              <a:rPr lang="en-US" altLang="en-US" sz="1800" b="1" dirty="0">
                <a:solidFill>
                  <a:srgbClr val="000000"/>
                </a:solidFill>
              </a:rPr>
              <a:t>Population</a:t>
            </a:r>
          </a:p>
          <a:p>
            <a:pPr eaLnBrk="1" hangingPunct="1"/>
            <a:r>
              <a:rPr lang="en-US" altLang="en-US" sz="1800" dirty="0">
                <a:solidFill>
                  <a:srgbClr val="000000"/>
                </a:solidFill>
              </a:rPr>
              <a:t>Mean </a:t>
            </a:r>
            <a:r>
              <a:rPr lang="en-US" altLang="en-US" sz="1800" dirty="0" smtClean="0">
                <a:solidFill>
                  <a:srgbClr val="000000"/>
                </a:solidFill>
              </a:rPr>
              <a:t>        = </a:t>
            </a:r>
            <a:r>
              <a:rPr lang="en-US" altLang="en-US" sz="1800" dirty="0">
                <a:solidFill>
                  <a:srgbClr val="000000"/>
                </a:solidFill>
              </a:rPr>
              <a:t>?</a:t>
            </a:r>
          </a:p>
          <a:p>
            <a:pPr eaLnBrk="1" hangingPunct="1"/>
            <a:r>
              <a:rPr lang="en-US" altLang="en-US" sz="1800" dirty="0" smtClean="0">
                <a:solidFill>
                  <a:srgbClr val="000000"/>
                </a:solidFill>
              </a:rPr>
              <a:t>SD             =</a:t>
            </a:r>
            <a:r>
              <a:rPr lang="en-US" altLang="en-US" sz="1800" dirty="0">
                <a:solidFill>
                  <a:srgbClr val="000000"/>
                </a:solidFill>
              </a:rPr>
              <a:t>?</a:t>
            </a:r>
          </a:p>
        </p:txBody>
      </p:sp>
      <p:sp>
        <p:nvSpPr>
          <p:cNvPr id="8" name="Oval 4">
            <a:hlinkClick r:id="" action="ppaction://noaction" highlightClick="1">
              <a:snd r:embed="rId4" name="arrow.wav"/>
            </a:hlinkClick>
            <a:hlinkHover r:id="" action="ppaction://noaction">
              <a:snd r:embed="rId5" name="breeze.wav"/>
            </a:hlinkHover>
          </p:cNvPr>
          <p:cNvSpPr>
            <a:spLocks noChangeArrowheads="1"/>
          </p:cNvSpPr>
          <p:nvPr/>
        </p:nvSpPr>
        <p:spPr bwMode="auto">
          <a:xfrm>
            <a:off x="3522663" y="2193925"/>
            <a:ext cx="1812925" cy="1368425"/>
          </a:xfrm>
          <a:prstGeom prst="ellipse">
            <a:avLst/>
          </a:prstGeom>
          <a:solidFill>
            <a:schemeClr val="accent1">
              <a:lumMod val="40000"/>
              <a:lumOff val="60000"/>
            </a:schemeClr>
          </a:solidFill>
          <a:ln w="9525">
            <a:solidFill>
              <a:schemeClr val="tx1"/>
            </a:solidFill>
            <a:round/>
            <a:headEnd/>
            <a:tailEnd/>
          </a:ln>
        </p:spPr>
        <p:txBody>
          <a:bodyPr wrap="none" anchor="ctr"/>
          <a:lstStyle/>
          <a:p>
            <a:pPr>
              <a:defRPr/>
            </a:pPr>
            <a:r>
              <a:rPr lang="en-US" sz="1800" dirty="0">
                <a:solidFill>
                  <a:prstClr val="black"/>
                </a:solidFill>
              </a:rPr>
              <a:t>Sample </a:t>
            </a:r>
            <a:r>
              <a:rPr lang="en-US" sz="1800" dirty="0" smtClean="0">
                <a:solidFill>
                  <a:prstClr val="black"/>
                </a:solidFill>
              </a:rPr>
              <a:t>A</a:t>
            </a:r>
          </a:p>
          <a:p>
            <a:pPr>
              <a:defRPr/>
            </a:pPr>
            <a:r>
              <a:rPr lang="en-US" dirty="0">
                <a:solidFill>
                  <a:prstClr val="black"/>
                </a:solidFill>
              </a:rPr>
              <a:t>n</a:t>
            </a:r>
            <a:r>
              <a:rPr lang="en-US" dirty="0" smtClean="0">
                <a:solidFill>
                  <a:prstClr val="black"/>
                </a:solidFill>
              </a:rPr>
              <a:t>=20</a:t>
            </a:r>
            <a:endParaRPr lang="en-US" sz="1800" dirty="0">
              <a:solidFill>
                <a:prstClr val="black"/>
              </a:solidFill>
            </a:endParaRPr>
          </a:p>
          <a:p>
            <a:pPr>
              <a:defRPr/>
            </a:pPr>
            <a:r>
              <a:rPr lang="en-US" sz="1800" dirty="0">
                <a:solidFill>
                  <a:prstClr val="black"/>
                </a:solidFill>
              </a:rPr>
              <a:t>Mean = </a:t>
            </a:r>
            <a:r>
              <a:rPr lang="en-US" dirty="0" smtClean="0">
                <a:solidFill>
                  <a:prstClr val="black"/>
                </a:solidFill>
              </a:rPr>
              <a:t>277</a:t>
            </a:r>
            <a:endParaRPr lang="en-US" sz="1800" dirty="0">
              <a:solidFill>
                <a:prstClr val="black"/>
              </a:solidFill>
            </a:endParaRPr>
          </a:p>
          <a:p>
            <a:pPr>
              <a:defRPr/>
            </a:pPr>
            <a:endParaRPr lang="en-US" sz="1800" dirty="0">
              <a:solidFill>
                <a:prstClr val="black"/>
              </a:solidFill>
            </a:endParaRPr>
          </a:p>
        </p:txBody>
      </p:sp>
      <p:sp>
        <p:nvSpPr>
          <p:cNvPr id="9" name="Oval 4">
            <a:hlinkClick r:id="" action="ppaction://noaction" highlightClick="1">
              <a:snd r:embed="rId4" name="arrow.wav"/>
            </a:hlinkClick>
            <a:hlinkHover r:id="" action="ppaction://noaction">
              <a:snd r:embed="rId5" name="breeze.wav"/>
            </a:hlinkHover>
          </p:cNvPr>
          <p:cNvSpPr>
            <a:spLocks noChangeArrowheads="1"/>
          </p:cNvSpPr>
          <p:nvPr/>
        </p:nvSpPr>
        <p:spPr bwMode="auto">
          <a:xfrm>
            <a:off x="4267200" y="3505200"/>
            <a:ext cx="1946314" cy="1366838"/>
          </a:xfrm>
          <a:prstGeom prst="ellipse">
            <a:avLst/>
          </a:prstGeom>
          <a:solidFill>
            <a:schemeClr val="accent1">
              <a:lumMod val="40000"/>
              <a:lumOff val="60000"/>
            </a:schemeClr>
          </a:solidFill>
          <a:ln w="9525">
            <a:solidFill>
              <a:schemeClr val="tx1"/>
            </a:solidFill>
            <a:round/>
            <a:headEnd/>
            <a:tailEnd/>
          </a:ln>
        </p:spPr>
        <p:txBody>
          <a:bodyPr wrap="none" anchor="ctr"/>
          <a:lstStyle/>
          <a:p>
            <a:pPr>
              <a:defRPr/>
            </a:pPr>
            <a:r>
              <a:rPr lang="en-US" sz="1800" dirty="0">
                <a:solidFill>
                  <a:prstClr val="black"/>
                </a:solidFill>
              </a:rPr>
              <a:t>Sample </a:t>
            </a:r>
            <a:r>
              <a:rPr lang="en-US" sz="1800" dirty="0" smtClean="0">
                <a:solidFill>
                  <a:prstClr val="black"/>
                </a:solidFill>
              </a:rPr>
              <a:t>B</a:t>
            </a:r>
          </a:p>
          <a:p>
            <a:pPr>
              <a:defRPr/>
            </a:pPr>
            <a:r>
              <a:rPr lang="en-US" dirty="0">
                <a:solidFill>
                  <a:prstClr val="black"/>
                </a:solidFill>
              </a:rPr>
              <a:t>n</a:t>
            </a:r>
            <a:r>
              <a:rPr lang="en-US" dirty="0" smtClean="0">
                <a:solidFill>
                  <a:prstClr val="black"/>
                </a:solidFill>
              </a:rPr>
              <a:t>=50</a:t>
            </a:r>
            <a:endParaRPr lang="en-US" sz="1800" dirty="0">
              <a:solidFill>
                <a:prstClr val="black"/>
              </a:solidFill>
            </a:endParaRPr>
          </a:p>
          <a:p>
            <a:pPr>
              <a:defRPr/>
            </a:pPr>
            <a:r>
              <a:rPr lang="en-US" sz="1800" dirty="0">
                <a:solidFill>
                  <a:prstClr val="black"/>
                </a:solidFill>
              </a:rPr>
              <a:t>Mean = </a:t>
            </a:r>
            <a:r>
              <a:rPr lang="en-US" dirty="0" smtClean="0">
                <a:solidFill>
                  <a:prstClr val="black"/>
                </a:solidFill>
              </a:rPr>
              <a:t>274</a:t>
            </a:r>
            <a:endParaRPr lang="en-US" sz="1800" dirty="0">
              <a:solidFill>
                <a:prstClr val="black"/>
              </a:solidFill>
            </a:endParaRPr>
          </a:p>
          <a:p>
            <a:pPr>
              <a:defRPr/>
            </a:pPr>
            <a:endParaRPr lang="en-US" sz="1800" dirty="0">
              <a:solidFill>
                <a:prstClr val="black"/>
              </a:solidFill>
            </a:endParaRPr>
          </a:p>
        </p:txBody>
      </p:sp>
      <p:sp>
        <p:nvSpPr>
          <p:cNvPr id="11" name="Oval 4">
            <a:hlinkClick r:id="" action="ppaction://noaction" highlightClick="1">
              <a:snd r:embed="rId4" name="arrow.wav"/>
            </a:hlinkClick>
            <a:hlinkHover r:id="" action="ppaction://noaction">
              <a:snd r:embed="rId5" name="breeze.wav"/>
            </a:hlinkHover>
          </p:cNvPr>
          <p:cNvSpPr>
            <a:spLocks noChangeArrowheads="1"/>
          </p:cNvSpPr>
          <p:nvPr/>
        </p:nvSpPr>
        <p:spPr bwMode="auto">
          <a:xfrm>
            <a:off x="3814762" y="4953000"/>
            <a:ext cx="1837357" cy="1400175"/>
          </a:xfrm>
          <a:prstGeom prst="ellipse">
            <a:avLst/>
          </a:prstGeom>
          <a:solidFill>
            <a:schemeClr val="accent1">
              <a:lumMod val="40000"/>
              <a:lumOff val="60000"/>
            </a:schemeClr>
          </a:solidFill>
          <a:ln w="9525">
            <a:solidFill>
              <a:schemeClr val="tx1"/>
            </a:solidFill>
            <a:round/>
            <a:headEnd/>
            <a:tailEnd/>
          </a:ln>
        </p:spPr>
        <p:txBody>
          <a:bodyPr wrap="none" anchor="ctr"/>
          <a:lstStyle/>
          <a:p>
            <a:pPr>
              <a:defRPr/>
            </a:pPr>
            <a:r>
              <a:rPr lang="en-US" sz="1800" dirty="0">
                <a:solidFill>
                  <a:prstClr val="black"/>
                </a:solidFill>
              </a:rPr>
              <a:t>Sample </a:t>
            </a:r>
            <a:r>
              <a:rPr lang="en-US" sz="1800" dirty="0" smtClean="0">
                <a:solidFill>
                  <a:prstClr val="black"/>
                </a:solidFill>
              </a:rPr>
              <a:t>C</a:t>
            </a:r>
          </a:p>
          <a:p>
            <a:pPr>
              <a:defRPr/>
            </a:pPr>
            <a:r>
              <a:rPr lang="en-US" dirty="0">
                <a:solidFill>
                  <a:prstClr val="black"/>
                </a:solidFill>
              </a:rPr>
              <a:t>n</a:t>
            </a:r>
            <a:r>
              <a:rPr lang="en-US" dirty="0" smtClean="0">
                <a:solidFill>
                  <a:prstClr val="black"/>
                </a:solidFill>
              </a:rPr>
              <a:t>=300</a:t>
            </a:r>
            <a:endParaRPr lang="en-US" sz="1800" dirty="0">
              <a:solidFill>
                <a:prstClr val="black"/>
              </a:solidFill>
            </a:endParaRPr>
          </a:p>
          <a:p>
            <a:pPr>
              <a:defRPr/>
            </a:pPr>
            <a:r>
              <a:rPr lang="en-US" sz="1800" dirty="0">
                <a:solidFill>
                  <a:prstClr val="black"/>
                </a:solidFill>
              </a:rPr>
              <a:t>Mean = </a:t>
            </a:r>
            <a:r>
              <a:rPr lang="en-US" dirty="0" smtClean="0">
                <a:solidFill>
                  <a:prstClr val="black"/>
                </a:solidFill>
              </a:rPr>
              <a:t>275</a:t>
            </a:r>
            <a:endParaRPr lang="en-US" sz="1800" dirty="0">
              <a:solidFill>
                <a:prstClr val="black"/>
              </a:solidFill>
            </a:endParaRPr>
          </a:p>
          <a:p>
            <a:pPr>
              <a:defRPr/>
            </a:pPr>
            <a:endParaRPr lang="en-US" sz="1800" dirty="0">
              <a:solidFill>
                <a:prstClr val="black"/>
              </a:solidFill>
            </a:endParaRPr>
          </a:p>
        </p:txBody>
      </p:sp>
      <p:cxnSp>
        <p:nvCxnSpPr>
          <p:cNvPr id="3" name="Straight Arrow Connector 2"/>
          <p:cNvCxnSpPr>
            <a:stCxn id="6" idx="7"/>
          </p:cNvCxnSpPr>
          <p:nvPr/>
        </p:nvCxnSpPr>
        <p:spPr>
          <a:xfrm flipV="1">
            <a:off x="2876550" y="3287713"/>
            <a:ext cx="838200" cy="1444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109913" y="4238625"/>
            <a:ext cx="11811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54325" y="4452938"/>
            <a:ext cx="1057275" cy="9493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3245" name="TextBox 17"/>
          <p:cNvSpPr txBox="1">
            <a:spLocks noChangeArrowheads="1"/>
          </p:cNvSpPr>
          <p:nvPr/>
        </p:nvSpPr>
        <p:spPr bwMode="auto">
          <a:xfrm>
            <a:off x="6248400" y="1220301"/>
            <a:ext cx="2714625"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algn="ctr" eaLnBrk="0" fontAlgn="base" hangingPunct="0">
              <a:spcBef>
                <a:spcPct val="0"/>
              </a:spcBef>
              <a:spcAft>
                <a:spcPct val="0"/>
              </a:spcAft>
              <a:defRPr sz="4400">
                <a:solidFill>
                  <a:schemeClr val="tx1"/>
                </a:solidFill>
                <a:latin typeface="Arial" charset="0"/>
              </a:defRPr>
            </a:lvl6pPr>
            <a:lvl7pPr marL="2971800" indent="-228600" algn="ctr" eaLnBrk="0" fontAlgn="base" hangingPunct="0">
              <a:spcBef>
                <a:spcPct val="0"/>
              </a:spcBef>
              <a:spcAft>
                <a:spcPct val="0"/>
              </a:spcAft>
              <a:defRPr sz="4400">
                <a:solidFill>
                  <a:schemeClr val="tx1"/>
                </a:solidFill>
                <a:latin typeface="Arial" charset="0"/>
              </a:defRPr>
            </a:lvl7pPr>
            <a:lvl8pPr marL="3429000" indent="-228600" algn="ctr" eaLnBrk="0" fontAlgn="base" hangingPunct="0">
              <a:spcBef>
                <a:spcPct val="0"/>
              </a:spcBef>
              <a:spcAft>
                <a:spcPct val="0"/>
              </a:spcAft>
              <a:defRPr sz="4400">
                <a:solidFill>
                  <a:schemeClr val="tx1"/>
                </a:solidFill>
                <a:latin typeface="Arial" charset="0"/>
              </a:defRPr>
            </a:lvl8pPr>
            <a:lvl9pPr marL="3886200" indent="-228600" algn="ctr" eaLnBrk="0" fontAlgn="base" hangingPunct="0">
              <a:spcBef>
                <a:spcPct val="0"/>
              </a:spcBef>
              <a:spcAft>
                <a:spcPct val="0"/>
              </a:spcAft>
              <a:defRPr sz="4400">
                <a:solidFill>
                  <a:schemeClr val="tx1"/>
                </a:solidFill>
                <a:latin typeface="Arial" charset="0"/>
              </a:defRPr>
            </a:lvl9pPr>
          </a:lstStyle>
          <a:p>
            <a:pPr algn="l" eaLnBrk="1" hangingPunct="1"/>
            <a:r>
              <a:rPr lang="en-GB" altLang="en-US" sz="2400" dirty="0">
                <a:solidFill>
                  <a:srgbClr val="000000"/>
                </a:solidFill>
                <a:latin typeface="+mn-lt"/>
              </a:rPr>
              <a:t>Every sample taken from a population, will contain different numbers so the mean varies.</a:t>
            </a:r>
          </a:p>
          <a:p>
            <a:pPr algn="l" eaLnBrk="1" hangingPunct="1"/>
            <a:endParaRPr lang="en-GB" altLang="en-US" sz="2400" dirty="0" smtClean="0">
              <a:solidFill>
                <a:srgbClr val="000000"/>
              </a:solidFill>
              <a:latin typeface="+mn-lt"/>
            </a:endParaRPr>
          </a:p>
          <a:p>
            <a:pPr algn="l" eaLnBrk="1" hangingPunct="1"/>
            <a:r>
              <a:rPr lang="en-GB" altLang="en-US" sz="2400" dirty="0" smtClean="0">
                <a:solidFill>
                  <a:srgbClr val="000000"/>
                </a:solidFill>
                <a:latin typeface="+mn-lt"/>
              </a:rPr>
              <a:t>Which estimate is most reliable?</a:t>
            </a:r>
          </a:p>
          <a:p>
            <a:pPr algn="l" eaLnBrk="1" hangingPunct="1"/>
            <a:endParaRPr lang="en-GB" altLang="en-US" sz="2400" dirty="0">
              <a:solidFill>
                <a:srgbClr val="000000"/>
              </a:solidFill>
              <a:latin typeface="+mn-lt"/>
            </a:endParaRPr>
          </a:p>
          <a:p>
            <a:pPr algn="l" eaLnBrk="1" hangingPunct="1"/>
            <a:r>
              <a:rPr lang="en-GB" altLang="en-US" sz="2400" dirty="0" smtClean="0">
                <a:solidFill>
                  <a:srgbClr val="000000"/>
                </a:solidFill>
                <a:latin typeface="+mn-lt"/>
              </a:rPr>
              <a:t>How certain or uncertain are we?</a:t>
            </a:r>
            <a:endParaRPr lang="en-GB" altLang="en-US" sz="2400" dirty="0">
              <a:solidFill>
                <a:srgbClr val="000000"/>
              </a:solidFill>
              <a:latin typeface="+mn-lt"/>
            </a:endParaRPr>
          </a:p>
        </p:txBody>
      </p:sp>
      <p:graphicFrame>
        <p:nvGraphicFramePr>
          <p:cNvPr id="223246" name="Object 18"/>
          <p:cNvGraphicFramePr>
            <a:graphicFrameLocks noChangeAspect="1"/>
          </p:cNvGraphicFramePr>
          <p:nvPr>
            <p:extLst>
              <p:ext uri="{D42A27DB-BD31-4B8C-83A1-F6EECF244321}">
                <p14:modId xmlns:p14="http://schemas.microsoft.com/office/powerpoint/2010/main" xmlns="" val="2224866053"/>
              </p:ext>
            </p:extLst>
          </p:nvPr>
        </p:nvGraphicFramePr>
        <p:xfrm>
          <a:off x="1485900" y="3991405"/>
          <a:ext cx="363537" cy="322263"/>
        </p:xfrm>
        <a:graphic>
          <a:graphicData uri="http://schemas.openxmlformats.org/presentationml/2006/ole">
            <p:oleObj spid="_x0000_s71176" name="Equation" r:id="rId6" imgW="152268" imgH="164957" progId="Equation.3">
              <p:embed/>
            </p:oleObj>
          </a:graphicData>
        </a:graphic>
      </p:graphicFrame>
      <p:graphicFrame>
        <p:nvGraphicFramePr>
          <p:cNvPr id="223247" name="Object 19"/>
          <p:cNvGraphicFramePr>
            <a:graphicFrameLocks noChangeAspect="1"/>
          </p:cNvGraphicFramePr>
          <p:nvPr>
            <p:extLst>
              <p:ext uri="{D42A27DB-BD31-4B8C-83A1-F6EECF244321}">
                <p14:modId xmlns:p14="http://schemas.microsoft.com/office/powerpoint/2010/main" xmlns="" val="2779135811"/>
              </p:ext>
            </p:extLst>
          </p:nvPr>
        </p:nvGraphicFramePr>
        <p:xfrm>
          <a:off x="1518466" y="4307681"/>
          <a:ext cx="330200" cy="269875"/>
        </p:xfrm>
        <a:graphic>
          <a:graphicData uri="http://schemas.openxmlformats.org/presentationml/2006/ole">
            <p:oleObj spid="_x0000_s71177" name="Equation" r:id="rId7" imgW="152334" imgH="139639" progId="Equation.3">
              <p:embed/>
            </p:oleObj>
          </a:graphicData>
        </a:graphic>
      </p:graphicFrame>
      <mc:AlternateContent xmlns:mc="http://schemas.openxmlformats.org/markup-compatibility/2006">
        <mc:Choice xmlns:a14="http://schemas.microsoft.com/office/drawing/2010/main" xmlns="" Requires="a14">
          <p:sp>
            <p:nvSpPr>
              <p:cNvPr id="18" name="TextBox 17"/>
              <p:cNvSpPr txBox="1"/>
              <p:nvPr/>
            </p:nvSpPr>
            <p:spPr>
              <a:xfrm>
                <a:off x="3886200" y="2996625"/>
                <a:ext cx="61904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3200" b="1" i="1" smtClean="0">
                              <a:latin typeface="Cambria Math"/>
                            </a:rPr>
                          </m:ctrlPr>
                        </m:accPr>
                        <m:e>
                          <m:r>
                            <a:rPr lang="en-GB" sz="3200" b="0" i="1" smtClean="0">
                              <a:latin typeface="Cambria Math"/>
                            </a:rPr>
                            <m:t>𝑥</m:t>
                          </m:r>
                        </m:e>
                      </m:acc>
                    </m:oMath>
                  </m:oMathPara>
                </a14:m>
                <a:endParaRPr lang="en-GB" sz="3200" b="1" dirty="0"/>
              </a:p>
            </p:txBody>
          </p:sp>
        </mc:Choice>
        <mc:Fallback>
          <p:sp>
            <p:nvSpPr>
              <p:cNvPr id="18" name="TextBox 17"/>
              <p:cNvSpPr txBox="1">
                <a:spLocks noRot="1" noChangeAspect="1" noMove="1" noResize="1" noEditPoints="1" noAdjustHandles="1" noChangeArrowheads="1" noChangeShapeType="1" noTextEdit="1"/>
              </p:cNvSpPr>
              <p:nvPr/>
            </p:nvSpPr>
            <p:spPr>
              <a:xfrm>
                <a:off x="3886200" y="2996625"/>
                <a:ext cx="619047" cy="584775"/>
              </a:xfrm>
              <a:prstGeom prst="rect">
                <a:avLst/>
              </a:prstGeom>
              <a:blipFill rotWithShape="1">
                <a:blip r:embed="rId8" cstate="print"/>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xmlns="" Requires="a14">
          <p:sp>
            <p:nvSpPr>
              <p:cNvPr id="19" name="TextBox 18"/>
              <p:cNvSpPr txBox="1"/>
              <p:nvPr/>
            </p:nvSpPr>
            <p:spPr>
              <a:xfrm>
                <a:off x="4648200" y="4368225"/>
                <a:ext cx="61904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3200" b="1" i="1" smtClean="0">
                              <a:latin typeface="Cambria Math"/>
                            </a:rPr>
                          </m:ctrlPr>
                        </m:accPr>
                        <m:e>
                          <m:r>
                            <a:rPr lang="en-GB" sz="3200" b="0" i="1" smtClean="0">
                              <a:latin typeface="Cambria Math"/>
                            </a:rPr>
                            <m:t>𝑥</m:t>
                          </m:r>
                        </m:e>
                      </m:acc>
                    </m:oMath>
                  </m:oMathPara>
                </a14:m>
                <a:endParaRPr lang="en-GB" sz="3200" b="1" dirty="0"/>
              </a:p>
            </p:txBody>
          </p:sp>
        </mc:Choice>
        <mc:Fallback>
          <p:sp>
            <p:nvSpPr>
              <p:cNvPr id="19" name="TextBox 18"/>
              <p:cNvSpPr txBox="1">
                <a:spLocks noRot="1" noChangeAspect="1" noMove="1" noResize="1" noEditPoints="1" noAdjustHandles="1" noChangeArrowheads="1" noChangeShapeType="1" noTextEdit="1"/>
              </p:cNvSpPr>
              <p:nvPr/>
            </p:nvSpPr>
            <p:spPr>
              <a:xfrm>
                <a:off x="4648200" y="4368225"/>
                <a:ext cx="619047" cy="584775"/>
              </a:xfrm>
              <a:prstGeom prst="rect">
                <a:avLst/>
              </a:prstGeom>
              <a:blipFill rotWithShape="1">
                <a:blip r:embed="rId8" cstate="print"/>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xmlns="" Requires="a14">
          <p:sp>
            <p:nvSpPr>
              <p:cNvPr id="20" name="TextBox 19"/>
              <p:cNvSpPr txBox="1"/>
              <p:nvPr/>
            </p:nvSpPr>
            <p:spPr>
              <a:xfrm>
                <a:off x="4181553" y="5791200"/>
                <a:ext cx="61904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3200" b="1" i="1" smtClean="0">
                              <a:latin typeface="Cambria Math"/>
                            </a:rPr>
                          </m:ctrlPr>
                        </m:accPr>
                        <m:e>
                          <m:r>
                            <a:rPr lang="en-GB" sz="3200" b="0" i="1" smtClean="0">
                              <a:latin typeface="Cambria Math"/>
                            </a:rPr>
                            <m:t>𝑥</m:t>
                          </m:r>
                        </m:e>
                      </m:acc>
                    </m:oMath>
                  </m:oMathPara>
                </a14:m>
                <a:endParaRPr lang="en-GB" sz="3200" b="1" dirty="0"/>
              </a:p>
            </p:txBody>
          </p:sp>
        </mc:Choice>
        <mc:Fallback>
          <p:sp>
            <p:nvSpPr>
              <p:cNvPr id="20" name="TextBox 19"/>
              <p:cNvSpPr txBox="1">
                <a:spLocks noRot="1" noChangeAspect="1" noMove="1" noResize="1" noEditPoints="1" noAdjustHandles="1" noChangeArrowheads="1" noChangeShapeType="1" noTextEdit="1"/>
              </p:cNvSpPr>
              <p:nvPr/>
            </p:nvSpPr>
            <p:spPr>
              <a:xfrm>
                <a:off x="4181553" y="5791200"/>
                <a:ext cx="619047" cy="584775"/>
              </a:xfrm>
              <a:prstGeom prst="rect">
                <a:avLst/>
              </a:prstGeom>
              <a:blipFill rotWithShape="1">
                <a:blip r:embed="rId9" cstate="print"/>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xmlns="" val="2169067152"/>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Rectangle 2"/>
          <p:cNvSpPr>
            <a:spLocks noGrp="1" noChangeArrowheads="1"/>
          </p:cNvSpPr>
          <p:nvPr>
            <p:ph idx="1"/>
          </p:nvPr>
        </p:nvSpPr>
        <p:spPr>
          <a:xfrm>
            <a:off x="307019" y="1066800"/>
            <a:ext cx="8534400" cy="2971800"/>
          </a:xfrm>
        </p:spPr>
        <p:txBody>
          <a:bodyPr>
            <a:normAutofit/>
          </a:bodyPr>
          <a:lstStyle/>
          <a:p>
            <a:pPr marL="285750" indent="-285750" defTabSz="296863">
              <a:lnSpc>
                <a:spcPct val="90000"/>
              </a:lnSpc>
              <a:spcBef>
                <a:spcPct val="75000"/>
              </a:spcBef>
              <a:buClr>
                <a:srgbClr val="2A196F"/>
              </a:buClr>
              <a:tabLst>
                <a:tab pos="268288" algn="l"/>
                <a:tab pos="627063" algn="l"/>
              </a:tabLst>
            </a:pPr>
            <a:r>
              <a:rPr lang="en-GB" altLang="en-US" sz="2400" dirty="0"/>
              <a:t>A range of values </a:t>
            </a:r>
            <a:r>
              <a:rPr lang="en-GB" altLang="en-US" sz="2400" dirty="0" smtClean="0"/>
              <a:t>within which we </a:t>
            </a:r>
            <a:r>
              <a:rPr lang="en-GB" altLang="en-US" sz="2400" dirty="0"/>
              <a:t>are confident (in terms of probability) that the true </a:t>
            </a:r>
            <a:r>
              <a:rPr lang="en-GB" altLang="en-US" sz="2400" dirty="0" smtClean="0"/>
              <a:t>value of a pop </a:t>
            </a:r>
            <a:r>
              <a:rPr lang="en-GB" altLang="en-US" sz="2400" dirty="0"/>
              <a:t>parameter lies</a:t>
            </a:r>
          </a:p>
          <a:p>
            <a:pPr marL="285750" indent="-285750" defTabSz="296863" eaLnBrk="1" hangingPunct="1">
              <a:lnSpc>
                <a:spcPct val="90000"/>
              </a:lnSpc>
              <a:spcBef>
                <a:spcPct val="75000"/>
              </a:spcBef>
              <a:buClr>
                <a:srgbClr val="2A196F"/>
              </a:buClr>
              <a:tabLst>
                <a:tab pos="268288" algn="l"/>
                <a:tab pos="627063" algn="l"/>
              </a:tabLst>
            </a:pPr>
            <a:r>
              <a:rPr lang="en-GB" altLang="en-US" sz="2400" dirty="0" smtClean="0"/>
              <a:t>A 95% CI is interpreted as 95% of the time the CI would contain the true value of the pop parameter</a:t>
            </a:r>
          </a:p>
          <a:p>
            <a:pPr marL="285750" indent="-285750" defTabSz="296863" eaLnBrk="1" hangingPunct="1">
              <a:lnSpc>
                <a:spcPct val="90000"/>
              </a:lnSpc>
              <a:spcBef>
                <a:spcPct val="75000"/>
              </a:spcBef>
              <a:buClr>
                <a:srgbClr val="2A196F"/>
              </a:buClr>
              <a:tabLst>
                <a:tab pos="268288" algn="l"/>
                <a:tab pos="627063" algn="l"/>
              </a:tabLst>
            </a:pPr>
            <a:r>
              <a:rPr lang="en-GB" altLang="en-US" sz="2400" dirty="0" smtClean="0"/>
              <a:t>i.e. 5% of the time the CI would fail to contain the true value of the pop parameter</a:t>
            </a:r>
          </a:p>
        </p:txBody>
      </p:sp>
      <p:sp>
        <p:nvSpPr>
          <p:cNvPr id="4" name="Footer Placeholder 3"/>
          <p:cNvSpPr>
            <a:spLocks noGrp="1"/>
          </p:cNvSpPr>
          <p:nvPr>
            <p:ph type="ftr" sz="quarter" idx="11"/>
          </p:nvPr>
        </p:nvSpPr>
        <p:spPr/>
        <p:txBody>
          <a:bodyPr/>
          <a:lstStyle/>
          <a:p>
            <a:r>
              <a:rPr lang="en-GB" smtClean="0"/>
              <a:t>www.statstutor.ac.uk</a:t>
            </a:r>
            <a:endParaRPr lang="en-US" dirty="0"/>
          </a:p>
        </p:txBody>
      </p:sp>
      <p:sp>
        <p:nvSpPr>
          <p:cNvPr id="5" name="Title 4"/>
          <p:cNvSpPr>
            <a:spLocks noGrp="1"/>
          </p:cNvSpPr>
          <p:nvPr>
            <p:ph type="title"/>
          </p:nvPr>
        </p:nvSpPr>
        <p:spPr>
          <a:xfrm>
            <a:off x="457200" y="274638"/>
            <a:ext cx="8153400" cy="868362"/>
          </a:xfrm>
        </p:spPr>
        <p:txBody>
          <a:bodyPr>
            <a:normAutofit/>
          </a:bodyPr>
          <a:lstStyle/>
          <a:p>
            <a:r>
              <a:rPr lang="en-GB" sz="3600" dirty="0" smtClean="0"/>
              <a:t>Confidence Intervals</a:t>
            </a:r>
            <a:endParaRPr lang="en-GB" sz="3600" dirty="0"/>
          </a:p>
        </p:txBody>
      </p:sp>
      <p:pic>
        <p:nvPicPr>
          <p:cNvPr id="4096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6244" y="4038600"/>
            <a:ext cx="8235950" cy="1963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4800600" y="4267200"/>
            <a:ext cx="1828800" cy="1600200"/>
          </a:xfrm>
          <a:prstGeom prst="rect">
            <a:avLst/>
          </a:prstGeom>
          <a:solidFill>
            <a:schemeClr val="accent1">
              <a:alpha val="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xmlns="" val="203239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9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96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0962"/>
                                        </p:tgtEl>
                                        <p:attrNameLst>
                                          <p:attrName>style.visibility</p:attrName>
                                        </p:attrNameLst>
                                      </p:cBhvr>
                                      <p:to>
                                        <p:strVal val="visible"/>
                                      </p:to>
                                    </p:set>
                                    <p:animEffect transition="in" filter="wipe(left)">
                                      <p:cBhvr>
                                        <p:cTn id="19" dur="500"/>
                                        <p:tgtEl>
                                          <p:spTgt spid="4096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p:cNvSpPr>
            <a:spLocks noGrp="1"/>
          </p:cNvSpPr>
          <p:nvPr>
            <p:ph idx="1"/>
          </p:nvPr>
        </p:nvSpPr>
        <p:spPr>
          <a:xfrm>
            <a:off x="684213" y="1773238"/>
            <a:ext cx="7772400" cy="4114800"/>
          </a:xfrm>
        </p:spPr>
        <p:txBody>
          <a:bodyPr/>
          <a:lstStyle/>
          <a:p>
            <a:pPr marL="0" indent="0">
              <a:buFont typeface="Wingdings" pitchFamily="2" charset="2"/>
              <a:buNone/>
              <a:defRPr/>
            </a:pPr>
            <a:r>
              <a:rPr lang="en-GB" sz="2400" dirty="0"/>
              <a:t>http://cast.massey.ac.nz/collection_public.html</a:t>
            </a:r>
          </a:p>
          <a:p>
            <a:pPr>
              <a:defRPr/>
            </a:pPr>
            <a:endParaRPr lang="en-GB" dirty="0"/>
          </a:p>
          <a:p>
            <a:pPr>
              <a:defRPr/>
            </a:pPr>
            <a:r>
              <a:rPr lang="en-GB" dirty="0"/>
              <a:t>Choose introductory e-book (general) and select</a:t>
            </a:r>
          </a:p>
          <a:p>
            <a:pPr marL="0" indent="0">
              <a:buFont typeface="Wingdings" pitchFamily="2" charset="2"/>
              <a:buNone/>
              <a:defRPr/>
            </a:pPr>
            <a:r>
              <a:rPr lang="en-GB" dirty="0"/>
              <a:t>     </a:t>
            </a:r>
            <a:r>
              <a:rPr lang="en-GB" dirty="0" smtClean="0"/>
              <a:t>9. Estimating Parameters</a:t>
            </a:r>
            <a:endParaRPr lang="en-GB" dirty="0"/>
          </a:p>
          <a:p>
            <a:pPr>
              <a:buFont typeface="Arial" charset="0"/>
              <a:buNone/>
              <a:defRPr/>
            </a:pPr>
            <a:r>
              <a:rPr lang="en-GB" dirty="0"/>
              <a:t>        </a:t>
            </a:r>
            <a:r>
              <a:rPr lang="en-GB" dirty="0" smtClean="0"/>
              <a:t>3. Conf. Interval for mean</a:t>
            </a:r>
          </a:p>
          <a:p>
            <a:pPr>
              <a:buFont typeface="Arial" charset="0"/>
              <a:buNone/>
              <a:defRPr/>
            </a:pPr>
            <a:r>
              <a:rPr lang="en-GB" dirty="0"/>
              <a:t>	</a:t>
            </a:r>
            <a:r>
              <a:rPr lang="en-GB" dirty="0" smtClean="0"/>
              <a:t>		6. Properties of 95% C.I.</a:t>
            </a:r>
            <a:endParaRPr lang="en-GB" dirty="0"/>
          </a:p>
          <a:p>
            <a:pPr>
              <a:buFont typeface="Arial" charset="0"/>
              <a:buNone/>
              <a:defRPr/>
            </a:pPr>
            <a:endParaRPr lang="en-GB" dirty="0"/>
          </a:p>
          <a:p>
            <a:pPr>
              <a:defRPr/>
            </a:pPr>
            <a:endParaRPr lang="en-US" dirty="0" smtClean="0"/>
          </a:p>
        </p:txBody>
      </p:sp>
      <p:sp>
        <p:nvSpPr>
          <p:cNvPr id="3" name="Footer Placeholder 2"/>
          <p:cNvSpPr>
            <a:spLocks noGrp="1"/>
          </p:cNvSpPr>
          <p:nvPr>
            <p:ph type="ftr" sz="quarter" idx="11"/>
          </p:nvPr>
        </p:nvSpPr>
        <p:spPr/>
        <p:txBody>
          <a:bodyPr/>
          <a:lstStyle/>
          <a:p>
            <a:r>
              <a:rPr lang="en-GB" smtClean="0"/>
              <a:t>www.statstutor.ac.uk</a:t>
            </a:r>
            <a:endParaRPr lang="en-US" dirty="0"/>
          </a:p>
        </p:txBody>
      </p:sp>
      <p:sp>
        <p:nvSpPr>
          <p:cNvPr id="53250" name="Title 1"/>
          <p:cNvSpPr>
            <a:spLocks noGrp="1"/>
          </p:cNvSpPr>
          <p:nvPr>
            <p:ph type="title"/>
          </p:nvPr>
        </p:nvSpPr>
        <p:spPr/>
        <p:txBody>
          <a:bodyPr>
            <a:normAutofit fontScale="90000"/>
          </a:bodyPr>
          <a:lstStyle/>
          <a:p>
            <a:pPr algn="ctr"/>
            <a:r>
              <a:rPr lang="en-GB" altLang="en-US" sz="3600" dirty="0" smtClean="0"/>
              <a:t>CAST e-books in statistics:</a:t>
            </a:r>
            <a:br>
              <a:rPr lang="en-GB" altLang="en-US" sz="3600" dirty="0" smtClean="0"/>
            </a:br>
            <a:r>
              <a:rPr lang="en-GB" altLang="en-US" sz="3600" dirty="0" smtClean="0"/>
              <a:t>Confidence Intervals</a:t>
            </a:r>
            <a:endParaRPr lang="en-GB" altLang="en-US" sz="2000" b="0" dirty="0" smtClean="0">
              <a:solidFill>
                <a:srgbClr val="FF0000"/>
              </a:solidFill>
            </a:endParaRPr>
          </a:p>
        </p:txBody>
      </p:sp>
    </p:spTree>
    <p:extLst>
      <p:ext uri="{BB962C8B-B14F-4D97-AF65-F5344CB8AC3E}">
        <p14:creationId xmlns:p14="http://schemas.microsoft.com/office/powerpoint/2010/main" xmlns="" val="2675731953"/>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18739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187396" name="Rectangle 4"/>
          <p:cNvSpPr>
            <a:spLocks noGrp="1" noChangeArrowheads="1"/>
          </p:cNvSpPr>
          <p:nvPr>
            <p:ph type="title"/>
          </p:nvPr>
        </p:nvSpPr>
        <p:spPr>
          <a:xfrm>
            <a:off x="495300" y="188640"/>
            <a:ext cx="8253164" cy="783424"/>
          </a:xfrm>
          <a:noFill/>
          <a:ln/>
        </p:spPr>
        <p:txBody>
          <a:bodyPr lIns="90488" tIns="44450" rIns="90488" bIns="44450" anchor="ctr">
            <a:normAutofit/>
          </a:bodyPr>
          <a:lstStyle/>
          <a:p>
            <a:r>
              <a:rPr lang="en-GB" sz="2800" b="1" dirty="0">
                <a:solidFill>
                  <a:schemeClr val="tx2">
                    <a:lumMod val="75000"/>
                  </a:schemeClr>
                </a:solidFill>
              </a:rPr>
              <a:t>Confidence </a:t>
            </a:r>
            <a:r>
              <a:rPr lang="en-GB" sz="2800" b="1" dirty="0" smtClean="0">
                <a:solidFill>
                  <a:schemeClr val="tx2">
                    <a:lumMod val="75000"/>
                  </a:schemeClr>
                </a:solidFill>
              </a:rPr>
              <a:t>Interval simulation from CAST</a:t>
            </a:r>
            <a:endParaRPr lang="en-GB" sz="2800" b="1" dirty="0">
              <a:solidFill>
                <a:schemeClr val="tx2">
                  <a:lumMod val="75000"/>
                </a:schemeClr>
              </a:solidFill>
            </a:endParaRPr>
          </a:p>
        </p:txBody>
      </p:sp>
      <p:sp>
        <p:nvSpPr>
          <p:cNvPr id="187397" name="Text Box 5"/>
          <p:cNvSpPr txBox="1">
            <a:spLocks noChangeArrowheads="1"/>
          </p:cNvSpPr>
          <p:nvPr/>
        </p:nvSpPr>
        <p:spPr bwMode="auto">
          <a:xfrm>
            <a:off x="609600" y="5257800"/>
            <a:ext cx="8382000" cy="707886"/>
          </a:xfrm>
          <a:prstGeom prst="rect">
            <a:avLst/>
          </a:prstGeom>
          <a:solidFill>
            <a:schemeClr val="accent1">
              <a:lumMod val="20000"/>
              <a:lumOff val="80000"/>
            </a:schemeClr>
          </a:solidFill>
          <a:ln w="12700">
            <a:noFill/>
            <a:miter lim="800000"/>
            <a:headEnd/>
            <a:tailEnd/>
          </a:ln>
          <a:effectLst/>
        </p:spPr>
        <p:txBody>
          <a:bodyPr wrap="square">
            <a:spAutoFit/>
          </a:bodyPr>
          <a:lstStyle/>
          <a:p>
            <a:pPr>
              <a:spcBef>
                <a:spcPct val="50000"/>
              </a:spcBef>
            </a:pPr>
            <a:r>
              <a:rPr lang="en-GB" sz="2000" b="1" dirty="0">
                <a:solidFill>
                  <a:srgbClr val="D92613"/>
                </a:solidFill>
              </a:rPr>
              <a:t>Seven do not include 141.1mmHg - we would expect that the 95% CI will not include the true population mean 5% of the time</a:t>
            </a:r>
            <a:endParaRPr lang="en-US" sz="1800" b="1" dirty="0">
              <a:solidFill>
                <a:srgbClr val="D92613"/>
              </a:solidFill>
            </a:endParaRPr>
          </a:p>
        </p:txBody>
      </p:sp>
      <p:sp>
        <p:nvSpPr>
          <p:cNvPr id="3" name="Oval 2"/>
          <p:cNvSpPr/>
          <p:nvPr/>
        </p:nvSpPr>
        <p:spPr>
          <a:xfrm>
            <a:off x="5483626" y="3654152"/>
            <a:ext cx="288032" cy="1224136"/>
          </a:xfrm>
          <a:prstGeom prst="ellipse">
            <a:avLst/>
          </a:prstGeom>
          <a:noFill/>
          <a:ln w="412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8276531" y="1772816"/>
            <a:ext cx="288032" cy="1512168"/>
          </a:xfrm>
          <a:prstGeom prst="ellipse">
            <a:avLst/>
          </a:prstGeom>
          <a:noFill/>
          <a:ln w="412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035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1314" b="6573"/>
          <a:stretch/>
        </p:blipFill>
        <p:spPr bwMode="auto">
          <a:xfrm>
            <a:off x="317500" y="1143000"/>
            <a:ext cx="8674100" cy="40044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6400800" y="2467650"/>
            <a:ext cx="1011281" cy="461665"/>
          </a:xfrm>
          <a:prstGeom prst="rect">
            <a:avLst/>
          </a:prstGeom>
          <a:noFill/>
        </p:spPr>
        <p:txBody>
          <a:bodyPr wrap="square" rtlCol="0">
            <a:spAutoFit/>
          </a:bodyPr>
          <a:lstStyle/>
          <a:p>
            <a:r>
              <a:rPr lang="en-GB" sz="1200" dirty="0" smtClean="0">
                <a:solidFill>
                  <a:srgbClr val="FF0000"/>
                </a:solidFill>
              </a:rPr>
              <a:t>Population mean</a:t>
            </a:r>
            <a:endParaRPr lang="en-GB" sz="1200" dirty="0">
              <a:solidFill>
                <a:srgbClr val="FF0000"/>
              </a:solidFill>
            </a:endParaRPr>
          </a:p>
        </p:txBody>
      </p:sp>
    </p:spTree>
    <p:extLst>
      <p:ext uri="{BB962C8B-B14F-4D97-AF65-F5344CB8AC3E}">
        <p14:creationId xmlns:p14="http://schemas.microsoft.com/office/powerpoint/2010/main" xmlns="" val="33955101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7397"/>
                                        </p:tgtEl>
                                        <p:attrNameLst>
                                          <p:attrName>style.visibility</p:attrName>
                                        </p:attrNameLst>
                                      </p:cBhvr>
                                      <p:to>
                                        <p:strVal val="visible"/>
                                      </p:to>
                                    </p:set>
                                    <p:anim calcmode="lin" valueType="num">
                                      <p:cBhvr additive="base">
                                        <p:cTn id="7" dur="500" fill="hold"/>
                                        <p:tgtEl>
                                          <p:spTgt spid="187397"/>
                                        </p:tgtEl>
                                        <p:attrNameLst>
                                          <p:attrName>ppt_x</p:attrName>
                                        </p:attrNameLst>
                                      </p:cBhvr>
                                      <p:tavLst>
                                        <p:tav tm="0">
                                          <p:val>
                                            <p:strVal val="#ppt_x"/>
                                          </p:val>
                                        </p:tav>
                                        <p:tav tm="100000">
                                          <p:val>
                                            <p:strVal val="#ppt_x"/>
                                          </p:val>
                                        </p:tav>
                                      </p:tavLst>
                                    </p:anim>
                                    <p:anim calcmode="lin" valueType="num">
                                      <p:cBhvr additive="base">
                                        <p:cTn id="8" dur="500" fill="hold"/>
                                        <p:tgtEl>
                                          <p:spTgt spid="1873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7"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787400" y="1384301"/>
            <a:ext cx="7683500" cy="1384300"/>
          </a:xfrm>
        </p:spPr>
        <p:txBody>
          <a:bodyPr numCol="1"/>
          <a:lstStyle/>
          <a:p>
            <a:pPr>
              <a:lnSpc>
                <a:spcPct val="80000"/>
              </a:lnSpc>
              <a:buNone/>
            </a:pPr>
            <a:endParaRPr lang="en-GB" sz="2400" dirty="0" smtClean="0">
              <a:latin typeface="+mj-lt"/>
            </a:endParaRPr>
          </a:p>
          <a:p>
            <a:pPr>
              <a:lnSpc>
                <a:spcPct val="80000"/>
              </a:lnSpc>
              <a:buNone/>
            </a:pPr>
            <a:endParaRPr lang="en-GB" sz="2400" dirty="0">
              <a:latin typeface="+mj-lt"/>
            </a:endParaRPr>
          </a:p>
        </p:txBody>
      </p:sp>
      <p:sp>
        <p:nvSpPr>
          <p:cNvPr id="3" name="Footer Placeholder 2"/>
          <p:cNvSpPr>
            <a:spLocks noGrp="1"/>
          </p:cNvSpPr>
          <p:nvPr>
            <p:ph type="ftr" sz="quarter" idx="11"/>
          </p:nvPr>
        </p:nvSpPr>
        <p:spPr>
          <a:xfrm>
            <a:off x="-252045" y="6400800"/>
            <a:ext cx="1699845" cy="381000"/>
          </a:xfrm>
        </p:spPr>
        <p:txBody>
          <a:bodyPr/>
          <a:lstStyle/>
          <a:p>
            <a:r>
              <a:rPr lang="en-GB" smtClean="0"/>
              <a:t>www.statstutor.ac.uk</a:t>
            </a:r>
            <a:endParaRPr lang="en-US" dirty="0"/>
          </a:p>
        </p:txBody>
      </p:sp>
      <p:sp>
        <p:nvSpPr>
          <p:cNvPr id="10" name="Rectangle 2"/>
          <p:cNvSpPr>
            <a:spLocks noGrp="1" noChangeArrowheads="1"/>
          </p:cNvSpPr>
          <p:nvPr>
            <p:ph type="title"/>
          </p:nvPr>
        </p:nvSpPr>
        <p:spPr>
          <a:xfrm>
            <a:off x="1416172" y="152400"/>
            <a:ext cx="6860474" cy="1244600"/>
          </a:xfrm>
        </p:spPr>
        <p:txBody>
          <a:bodyPr>
            <a:noAutofit/>
          </a:bodyPr>
          <a:lstStyle/>
          <a:p>
            <a:r>
              <a:rPr lang="en-GB" sz="4000" dirty="0" smtClean="0">
                <a:cs typeface="Times New Roman" pitchFamily="18" charset="0"/>
              </a:rPr>
              <a:t>Data types</a:t>
            </a:r>
            <a:endParaRPr lang="en-GB" sz="4000" dirty="0">
              <a:latin typeface="Arial Rounded MT Bold" pitchFamily="34" charset="0"/>
              <a:cs typeface="Times New Roman" pitchFamily="18" charset="0"/>
            </a:endParaRPr>
          </a:p>
        </p:txBody>
      </p:sp>
      <p:graphicFrame>
        <p:nvGraphicFramePr>
          <p:cNvPr id="8" name="Diagram 7"/>
          <p:cNvGraphicFramePr/>
          <p:nvPr>
            <p:extLst>
              <p:ext uri="{D42A27DB-BD31-4B8C-83A1-F6EECF244321}">
                <p14:modId xmlns:p14="http://schemas.microsoft.com/office/powerpoint/2010/main" xmlns="" val="88509763"/>
              </p:ext>
            </p:extLst>
          </p:nvPr>
        </p:nvGraphicFramePr>
        <p:xfrm>
          <a:off x="304800" y="762000"/>
          <a:ext cx="8639033" cy="529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1618" name="Picture 2" descr="http://teamxtremebeastmode.com/wp-content/uploads/2012/09/measuring-tape.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69471" y="4953000"/>
            <a:ext cx="926848" cy="970254"/>
          </a:xfrm>
          <a:prstGeom prst="rect">
            <a:avLst/>
          </a:prstGeom>
          <a:noFill/>
          <a:extLst>
            <a:ext uri="{909E8E84-426E-40DD-AFC4-6F175D3DCCD1}">
              <a14:hiddenFill xmlns:a14="http://schemas.microsoft.com/office/drawing/2010/main" xmlns="">
                <a:solidFill>
                  <a:srgbClr val="FFFFFF"/>
                </a:solidFill>
              </a14:hiddenFill>
            </a:ext>
          </a:extLst>
        </p:spPr>
      </p:pic>
      <p:pic>
        <p:nvPicPr>
          <p:cNvPr id="111622" name="Picture 6" descr="http://www.plasticjungle.com/blog/wp-content/uploads/2012/02/podium.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181600" y="4800600"/>
            <a:ext cx="1491761" cy="1215798"/>
          </a:xfrm>
          <a:prstGeom prst="rect">
            <a:avLst/>
          </a:prstGeom>
          <a:noFill/>
          <a:extLst>
            <a:ext uri="{909E8E84-426E-40DD-AFC4-6F175D3DCCD1}">
              <a14:hiddenFill xmlns:a14="http://schemas.microsoft.com/office/drawing/2010/main" xmlns="">
                <a:solidFill>
                  <a:srgbClr val="FFFFFF"/>
                </a:solidFill>
              </a14:hiddenFill>
            </a:ext>
          </a:extLst>
        </p:spPr>
      </p:pic>
      <p:pic>
        <p:nvPicPr>
          <p:cNvPr id="111624" name="Picture 8" descr="http://albaceteguia.com/wp-content/group-of-children-clip-art-free-699.gif"/>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b="38339"/>
          <a:stretch/>
        </p:blipFill>
        <p:spPr bwMode="auto">
          <a:xfrm>
            <a:off x="2354034" y="4986990"/>
            <a:ext cx="2332266" cy="843017"/>
          </a:xfrm>
          <a:prstGeom prst="rect">
            <a:avLst/>
          </a:prstGeom>
          <a:noFill/>
          <a:extLst>
            <a:ext uri="{909E8E84-426E-40DD-AFC4-6F175D3DCCD1}">
              <a14:hiddenFill xmlns:a14="http://schemas.microsoft.com/office/drawing/2010/main" xmlns="">
                <a:solidFill>
                  <a:srgbClr val="FFFFFF"/>
                </a:solidFill>
              </a14:hiddenFill>
            </a:ext>
          </a:extLst>
        </p:spPr>
      </p:pic>
      <p:pic>
        <p:nvPicPr>
          <p:cNvPr id="111626" name="Picture 10" descr="http://www.onlinepetcart.com.au/images/Cat_and_Dog.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285265" y="4899951"/>
            <a:ext cx="1276350" cy="11198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230706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6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1295400"/>
          </a:xfrm>
        </p:spPr>
        <p:txBody>
          <a:bodyPr>
            <a:normAutofit fontScale="85000" lnSpcReduction="20000"/>
          </a:bodyPr>
          <a:lstStyle/>
          <a:p>
            <a:r>
              <a:rPr lang="en-GB" dirty="0" smtClean="0"/>
              <a:t>Discuss what the interpretation is for the confidence interval from Example 2 (Weight </a:t>
            </a:r>
            <a:r>
              <a:rPr lang="en-GB" dirty="0"/>
              <a:t>loss was measured after taking </a:t>
            </a:r>
            <a:r>
              <a:rPr lang="en-GB" b="1" dirty="0"/>
              <a:t>either</a:t>
            </a:r>
            <a:r>
              <a:rPr lang="en-GB" dirty="0"/>
              <a:t> a new weight loss treatment </a:t>
            </a:r>
            <a:r>
              <a:rPr lang="en-GB" b="1" dirty="0"/>
              <a:t>or</a:t>
            </a:r>
            <a:r>
              <a:rPr lang="en-GB" dirty="0"/>
              <a:t> placebo for 8 </a:t>
            </a:r>
            <a:r>
              <a:rPr lang="en-GB" dirty="0" smtClean="0"/>
              <a:t>weeks) highlighted below:</a:t>
            </a:r>
            <a:endParaRPr lang="en-GB" dirty="0"/>
          </a:p>
        </p:txBody>
      </p:sp>
      <p:sp>
        <p:nvSpPr>
          <p:cNvPr id="7" name="Footer Placeholder 6"/>
          <p:cNvSpPr>
            <a:spLocks noGrp="1"/>
          </p:cNvSpPr>
          <p:nvPr>
            <p:ph type="ftr" sz="quarter" idx="11"/>
          </p:nvPr>
        </p:nvSpPr>
        <p:spPr/>
        <p:txBody>
          <a:bodyPr/>
          <a:lstStyle/>
          <a:p>
            <a:r>
              <a:rPr lang="en-GB" smtClean="0"/>
              <a:t>www.statstutor.ac.uk</a:t>
            </a:r>
            <a:endParaRPr lang="en-US" dirty="0"/>
          </a:p>
        </p:txBody>
      </p:sp>
      <p:sp>
        <p:nvSpPr>
          <p:cNvPr id="2" name="Title 1"/>
          <p:cNvSpPr>
            <a:spLocks noGrp="1"/>
          </p:cNvSpPr>
          <p:nvPr>
            <p:ph type="title"/>
          </p:nvPr>
        </p:nvSpPr>
        <p:spPr/>
        <p:txBody>
          <a:bodyPr/>
          <a:lstStyle/>
          <a:p>
            <a:r>
              <a:rPr lang="en-GB" dirty="0" smtClean="0"/>
              <a:t>Exercise</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xmlns="" val="2731894768"/>
              </p:ext>
            </p:extLst>
          </p:nvPr>
        </p:nvGraphicFramePr>
        <p:xfrm>
          <a:off x="304800" y="2518073"/>
          <a:ext cx="8686800" cy="1758345"/>
        </p:xfrm>
        <a:graphic>
          <a:graphicData uri="http://schemas.openxmlformats.org/drawingml/2006/table">
            <a:tbl>
              <a:tblPr/>
              <a:tblGrid>
                <a:gridCol w="1432244"/>
                <a:gridCol w="683937"/>
                <a:gridCol w="658188"/>
                <a:gridCol w="803023"/>
                <a:gridCol w="741870"/>
                <a:gridCol w="801413"/>
                <a:gridCol w="947857"/>
                <a:gridCol w="946246"/>
                <a:gridCol w="835206"/>
                <a:gridCol w="836816"/>
              </a:tblGrid>
              <a:tr h="86932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400" b="0" i="0" u="none" strike="noStrike" cap="none" normalizeH="0" baseline="0" dirty="0" err="1" smtClean="0">
                          <a:ln>
                            <a:noFill/>
                          </a:ln>
                          <a:solidFill>
                            <a:schemeClr val="bg1">
                              <a:lumMod val="65000"/>
                            </a:schemeClr>
                          </a:solidFill>
                          <a:effectLst/>
                          <a:latin typeface="Arial" charset="0"/>
                          <a:cs typeface="Times New Roman" pitchFamily="18" charset="0"/>
                        </a:rPr>
                        <a:t>Levene's</a:t>
                      </a:r>
                      <a:r>
                        <a:rPr kumimoji="0" lang="en-GB" sz="1400" b="0" i="0" u="none" strike="noStrike" cap="none" normalizeH="0" baseline="0" dirty="0" smtClean="0">
                          <a:ln>
                            <a:noFill/>
                          </a:ln>
                          <a:solidFill>
                            <a:schemeClr val="bg1">
                              <a:lumMod val="65000"/>
                            </a:schemeClr>
                          </a:solidFill>
                          <a:effectLst/>
                          <a:latin typeface="Arial" charset="0"/>
                          <a:cs typeface="Times New Roman" pitchFamily="18" charset="0"/>
                        </a:rPr>
                        <a:t> Test for Equality of Variances</a:t>
                      </a:r>
                      <a:endParaRPr kumimoji="0" lang="en-GB" sz="1400" b="0" i="0" u="none" strike="noStrike" cap="none" normalizeH="0" baseline="0" dirty="0" smtClean="0">
                        <a:ln>
                          <a:noFill/>
                        </a:ln>
                        <a:solidFill>
                          <a:schemeClr val="bg1">
                            <a:lumMod val="65000"/>
                          </a:schemeClr>
                        </a:solidFill>
                        <a:effectLst/>
                        <a:latin typeface="Times New Roman" pitchFamily="18"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hMerge="1">
                  <a:txBody>
                    <a:bodyPr/>
                    <a:lstStyle/>
                    <a:p>
                      <a:endParaRPr lang="en-GB"/>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Verdana" pitchFamily="34" charset="0"/>
                          <a:cs typeface="Times New Roman" pitchFamily="18" charset="0"/>
                        </a:rPr>
                        <a:t>T-test results</a:t>
                      </a: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95% CI of the Difference</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en-GB"/>
                    </a:p>
                  </a:txBody>
                  <a:tcPr/>
                </a:tc>
              </a:tr>
              <a:tr h="38644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chemeClr val="bg1">
                              <a:lumMod val="65000"/>
                            </a:schemeClr>
                          </a:solidFill>
                          <a:effectLst/>
                          <a:latin typeface="Arial" charset="0"/>
                          <a:cs typeface="Times New Roman" pitchFamily="18" charset="0"/>
                        </a:rPr>
                        <a:t>F</a:t>
                      </a:r>
                      <a:endParaRPr kumimoji="0" lang="en-GB" sz="1400" b="0" i="0" u="none" strike="noStrike" cap="none" normalizeH="0" baseline="0" smtClean="0">
                        <a:ln>
                          <a:noFill/>
                        </a:ln>
                        <a:solidFill>
                          <a:schemeClr val="bg1">
                            <a:lumMod val="65000"/>
                          </a:schemeClr>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chemeClr val="bg1">
                              <a:lumMod val="65000"/>
                            </a:schemeClr>
                          </a:solidFill>
                          <a:effectLst/>
                          <a:latin typeface="Arial" charset="0"/>
                          <a:cs typeface="Times New Roman" pitchFamily="18" charset="0"/>
                        </a:rPr>
                        <a:t>Sig.</a:t>
                      </a:r>
                      <a:endParaRPr kumimoji="0" lang="en-GB" sz="1400" b="0" i="0" u="none" strike="noStrike" cap="none" normalizeH="0" baseline="0" dirty="0" smtClean="0">
                        <a:ln>
                          <a:noFill/>
                        </a:ln>
                        <a:solidFill>
                          <a:schemeClr val="bg1">
                            <a:lumMod val="65000"/>
                          </a:schemeClr>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t</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df</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Sig. </a:t>
                      </a:r>
                    </a:p>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(2-tailed)</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Mean Difference</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Std. Error Difference</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Lower</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Upper</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86446">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Equal variances assumed</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chemeClr val="bg1">
                              <a:lumMod val="65000"/>
                            </a:schemeClr>
                          </a:solidFill>
                          <a:effectLst/>
                          <a:latin typeface="Arial" charset="0"/>
                          <a:cs typeface="Times New Roman" pitchFamily="18" charset="0"/>
                        </a:rPr>
                        <a:t>2.328</a:t>
                      </a:r>
                      <a:endParaRPr kumimoji="0" lang="en-GB" sz="1400" b="0" i="0" u="none" strike="noStrike" cap="none" normalizeH="0" baseline="0" smtClean="0">
                        <a:ln>
                          <a:noFill/>
                        </a:ln>
                        <a:solidFill>
                          <a:schemeClr val="bg1">
                            <a:lumMod val="65000"/>
                          </a:schemeClr>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chemeClr val="bg1">
                              <a:lumMod val="65000"/>
                            </a:schemeClr>
                          </a:solidFill>
                          <a:effectLst/>
                          <a:latin typeface="Arial" charset="0"/>
                          <a:cs typeface="Times New Roman" pitchFamily="18" charset="0"/>
                        </a:rPr>
                        <a:t>.136</a:t>
                      </a:r>
                      <a:endParaRPr kumimoji="0" lang="en-GB" sz="1400" b="0" i="0" u="none" strike="noStrike" cap="none" normalizeH="0" baseline="0" dirty="0" smtClean="0">
                        <a:ln>
                          <a:noFill/>
                        </a:ln>
                        <a:solidFill>
                          <a:schemeClr val="bg1">
                            <a:lumMod val="65000"/>
                          </a:schemeClr>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4.539</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35</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.000</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3.648</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.804</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2.016</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5.280</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5" name="Rectangle 4"/>
          <p:cNvSpPr/>
          <p:nvPr/>
        </p:nvSpPr>
        <p:spPr>
          <a:xfrm>
            <a:off x="7315200" y="2514600"/>
            <a:ext cx="1676400" cy="1752600"/>
          </a:xfrm>
          <a:prstGeom prst="rect">
            <a:avLst/>
          </a:prstGeom>
          <a:solidFill>
            <a:schemeClr val="accent1">
              <a:alpha val="0"/>
            </a:schemeClr>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5460358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857" y="1066800"/>
            <a:ext cx="8229600" cy="990600"/>
          </a:xfrm>
        </p:spPr>
        <p:txBody>
          <a:bodyPr>
            <a:normAutofit fontScale="85000" lnSpcReduction="10000"/>
          </a:bodyPr>
          <a:lstStyle/>
          <a:p>
            <a:r>
              <a:rPr lang="en-GB" dirty="0" smtClean="0"/>
              <a:t>Discuss what the interpretation is for the confidence interval from Example 2 highlighted below:</a:t>
            </a:r>
            <a:endParaRPr lang="en-GB" dirty="0"/>
          </a:p>
        </p:txBody>
      </p:sp>
      <p:sp>
        <p:nvSpPr>
          <p:cNvPr id="7" name="Footer Placeholder 6"/>
          <p:cNvSpPr>
            <a:spLocks noGrp="1"/>
          </p:cNvSpPr>
          <p:nvPr>
            <p:ph type="ftr" sz="quarter" idx="11"/>
          </p:nvPr>
        </p:nvSpPr>
        <p:spPr/>
        <p:txBody>
          <a:bodyPr/>
          <a:lstStyle/>
          <a:p>
            <a:r>
              <a:rPr lang="en-GB" smtClean="0"/>
              <a:t>www.statstutor.ac.uk</a:t>
            </a:r>
            <a:endParaRPr lang="en-US" dirty="0"/>
          </a:p>
        </p:txBody>
      </p:sp>
      <p:sp>
        <p:nvSpPr>
          <p:cNvPr id="2" name="Title 1"/>
          <p:cNvSpPr>
            <a:spLocks noGrp="1"/>
          </p:cNvSpPr>
          <p:nvPr>
            <p:ph type="title"/>
          </p:nvPr>
        </p:nvSpPr>
        <p:spPr>
          <a:xfrm>
            <a:off x="457200" y="274638"/>
            <a:ext cx="8001000" cy="715962"/>
          </a:xfrm>
        </p:spPr>
        <p:txBody>
          <a:bodyPr>
            <a:normAutofit fontScale="90000"/>
          </a:bodyPr>
          <a:lstStyle/>
          <a:p>
            <a:r>
              <a:rPr lang="en-GB" dirty="0" smtClean="0">
                <a:solidFill>
                  <a:srgbClr val="FF0000"/>
                </a:solidFill>
              </a:rPr>
              <a:t>Exercise: Solution</a:t>
            </a:r>
            <a:endParaRPr lang="en-GB"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496691739"/>
              </p:ext>
            </p:extLst>
          </p:nvPr>
        </p:nvGraphicFramePr>
        <p:xfrm>
          <a:off x="304800" y="2064347"/>
          <a:ext cx="8686800" cy="1758345"/>
        </p:xfrm>
        <a:graphic>
          <a:graphicData uri="http://schemas.openxmlformats.org/drawingml/2006/table">
            <a:tbl>
              <a:tblPr/>
              <a:tblGrid>
                <a:gridCol w="1432244"/>
                <a:gridCol w="683937"/>
                <a:gridCol w="658188"/>
                <a:gridCol w="803023"/>
                <a:gridCol w="741870"/>
                <a:gridCol w="801413"/>
                <a:gridCol w="947857"/>
                <a:gridCol w="946246"/>
                <a:gridCol w="835206"/>
                <a:gridCol w="836816"/>
              </a:tblGrid>
              <a:tr h="86932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400" b="0" i="0" u="none" strike="noStrike" cap="none" normalizeH="0" baseline="0" dirty="0" err="1" smtClean="0">
                          <a:ln>
                            <a:noFill/>
                          </a:ln>
                          <a:solidFill>
                            <a:srgbClr val="000000"/>
                          </a:solidFill>
                          <a:effectLst/>
                          <a:latin typeface="Arial" charset="0"/>
                          <a:cs typeface="Times New Roman" pitchFamily="18" charset="0"/>
                        </a:rPr>
                        <a:t>Levene's</a:t>
                      </a:r>
                      <a:r>
                        <a:rPr kumimoji="0" lang="en-GB" sz="1400" b="0" i="0" u="none" strike="noStrike" cap="none" normalizeH="0" baseline="0" dirty="0" smtClean="0">
                          <a:ln>
                            <a:noFill/>
                          </a:ln>
                          <a:solidFill>
                            <a:srgbClr val="000000"/>
                          </a:solidFill>
                          <a:effectLst/>
                          <a:latin typeface="Arial" charset="0"/>
                          <a:cs typeface="Times New Roman" pitchFamily="18" charset="0"/>
                        </a:rPr>
                        <a:t> Test for Equality of Variances</a:t>
                      </a:r>
                      <a:endParaRPr kumimoji="0" lang="en-GB"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hMerge="1">
                  <a:txBody>
                    <a:bodyPr/>
                    <a:lstStyle/>
                    <a:p>
                      <a:endParaRPr lang="en-GB"/>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Verdana" pitchFamily="34" charset="0"/>
                          <a:cs typeface="Times New Roman" pitchFamily="18" charset="0"/>
                        </a:rPr>
                        <a:t>T-test results</a:t>
                      </a: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95% CI of the Difference</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GB"/>
                    </a:p>
                  </a:txBody>
                  <a:tcPr/>
                </a:tc>
              </a:tr>
              <a:tr h="38644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F</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Sig.</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t</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df</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Sig. </a:t>
                      </a:r>
                    </a:p>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(2-tailed)</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Mean Difference</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Std. Error Difference</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Lower</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Upper</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6446">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Equal variances assumed</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2.328</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.136</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4.539</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35</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.000</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Arial" charset="0"/>
                          <a:cs typeface="Times New Roman" pitchFamily="18" charset="0"/>
                        </a:rPr>
                        <a:t>3.648</a:t>
                      </a:r>
                      <a:endParaRPr kumimoji="0" lang="en-GB" sz="1400" b="0" i="0" u="none" strike="noStrike" cap="none" normalizeH="0" baseline="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.804</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2.016</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charset="0"/>
                          <a:cs typeface="Times New Roman" pitchFamily="18" charset="0"/>
                        </a:rPr>
                        <a:t>5.280</a:t>
                      </a:r>
                      <a:endParaRPr kumimoji="0" lang="en-GB" sz="1400" b="0" i="0" u="none" strike="noStrike" cap="none" normalizeH="0" baseline="0" dirty="0" smtClean="0">
                        <a:ln>
                          <a:noFill/>
                        </a:ln>
                        <a:solidFill>
                          <a:schemeClr val="tx1"/>
                        </a:solidFill>
                        <a:effectLst/>
                        <a:latin typeface="Calibri" pitchFamily="34" charset="0"/>
                        <a:cs typeface="Times New Roman" pitchFamily="18" charset="0"/>
                      </a:endParaRPr>
                    </a:p>
                  </a:txBody>
                  <a:tcPr marL="19050" marR="19050" marT="19054" marB="1905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5" name="Rectangle 4"/>
          <p:cNvSpPr/>
          <p:nvPr/>
        </p:nvSpPr>
        <p:spPr>
          <a:xfrm>
            <a:off x="7315200" y="2057400"/>
            <a:ext cx="1676400" cy="1752600"/>
          </a:xfrm>
          <a:prstGeom prst="rect">
            <a:avLst/>
          </a:prstGeom>
          <a:solidFill>
            <a:schemeClr val="accent1">
              <a:alpha val="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2"/>
          <p:cNvSpPr txBox="1">
            <a:spLocks/>
          </p:cNvSpPr>
          <p:nvPr/>
        </p:nvSpPr>
        <p:spPr>
          <a:xfrm>
            <a:off x="314178" y="4267200"/>
            <a:ext cx="8425543" cy="99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smtClean="0"/>
              <a:t>The true mean weight loss would be between about 2 to 5 kg with the new treatment.</a:t>
            </a:r>
          </a:p>
          <a:p>
            <a:pPr marL="0" indent="0">
              <a:buNone/>
            </a:pPr>
            <a:r>
              <a:rPr lang="en-GB" sz="2400" dirty="0" smtClean="0"/>
              <a:t>This is always positive hence the hypothesis test rejected the null that the difference is zero</a:t>
            </a:r>
            <a:endParaRPr lang="en-GB" sz="2400" dirty="0"/>
          </a:p>
        </p:txBody>
      </p:sp>
    </p:spTree>
    <p:extLst>
      <p:ext uri="{BB962C8B-B14F-4D97-AF65-F5344CB8AC3E}">
        <p14:creationId xmlns:p14="http://schemas.microsoft.com/office/powerpoint/2010/main" xmlns="" val="8680074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1"/>
            <a:ext cx="8153400" cy="1829761"/>
          </a:xfrm>
        </p:spPr>
        <p:txBody>
          <a:bodyPr/>
          <a:lstStyle/>
          <a:p>
            <a:r>
              <a:rPr lang="en-GB" dirty="0"/>
              <a:t>Investigating relationships</a:t>
            </a:r>
          </a:p>
        </p:txBody>
      </p:sp>
      <p:sp>
        <p:nvSpPr>
          <p:cNvPr id="6" name="Footer Placeholder 5"/>
          <p:cNvSpPr>
            <a:spLocks noGrp="1"/>
          </p:cNvSpPr>
          <p:nvPr>
            <p:ph type="ftr" sz="quarter" idx="11"/>
          </p:nvPr>
        </p:nvSpPr>
        <p:spPr/>
        <p:txBody>
          <a:bodyPr/>
          <a:lstStyle/>
          <a:p>
            <a:r>
              <a:rPr lang="en-GB" dirty="0" smtClean="0"/>
              <a:t>www.statstutor.ac.uk</a:t>
            </a:r>
            <a:endParaRPr lang="en-US" dirty="0"/>
          </a:p>
        </p:txBody>
      </p:sp>
      <p:sp>
        <p:nvSpPr>
          <p:cNvPr id="11" name="TextBox 10"/>
          <p:cNvSpPr txBox="1"/>
          <p:nvPr/>
        </p:nvSpPr>
        <p:spPr>
          <a:xfrm>
            <a:off x="1981200" y="6141545"/>
            <a:ext cx="4343400" cy="461665"/>
          </a:xfrm>
          <a:prstGeom prst="rect">
            <a:avLst/>
          </a:prstGeom>
          <a:noFill/>
        </p:spPr>
        <p:txBody>
          <a:bodyPr wrap="square" rtlCol="0">
            <a:spAutoFit/>
          </a:bodyPr>
          <a:lstStyle/>
          <a:p>
            <a:pPr algn="ctr"/>
            <a:r>
              <a:rPr lang="en-GB" sz="1200" dirty="0"/>
              <a:t>Ellen Marshall / Alun Owen </a:t>
            </a:r>
            <a:endParaRPr lang="en-GB" sz="1200" dirty="0" smtClean="0"/>
          </a:p>
          <a:p>
            <a:pPr algn="ctr"/>
            <a:r>
              <a:rPr lang="en-GB" sz="1200" dirty="0" smtClean="0"/>
              <a:t>University </a:t>
            </a:r>
            <a:r>
              <a:rPr lang="en-GB" sz="1200" dirty="0"/>
              <a:t>of Sheffield / University of Worcester </a:t>
            </a:r>
            <a:endParaRPr lang="en-US" sz="1200" dirty="0"/>
          </a:p>
        </p:txBody>
      </p:sp>
      <p:sp>
        <p:nvSpPr>
          <p:cNvPr id="12" name="TextBox 11"/>
          <p:cNvSpPr txBox="1"/>
          <p:nvPr/>
        </p:nvSpPr>
        <p:spPr>
          <a:xfrm>
            <a:off x="6329794" y="6141544"/>
            <a:ext cx="2661805" cy="461665"/>
          </a:xfrm>
          <a:prstGeom prst="rect">
            <a:avLst/>
          </a:prstGeom>
          <a:noFill/>
        </p:spPr>
        <p:txBody>
          <a:bodyPr wrap="square" rtlCol="0">
            <a:spAutoFit/>
          </a:bodyPr>
          <a:lstStyle/>
          <a:p>
            <a:pPr algn="r"/>
            <a:r>
              <a:rPr lang="en-GB" sz="1200" dirty="0" smtClean="0"/>
              <a:t>Reviewer: Ruth Fairclough</a:t>
            </a:r>
          </a:p>
          <a:p>
            <a:pPr algn="r"/>
            <a:r>
              <a:rPr lang="en-GB" sz="1200" dirty="0" smtClean="0"/>
              <a:t>University of Wolverhampton</a:t>
            </a:r>
            <a:endParaRPr lang="en-GB" sz="12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86624" y="358541"/>
            <a:ext cx="2147427" cy="834590"/>
          </a:xfrm>
          <a:prstGeom prst="rect">
            <a:avLst/>
          </a:prstGeom>
        </p:spPr>
      </p:pic>
      <p:sp>
        <p:nvSpPr>
          <p:cNvPr id="14" name="TextBox 13"/>
          <p:cNvSpPr txBox="1"/>
          <p:nvPr/>
        </p:nvSpPr>
        <p:spPr>
          <a:xfrm>
            <a:off x="755576" y="1052736"/>
            <a:ext cx="7878475" cy="800219"/>
          </a:xfrm>
          <a:prstGeom prst="rect">
            <a:avLst/>
          </a:prstGeom>
          <a:noFill/>
        </p:spPr>
        <p:txBody>
          <a:bodyPr wrap="square" rtlCol="0">
            <a:spAutoFit/>
          </a:bodyPr>
          <a:lstStyle/>
          <a:p>
            <a:pPr algn="r"/>
            <a:r>
              <a:rPr lang="en-GB" dirty="0">
                <a:latin typeface="Gill Sans MT" panose="020B0502020104020203" pitchFamily="34" charset="0"/>
              </a:rPr>
              <a:t>community project</a:t>
            </a:r>
          </a:p>
          <a:p>
            <a:pPr algn="r"/>
            <a:r>
              <a:rPr lang="en-GB" sz="1600" dirty="0">
                <a:latin typeface="Gill Sans MT" panose="020B0502020104020203" pitchFamily="34" charset="0"/>
              </a:rPr>
              <a:t>encouraging academics to share statistics support resources</a:t>
            </a:r>
          </a:p>
          <a:p>
            <a:pPr algn="r"/>
            <a:r>
              <a:rPr lang="en-GB" sz="1200" dirty="0">
                <a:latin typeface="Gill Sans MT" panose="020B0502020104020203" pitchFamily="34" charset="0"/>
              </a:rPr>
              <a:t>All </a:t>
            </a:r>
            <a:r>
              <a:rPr lang="en-GB" sz="1200" dirty="0" err="1">
                <a:latin typeface="Gill Sans MT" panose="020B0502020104020203" pitchFamily="34" charset="0"/>
              </a:rPr>
              <a:t>stcp</a:t>
            </a:r>
            <a:r>
              <a:rPr lang="en-GB" sz="1200" dirty="0">
                <a:latin typeface="Gill Sans MT" panose="020B0502020104020203" pitchFamily="34" charset="0"/>
              </a:rPr>
              <a:t> resources are released under a Creative Commons </a:t>
            </a:r>
            <a:r>
              <a:rPr lang="en-GB" sz="1200" dirty="0" smtClean="0">
                <a:latin typeface="Gill Sans MT" panose="020B0502020104020203" pitchFamily="34" charset="0"/>
              </a:rPr>
              <a:t>licence</a:t>
            </a:r>
            <a:endParaRPr lang="en-GB" sz="1200" dirty="0">
              <a:latin typeface="Gill Sans MT" panose="020B0502020104020203" pitchFamily="34" charset="0"/>
            </a:endParaRPr>
          </a:p>
        </p:txBody>
      </p:sp>
    </p:spTree>
    <p:extLst>
      <p:ext uri="{BB962C8B-B14F-4D97-AF65-F5344CB8AC3E}">
        <p14:creationId xmlns:p14="http://schemas.microsoft.com/office/powerpoint/2010/main" xmlns="" val="32541743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481328"/>
            <a:ext cx="8856984" cy="4525963"/>
          </a:xfrm>
        </p:spPr>
        <p:txBody>
          <a:bodyPr>
            <a:normAutofit fontScale="92500" lnSpcReduction="10000"/>
          </a:bodyPr>
          <a:lstStyle/>
          <a:p>
            <a:pPr marL="109728" indent="0">
              <a:buNone/>
            </a:pPr>
            <a:r>
              <a:rPr lang="en-GB" dirty="0" smtClean="0"/>
              <a:t>Are boys more likely to prefer maths and science than girls?</a:t>
            </a:r>
          </a:p>
          <a:p>
            <a:endParaRPr lang="en-GB" dirty="0" smtClean="0"/>
          </a:p>
          <a:p>
            <a:pPr marL="109728" indent="0">
              <a:buNone/>
            </a:pPr>
            <a:r>
              <a:rPr lang="en-GB" dirty="0" smtClean="0"/>
              <a:t>Variables:</a:t>
            </a:r>
          </a:p>
          <a:p>
            <a:r>
              <a:rPr lang="en-GB" dirty="0" smtClean="0"/>
              <a:t>Favourite subject (</a:t>
            </a:r>
            <a:r>
              <a:rPr lang="en-GB" dirty="0" smtClean="0">
                <a:solidFill>
                  <a:srgbClr val="FF0000"/>
                </a:solidFill>
              </a:rPr>
              <a:t>Nominal</a:t>
            </a:r>
            <a:r>
              <a:rPr lang="en-GB" dirty="0" smtClean="0"/>
              <a:t>)</a:t>
            </a:r>
          </a:p>
          <a:p>
            <a:r>
              <a:rPr lang="en-GB" dirty="0" smtClean="0"/>
              <a:t>Gender (</a:t>
            </a:r>
            <a:r>
              <a:rPr lang="en-GB" dirty="0" smtClean="0">
                <a:solidFill>
                  <a:srgbClr val="FF0000"/>
                </a:solidFill>
              </a:rPr>
              <a:t>Binary/ Nominal</a:t>
            </a:r>
            <a:r>
              <a:rPr lang="en-GB" dirty="0" smtClean="0"/>
              <a:t>)</a:t>
            </a:r>
          </a:p>
          <a:p>
            <a:endParaRPr lang="en-GB" dirty="0"/>
          </a:p>
          <a:p>
            <a:pPr marL="109728" indent="0">
              <a:buNone/>
            </a:pPr>
            <a:r>
              <a:rPr lang="en-GB" sz="2800" dirty="0" smtClean="0"/>
              <a:t>Summarise using %’s/ stacked or multiple bar charts</a:t>
            </a:r>
          </a:p>
          <a:p>
            <a:pPr marL="109728" indent="0">
              <a:buNone/>
            </a:pPr>
            <a:r>
              <a:rPr lang="en-GB" sz="2800" b="1" dirty="0" smtClean="0"/>
              <a:t>Test: Chi-squared </a:t>
            </a:r>
          </a:p>
          <a:p>
            <a:pPr marL="109728" indent="0">
              <a:buNone/>
            </a:pPr>
            <a:r>
              <a:rPr lang="en-GB" sz="2800" dirty="0" smtClean="0"/>
              <a:t>Tests </a:t>
            </a:r>
            <a:r>
              <a:rPr lang="en-GB" sz="2800" dirty="0"/>
              <a:t>for a relationship between </a:t>
            </a:r>
            <a:r>
              <a:rPr lang="en-GB" sz="2800" dirty="0">
                <a:solidFill>
                  <a:srgbClr val="FF0000"/>
                </a:solidFill>
              </a:rPr>
              <a:t>two categorical variables</a:t>
            </a:r>
            <a:endParaRPr lang="en-GB" sz="2800" dirty="0"/>
          </a:p>
          <a:p>
            <a:endParaRPr lang="en-GB" dirty="0" smtClean="0"/>
          </a:p>
          <a:p>
            <a:endParaRPr lang="en-GB" dirty="0"/>
          </a:p>
        </p:txBody>
      </p:sp>
      <p:sp>
        <p:nvSpPr>
          <p:cNvPr id="3" name="Footer Placeholder 2"/>
          <p:cNvSpPr>
            <a:spLocks noGrp="1"/>
          </p:cNvSpPr>
          <p:nvPr>
            <p:ph type="ftr" sz="quarter" idx="11"/>
          </p:nvPr>
        </p:nvSpPr>
        <p:spPr/>
        <p:txBody>
          <a:bodyPr/>
          <a:lstStyle/>
          <a:p>
            <a:r>
              <a:rPr lang="en-GB" dirty="0" smtClean="0"/>
              <a:t>www.statstutor.ac.uk</a:t>
            </a:r>
            <a:endParaRPr lang="en-GB" dirty="0"/>
          </a:p>
        </p:txBody>
      </p:sp>
      <p:sp>
        <p:nvSpPr>
          <p:cNvPr id="4" name="Title 3"/>
          <p:cNvSpPr>
            <a:spLocks noGrp="1"/>
          </p:cNvSpPr>
          <p:nvPr>
            <p:ph type="title"/>
          </p:nvPr>
        </p:nvSpPr>
        <p:spPr/>
        <p:txBody>
          <a:bodyPr/>
          <a:lstStyle/>
          <a:p>
            <a:r>
              <a:rPr lang="en-GB" dirty="0" smtClean="0"/>
              <a:t>Two categorical variables</a:t>
            </a:r>
            <a:endParaRPr lang="en-GB" dirty="0"/>
          </a:p>
        </p:txBody>
      </p:sp>
    </p:spTree>
    <p:extLst>
      <p:ext uri="{BB962C8B-B14F-4D97-AF65-F5344CB8AC3E}">
        <p14:creationId xmlns:p14="http://schemas.microsoft.com/office/powerpoint/2010/main" xmlns="" val="83106054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107504" y="1268760"/>
            <a:ext cx="8668196" cy="576064"/>
          </a:xfrm>
        </p:spPr>
        <p:txBody>
          <a:bodyPr>
            <a:noAutofit/>
          </a:bodyPr>
          <a:lstStyle/>
          <a:p>
            <a:pPr>
              <a:lnSpc>
                <a:spcPct val="80000"/>
              </a:lnSpc>
              <a:buNone/>
            </a:pPr>
            <a:r>
              <a:rPr lang="en-GB" sz="2800" b="1" dirty="0" smtClean="0">
                <a:solidFill>
                  <a:srgbClr val="00B0F0"/>
                </a:solidFill>
              </a:rPr>
              <a:t>Relationship between two scale variables:</a:t>
            </a:r>
          </a:p>
          <a:p>
            <a:pPr>
              <a:lnSpc>
                <a:spcPct val="80000"/>
              </a:lnSpc>
              <a:buFont typeface="Wingdings 3" pitchFamily="18" charset="2"/>
              <a:buNone/>
            </a:pPr>
            <a:endParaRPr lang="en-GB" sz="2800" b="1" dirty="0" smtClean="0">
              <a:solidFill>
                <a:srgbClr val="00B0F0"/>
              </a:solidFill>
            </a:endParaRPr>
          </a:p>
        </p:txBody>
      </p:sp>
      <p:sp>
        <p:nvSpPr>
          <p:cNvPr id="10" name="Rectangle 2"/>
          <p:cNvSpPr>
            <a:spLocks noGrp="1" noChangeArrowheads="1"/>
          </p:cNvSpPr>
          <p:nvPr>
            <p:ph type="title"/>
          </p:nvPr>
        </p:nvSpPr>
        <p:spPr>
          <a:xfrm>
            <a:off x="407225" y="143824"/>
            <a:ext cx="6860474" cy="1244600"/>
          </a:xfrm>
        </p:spPr>
        <p:txBody>
          <a:bodyPr>
            <a:noAutofit/>
          </a:bodyPr>
          <a:lstStyle/>
          <a:p>
            <a:pPr fontAlgn="auto">
              <a:spcAft>
                <a:spcPts val="0"/>
              </a:spcAft>
              <a:defRPr/>
            </a:pPr>
            <a:r>
              <a:rPr lang="en-GB" dirty="0" smtClean="0">
                <a:cs typeface="Times New Roman" pitchFamily="18" charset="0"/>
              </a:rPr>
              <a:t>Scatterplot</a:t>
            </a:r>
            <a:endParaRPr lang="en-GB" dirty="0">
              <a:cs typeface="Times New Roman" pitchFamily="18" charset="0"/>
            </a:endParaRPr>
          </a:p>
        </p:txBody>
      </p:sp>
      <p:pic>
        <p:nvPicPr>
          <p:cNvPr id="175110" name="Picture 2"/>
          <p:cNvPicPr>
            <a:picLocks noChangeAspect="1" noChangeArrowheads="1"/>
          </p:cNvPicPr>
          <p:nvPr/>
        </p:nvPicPr>
        <p:blipFill rotWithShape="1">
          <a:blip r:embed="rId3" cstate="print"/>
          <a:srcRect r="11459"/>
          <a:stretch/>
        </p:blipFill>
        <p:spPr bwMode="auto">
          <a:xfrm>
            <a:off x="4457700" y="1979613"/>
            <a:ext cx="4318000" cy="4706937"/>
          </a:xfrm>
          <a:prstGeom prst="rect">
            <a:avLst/>
          </a:prstGeom>
          <a:noFill/>
          <a:ln w="9525">
            <a:noFill/>
            <a:miter lim="800000"/>
            <a:headEnd/>
            <a:tailEnd/>
          </a:ln>
        </p:spPr>
      </p:pic>
      <p:sp>
        <p:nvSpPr>
          <p:cNvPr id="175112" name="TextBox 10"/>
          <p:cNvSpPr txBox="1">
            <a:spLocks noChangeArrowheads="1"/>
          </p:cNvSpPr>
          <p:nvPr/>
        </p:nvSpPr>
        <p:spPr bwMode="auto">
          <a:xfrm>
            <a:off x="8345488" y="3332163"/>
            <a:ext cx="860425" cy="338137"/>
          </a:xfrm>
          <a:prstGeom prst="rect">
            <a:avLst/>
          </a:prstGeom>
          <a:noFill/>
          <a:ln w="9525">
            <a:noFill/>
            <a:miter lim="800000"/>
            <a:headEnd/>
            <a:tailEnd/>
          </a:ln>
        </p:spPr>
        <p:txBody>
          <a:bodyPr>
            <a:spAutoFit/>
          </a:bodyPr>
          <a:lstStyle/>
          <a:p>
            <a:r>
              <a:rPr lang="en-GB" sz="1600" dirty="0">
                <a:solidFill>
                  <a:srgbClr val="C00000"/>
                </a:solidFill>
                <a:latin typeface="Arial Rounded MT Bold" pitchFamily="34" charset="0"/>
              </a:rPr>
              <a:t>Outlier</a:t>
            </a:r>
          </a:p>
        </p:txBody>
      </p:sp>
      <p:cxnSp>
        <p:nvCxnSpPr>
          <p:cNvPr id="9" name="Straight Arrow Connector 8"/>
          <p:cNvCxnSpPr/>
          <p:nvPr/>
        </p:nvCxnSpPr>
        <p:spPr>
          <a:xfrm flipH="1" flipV="1">
            <a:off x="7889354" y="3205163"/>
            <a:ext cx="463550" cy="231775"/>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508104" y="3779838"/>
            <a:ext cx="2101850" cy="2062162"/>
          </a:xfrm>
          <a:prstGeom prst="line">
            <a:avLst/>
          </a:prstGeom>
          <a:ln w="2222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75114" name="TextBox 13"/>
          <p:cNvSpPr txBox="1">
            <a:spLocks noChangeArrowheads="1"/>
          </p:cNvSpPr>
          <p:nvPr/>
        </p:nvSpPr>
        <p:spPr bwMode="auto">
          <a:xfrm>
            <a:off x="7588250" y="5649913"/>
            <a:ext cx="1050925" cy="307975"/>
          </a:xfrm>
          <a:prstGeom prst="rect">
            <a:avLst/>
          </a:prstGeom>
          <a:noFill/>
          <a:ln w="9525">
            <a:noFill/>
            <a:miter lim="800000"/>
            <a:headEnd/>
            <a:tailEnd/>
          </a:ln>
        </p:spPr>
        <p:txBody>
          <a:bodyPr>
            <a:spAutoFit/>
          </a:bodyPr>
          <a:lstStyle/>
          <a:p>
            <a:r>
              <a:rPr lang="en-GB" sz="1400">
                <a:solidFill>
                  <a:srgbClr val="00B050"/>
                </a:solidFill>
                <a:latin typeface="Arial Rounded MT Bold" pitchFamily="34" charset="0"/>
              </a:rPr>
              <a:t>Linear</a:t>
            </a:r>
          </a:p>
        </p:txBody>
      </p:sp>
      <p:sp>
        <p:nvSpPr>
          <p:cNvPr id="14" name="TextBox 13"/>
          <p:cNvSpPr txBox="1"/>
          <p:nvPr/>
        </p:nvSpPr>
        <p:spPr>
          <a:xfrm>
            <a:off x="395536" y="1988840"/>
            <a:ext cx="4248472" cy="4154984"/>
          </a:xfrm>
          <a:prstGeom prst="rect">
            <a:avLst/>
          </a:prstGeom>
          <a:noFill/>
        </p:spPr>
        <p:txBody>
          <a:bodyPr wrap="square" rtlCol="0">
            <a:spAutoFit/>
          </a:bodyPr>
          <a:lstStyle/>
          <a:p>
            <a:pPr marL="265113" indent="-265113">
              <a:buFont typeface="Wingdings" pitchFamily="2" charset="2"/>
              <a:buChar char="Ø"/>
            </a:pPr>
            <a:r>
              <a:rPr lang="en-GB" sz="2400" dirty="0" smtClean="0"/>
              <a:t>Explores the way the two co-vary: (correlate)</a:t>
            </a:r>
          </a:p>
          <a:p>
            <a:pPr marL="530225" indent="-265113">
              <a:buFont typeface="Lucida Sans Unicode" pitchFamily="34" charset="0"/>
              <a:buChar char="₋"/>
            </a:pPr>
            <a:r>
              <a:rPr lang="en-GB" sz="2400" dirty="0" smtClean="0"/>
              <a:t>Positive / negative</a:t>
            </a:r>
          </a:p>
          <a:p>
            <a:pPr marL="530225" indent="-265113">
              <a:buFont typeface="Lucida Sans Unicode" pitchFamily="34" charset="0"/>
              <a:buChar char="₋"/>
            </a:pPr>
            <a:r>
              <a:rPr lang="en-GB" sz="2400" dirty="0" smtClean="0"/>
              <a:t>Linear / non-linear</a:t>
            </a:r>
          </a:p>
          <a:p>
            <a:pPr marL="530225" indent="-265113">
              <a:buFont typeface="Lucida Sans Unicode" pitchFamily="34" charset="0"/>
              <a:buChar char="₋"/>
            </a:pPr>
            <a:r>
              <a:rPr lang="en-GB" sz="2400" dirty="0" smtClean="0"/>
              <a:t>Strong / weak</a:t>
            </a:r>
          </a:p>
          <a:p>
            <a:endParaRPr lang="en-GB" sz="2400" dirty="0" smtClean="0"/>
          </a:p>
          <a:p>
            <a:pPr marL="265113" indent="-265113">
              <a:buFont typeface="Wingdings" pitchFamily="2" charset="2"/>
              <a:buChar char="Ø"/>
            </a:pPr>
            <a:r>
              <a:rPr lang="en-GB" sz="2400" dirty="0" smtClean="0"/>
              <a:t>Presence of outliers</a:t>
            </a:r>
          </a:p>
          <a:p>
            <a:pPr marL="265113" indent="-265113">
              <a:buFont typeface="Wingdings" pitchFamily="2" charset="2"/>
              <a:buChar char="Ø"/>
            </a:pPr>
            <a:endParaRPr lang="en-GB" sz="2400" dirty="0" smtClean="0"/>
          </a:p>
          <a:p>
            <a:pPr marL="265113" indent="-265113">
              <a:buFont typeface="Wingdings" pitchFamily="2" charset="2"/>
              <a:buChar char="Ø"/>
            </a:pPr>
            <a:r>
              <a:rPr lang="en-GB" sz="2400" dirty="0" smtClean="0"/>
              <a:t>Statistic used: </a:t>
            </a:r>
          </a:p>
          <a:p>
            <a:r>
              <a:rPr lang="en-GB" sz="2400" dirty="0"/>
              <a:t>r</a:t>
            </a:r>
            <a:r>
              <a:rPr lang="en-GB" sz="2400" dirty="0" smtClean="0"/>
              <a:t> = correlation coefficient</a:t>
            </a:r>
          </a:p>
          <a:p>
            <a:endParaRPr lang="en-GB" sz="2400" dirty="0"/>
          </a:p>
        </p:txBody>
      </p:sp>
      <p:sp>
        <p:nvSpPr>
          <p:cNvPr id="12" name="Footer Placeholder 2"/>
          <p:cNvSpPr>
            <a:spLocks noGrp="1"/>
          </p:cNvSpPr>
          <p:nvPr>
            <p:ph type="ftr" sz="quarter" idx="11"/>
          </p:nvPr>
        </p:nvSpPr>
        <p:spPr>
          <a:xfrm>
            <a:off x="-152400" y="6477000"/>
            <a:ext cx="1637304" cy="320675"/>
          </a:xfrm>
        </p:spPr>
        <p:txBody>
          <a:bodyPr/>
          <a:lstStyle/>
          <a:p>
            <a:r>
              <a:rPr lang="en-GB" dirty="0" smtClean="0"/>
              <a:t>www.statstutor.ac.uk</a:t>
            </a:r>
            <a:endParaRPr lang="en-US" dirty="0"/>
          </a:p>
        </p:txBody>
      </p:sp>
    </p:spTree>
    <p:extLst>
      <p:ext uri="{BB962C8B-B14F-4D97-AF65-F5344CB8AC3E}">
        <p14:creationId xmlns:p14="http://schemas.microsoft.com/office/powerpoint/2010/main" xmlns="" val="724008089"/>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57200" y="476672"/>
            <a:ext cx="8686800"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4000" b="0" dirty="0"/>
              <a:t>Correlation Coefficient r</a:t>
            </a:r>
            <a:endParaRPr lang="en-GB" sz="4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Content Placeholder 1"/>
          <p:cNvSpPr txBox="1">
            <a:spLocks/>
          </p:cNvSpPr>
          <p:nvPr/>
        </p:nvSpPr>
        <p:spPr>
          <a:xfrm>
            <a:off x="457200" y="1219200"/>
            <a:ext cx="8507288" cy="4960708"/>
          </a:xfrm>
          <a:prstGeom prst="rect">
            <a:avLst/>
          </a:prstGeom>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GB" sz="2400" b="1" dirty="0"/>
              <a:t>Measures strength of a relationship between </a:t>
            </a:r>
            <a:r>
              <a:rPr lang="en-GB" sz="2400" b="1" dirty="0" smtClean="0"/>
              <a:t>two </a:t>
            </a:r>
            <a:r>
              <a:rPr lang="en-GB" sz="2400" b="1" dirty="0"/>
              <a:t>continuous </a:t>
            </a:r>
            <a:r>
              <a:rPr lang="en-GB" sz="2400" b="1" dirty="0" smtClean="0"/>
              <a:t>variables</a:t>
            </a:r>
            <a:endParaRPr lang="en-GB" sz="2200" dirty="0"/>
          </a:p>
        </p:txBody>
      </p:sp>
      <p:pic>
        <p:nvPicPr>
          <p:cNvPr id="9" name="Picture 1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6819"/>
          <a:stretch/>
        </p:blipFill>
        <p:spPr bwMode="auto">
          <a:xfrm>
            <a:off x="1276654" y="1981200"/>
            <a:ext cx="4819346" cy="4042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p:cNvSpPr txBox="1"/>
          <p:nvPr/>
        </p:nvSpPr>
        <p:spPr>
          <a:xfrm>
            <a:off x="6615525" y="2438400"/>
            <a:ext cx="1656184" cy="461665"/>
          </a:xfrm>
          <a:prstGeom prst="rect">
            <a:avLst/>
          </a:prstGeom>
          <a:noFill/>
        </p:spPr>
        <p:txBody>
          <a:bodyPr wrap="square" rtlCol="0">
            <a:spAutoFit/>
          </a:bodyPr>
          <a:lstStyle/>
          <a:p>
            <a:r>
              <a:rPr lang="en-GB" sz="2400" dirty="0" smtClean="0"/>
              <a:t>r = 0.9</a:t>
            </a:r>
            <a:endParaRPr lang="en-GB" sz="2400" dirty="0"/>
          </a:p>
        </p:txBody>
      </p:sp>
      <p:sp>
        <p:nvSpPr>
          <p:cNvPr id="12" name="TextBox 11"/>
          <p:cNvSpPr txBox="1"/>
          <p:nvPr/>
        </p:nvSpPr>
        <p:spPr>
          <a:xfrm>
            <a:off x="6555040" y="3505200"/>
            <a:ext cx="1656184" cy="461665"/>
          </a:xfrm>
          <a:prstGeom prst="rect">
            <a:avLst/>
          </a:prstGeom>
          <a:noFill/>
        </p:spPr>
        <p:txBody>
          <a:bodyPr wrap="square" rtlCol="0">
            <a:spAutoFit/>
          </a:bodyPr>
          <a:lstStyle/>
          <a:p>
            <a:r>
              <a:rPr lang="en-GB" sz="2400" dirty="0" smtClean="0"/>
              <a:t>r = 0.01</a:t>
            </a:r>
            <a:endParaRPr lang="en-GB" sz="2400" dirty="0"/>
          </a:p>
        </p:txBody>
      </p:sp>
      <p:sp>
        <p:nvSpPr>
          <p:cNvPr id="13" name="TextBox 12"/>
          <p:cNvSpPr txBox="1"/>
          <p:nvPr/>
        </p:nvSpPr>
        <p:spPr>
          <a:xfrm>
            <a:off x="6588224" y="4872335"/>
            <a:ext cx="1656184" cy="461665"/>
          </a:xfrm>
          <a:prstGeom prst="rect">
            <a:avLst/>
          </a:prstGeom>
          <a:noFill/>
        </p:spPr>
        <p:txBody>
          <a:bodyPr wrap="square" rtlCol="0">
            <a:spAutoFit/>
          </a:bodyPr>
          <a:lstStyle/>
          <a:p>
            <a:r>
              <a:rPr lang="en-GB" sz="2400" dirty="0" smtClean="0"/>
              <a:t>r = -0.9</a:t>
            </a:r>
            <a:endParaRPr lang="en-GB" sz="2400" dirty="0"/>
          </a:p>
        </p:txBody>
      </p:sp>
      <p:sp>
        <p:nvSpPr>
          <p:cNvPr id="14"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mc:AlternateContent xmlns:mc="http://schemas.openxmlformats.org/markup-compatibility/2006">
        <mc:Choice xmlns:a14="http://schemas.microsoft.com/office/drawing/2010/main" xmlns="" Requires="a14">
          <p:sp>
            <p:nvSpPr>
              <p:cNvPr id="15" name="TextBox 14"/>
              <p:cNvSpPr txBox="1"/>
              <p:nvPr/>
            </p:nvSpPr>
            <p:spPr>
              <a:xfrm>
                <a:off x="6213369" y="1671935"/>
                <a:ext cx="2549631" cy="461665"/>
              </a:xfrm>
              <a:prstGeom prst="rect">
                <a:avLst/>
              </a:prstGeom>
              <a:noFill/>
            </p:spPr>
            <p:txBody>
              <a:bodyPr wrap="square" rtlCol="0">
                <a:spAutoFit/>
              </a:bodyPr>
              <a:lstStyle/>
              <a:p>
                <a:r>
                  <a:rPr lang="en-GB" sz="2400" dirty="0"/>
                  <a:t>-1 </a:t>
                </a:r>
                <a14:m>
                  <m:oMath xmlns:m="http://schemas.openxmlformats.org/officeDocument/2006/math">
                    <m:r>
                      <a:rPr lang="en-GB" sz="2400" i="1">
                        <a:latin typeface="Cambria Math"/>
                        <a:ea typeface="Cambria Math"/>
                      </a:rPr>
                      <m:t>≤</m:t>
                    </m:r>
                  </m:oMath>
                </a14:m>
                <a:r>
                  <a:rPr lang="en-GB" sz="2400" dirty="0" smtClean="0"/>
                  <a:t> </a:t>
                </a:r>
                <a:r>
                  <a:rPr lang="en-GB" sz="2400" dirty="0"/>
                  <a:t>r </a:t>
                </a:r>
                <a14:m>
                  <m:oMath xmlns:m="http://schemas.openxmlformats.org/officeDocument/2006/math">
                    <m:r>
                      <a:rPr lang="en-GB" sz="2400" i="1" smtClean="0">
                        <a:latin typeface="Cambria Math"/>
                        <a:ea typeface="Cambria Math"/>
                      </a:rPr>
                      <m:t>≤</m:t>
                    </m:r>
                  </m:oMath>
                </a14:m>
                <a:r>
                  <a:rPr lang="en-GB" sz="2400" dirty="0" smtClean="0"/>
                  <a:t> </a:t>
                </a:r>
                <a:r>
                  <a:rPr lang="en-GB" sz="2400" dirty="0"/>
                  <a:t>1</a:t>
                </a:r>
              </a:p>
            </p:txBody>
          </p:sp>
        </mc:Choice>
        <mc:Fallback>
          <p:sp>
            <p:nvSpPr>
              <p:cNvPr id="15" name="TextBox 14"/>
              <p:cNvSpPr txBox="1">
                <a:spLocks noRot="1" noChangeAspect="1" noMove="1" noResize="1" noEditPoints="1" noAdjustHandles="1" noChangeArrowheads="1" noChangeShapeType="1" noTextEdit="1"/>
              </p:cNvSpPr>
              <p:nvPr/>
            </p:nvSpPr>
            <p:spPr>
              <a:xfrm>
                <a:off x="6213369" y="1671935"/>
                <a:ext cx="2549631" cy="461665"/>
              </a:xfrm>
              <a:prstGeom prst="rect">
                <a:avLst/>
              </a:prstGeom>
              <a:blipFill rotWithShape="1">
                <a:blip r:embed="rId4" cstate="print"/>
                <a:stretch>
                  <a:fillRect l="-3580" t="-9211" b="-30263"/>
                </a:stretch>
              </a:blipFill>
            </p:spPr>
            <p:txBody>
              <a:bodyPr/>
              <a:lstStyle/>
              <a:p>
                <a:r>
                  <a:rPr lang="en-GB">
                    <a:noFill/>
                  </a:rPr>
                  <a:t> </a:t>
                </a:r>
              </a:p>
            </p:txBody>
          </p:sp>
        </mc:Fallback>
      </mc:AlternateContent>
    </p:spTree>
    <p:extLst>
      <p:ext uri="{BB962C8B-B14F-4D97-AF65-F5344CB8AC3E}">
        <p14:creationId xmlns:p14="http://schemas.microsoft.com/office/powerpoint/2010/main" xmlns="" val="207268432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3330" y="914400"/>
            <a:ext cx="8325134" cy="4926477"/>
          </a:xfrm>
          <a:prstGeom prst="rect">
            <a:avLst/>
          </a:prstGeom>
          <a:solidFill>
            <a:schemeClr val="bg2">
              <a:lumMod val="90000"/>
            </a:schemeClr>
          </a:solidFill>
        </p:spPr>
        <p:txBody>
          <a:bodyPr wrap="square">
            <a:spAutoFit/>
          </a:bodyPr>
          <a:lstStyle/>
          <a:p>
            <a:pPr marL="176213">
              <a:lnSpc>
                <a:spcPct val="90000"/>
              </a:lnSpc>
              <a:spcAft>
                <a:spcPts val="0"/>
              </a:spcAft>
            </a:pPr>
            <a:r>
              <a:rPr lang="en-GB" sz="2400" dirty="0">
                <a:solidFill>
                  <a:srgbClr val="000000"/>
                </a:solidFill>
                <a:ea typeface="Times New Roman"/>
              </a:rPr>
              <a:t>An interpretation of the size of the coefficient has been described by Cohen (1992) as</a:t>
            </a:r>
            <a:r>
              <a:rPr lang="en-GB" sz="2400" dirty="0" smtClean="0">
                <a:solidFill>
                  <a:srgbClr val="000000"/>
                </a:solidFill>
                <a:ea typeface="Times New Roman"/>
              </a:rPr>
              <a:t>:</a:t>
            </a:r>
          </a:p>
          <a:p>
            <a:pPr marL="228600" algn="r">
              <a:lnSpc>
                <a:spcPct val="90000"/>
              </a:lnSpc>
              <a:spcBef>
                <a:spcPts val="430"/>
              </a:spcBef>
              <a:spcAft>
                <a:spcPts val="0"/>
              </a:spcAft>
            </a:pPr>
            <a:endParaRPr lang="en-GB" sz="2400" i="1" dirty="0" smtClean="0">
              <a:solidFill>
                <a:srgbClr val="000000"/>
              </a:solidFill>
              <a:ea typeface="Times New Roman"/>
              <a:cs typeface="Times New Roman"/>
            </a:endParaRPr>
          </a:p>
          <a:p>
            <a:pPr marL="228600" algn="r">
              <a:lnSpc>
                <a:spcPct val="90000"/>
              </a:lnSpc>
              <a:spcBef>
                <a:spcPts val="430"/>
              </a:spcBef>
              <a:spcAft>
                <a:spcPts val="0"/>
              </a:spcAft>
            </a:pPr>
            <a:endParaRPr lang="en-GB" sz="2400" i="1" dirty="0" smtClean="0">
              <a:solidFill>
                <a:srgbClr val="000000"/>
              </a:solidFill>
              <a:ea typeface="Times New Roman"/>
              <a:cs typeface="Times New Roman"/>
            </a:endParaRPr>
          </a:p>
          <a:p>
            <a:pPr marL="228600" algn="r">
              <a:lnSpc>
                <a:spcPct val="90000"/>
              </a:lnSpc>
              <a:spcBef>
                <a:spcPts val="430"/>
              </a:spcBef>
              <a:spcAft>
                <a:spcPts val="0"/>
              </a:spcAft>
            </a:pPr>
            <a:endParaRPr lang="en-GB" sz="2400" i="1" dirty="0" smtClean="0">
              <a:solidFill>
                <a:srgbClr val="000000"/>
              </a:solidFill>
              <a:ea typeface="Times New Roman"/>
              <a:cs typeface="Times New Roman"/>
            </a:endParaRPr>
          </a:p>
          <a:p>
            <a:pPr marL="228600" algn="r">
              <a:lnSpc>
                <a:spcPct val="90000"/>
              </a:lnSpc>
              <a:spcBef>
                <a:spcPts val="430"/>
              </a:spcBef>
              <a:spcAft>
                <a:spcPts val="0"/>
              </a:spcAft>
            </a:pPr>
            <a:endParaRPr lang="en-GB" sz="2400" i="1" dirty="0" smtClean="0">
              <a:solidFill>
                <a:srgbClr val="000000"/>
              </a:solidFill>
              <a:ea typeface="Times New Roman"/>
              <a:cs typeface="Times New Roman"/>
            </a:endParaRPr>
          </a:p>
          <a:p>
            <a:pPr marL="228600" algn="r">
              <a:lnSpc>
                <a:spcPct val="90000"/>
              </a:lnSpc>
              <a:spcBef>
                <a:spcPts val="430"/>
              </a:spcBef>
              <a:spcAft>
                <a:spcPts val="0"/>
              </a:spcAft>
            </a:pPr>
            <a:endParaRPr lang="en-GB" sz="2400" i="1" dirty="0" smtClean="0">
              <a:solidFill>
                <a:srgbClr val="000000"/>
              </a:solidFill>
              <a:ea typeface="Times New Roman"/>
              <a:cs typeface="Times New Roman"/>
            </a:endParaRPr>
          </a:p>
          <a:p>
            <a:pPr marL="228600" algn="r">
              <a:lnSpc>
                <a:spcPct val="90000"/>
              </a:lnSpc>
              <a:spcBef>
                <a:spcPts val="430"/>
              </a:spcBef>
              <a:spcAft>
                <a:spcPts val="0"/>
              </a:spcAft>
            </a:pPr>
            <a:endParaRPr lang="en-GB" sz="2400" i="1" dirty="0" smtClean="0">
              <a:solidFill>
                <a:srgbClr val="000000"/>
              </a:solidFill>
              <a:ea typeface="Times New Roman"/>
              <a:cs typeface="Times New Roman"/>
            </a:endParaRPr>
          </a:p>
          <a:p>
            <a:pPr marL="228600" algn="r">
              <a:lnSpc>
                <a:spcPct val="90000"/>
              </a:lnSpc>
              <a:spcBef>
                <a:spcPts val="430"/>
              </a:spcBef>
              <a:spcAft>
                <a:spcPts val="0"/>
              </a:spcAft>
            </a:pPr>
            <a:endParaRPr lang="en-GB" sz="2400" i="1" dirty="0" smtClean="0">
              <a:solidFill>
                <a:srgbClr val="000000"/>
              </a:solidFill>
              <a:ea typeface="Times New Roman"/>
              <a:cs typeface="Times New Roman"/>
            </a:endParaRPr>
          </a:p>
          <a:p>
            <a:pPr marL="228600" algn="r">
              <a:lnSpc>
                <a:spcPct val="90000"/>
              </a:lnSpc>
              <a:spcBef>
                <a:spcPts val="430"/>
              </a:spcBef>
              <a:spcAft>
                <a:spcPts val="0"/>
              </a:spcAft>
            </a:pPr>
            <a:endParaRPr lang="en-GB" sz="2400" i="1" dirty="0" smtClean="0">
              <a:solidFill>
                <a:srgbClr val="000000"/>
              </a:solidFill>
              <a:ea typeface="Times New Roman"/>
              <a:cs typeface="Times New Roman"/>
            </a:endParaRPr>
          </a:p>
          <a:p>
            <a:pPr marL="228600" algn="r">
              <a:lnSpc>
                <a:spcPct val="90000"/>
              </a:lnSpc>
              <a:spcBef>
                <a:spcPts val="430"/>
              </a:spcBef>
              <a:spcAft>
                <a:spcPts val="0"/>
              </a:spcAft>
            </a:pPr>
            <a:endParaRPr lang="en-GB" sz="2400" i="1" dirty="0" smtClean="0">
              <a:solidFill>
                <a:srgbClr val="000000"/>
              </a:solidFill>
              <a:ea typeface="Times New Roman"/>
              <a:cs typeface="Times New Roman"/>
            </a:endParaRPr>
          </a:p>
          <a:p>
            <a:pPr marL="228600" algn="r">
              <a:lnSpc>
                <a:spcPct val="90000"/>
              </a:lnSpc>
              <a:spcBef>
                <a:spcPts val="430"/>
              </a:spcBef>
              <a:spcAft>
                <a:spcPts val="0"/>
              </a:spcAft>
            </a:pPr>
            <a:r>
              <a:rPr lang="en-GB" sz="2400" i="1" dirty="0" smtClean="0">
                <a:solidFill>
                  <a:srgbClr val="000000"/>
                </a:solidFill>
                <a:ea typeface="Times New Roman"/>
                <a:cs typeface="Times New Roman"/>
              </a:rPr>
              <a:t>Cohen</a:t>
            </a:r>
            <a:r>
              <a:rPr lang="en-GB" sz="2400" i="1" dirty="0">
                <a:solidFill>
                  <a:srgbClr val="000000"/>
                </a:solidFill>
                <a:ea typeface="Times New Roman"/>
                <a:cs typeface="Times New Roman"/>
              </a:rPr>
              <a:t>, L. (1992).</a:t>
            </a:r>
            <a:r>
              <a:rPr lang="en-GB" sz="2400" i="1" dirty="0">
                <a:ea typeface="Times New Roman"/>
                <a:cs typeface="Times New Roman"/>
              </a:rPr>
              <a:t> </a:t>
            </a:r>
            <a:r>
              <a:rPr lang="en-GB" sz="2400" i="1" dirty="0">
                <a:solidFill>
                  <a:srgbClr val="000000"/>
                </a:solidFill>
                <a:ea typeface="Times New Roman"/>
                <a:cs typeface="Times New Roman"/>
              </a:rPr>
              <a:t>Power Primer. Psychological Bulletin, 112(1) </a:t>
            </a:r>
            <a:r>
              <a:rPr lang="en-GB" sz="2400" i="1" dirty="0" smtClean="0">
                <a:solidFill>
                  <a:srgbClr val="000000"/>
                </a:solidFill>
                <a:ea typeface="Times New Roman"/>
                <a:cs typeface="Times New Roman"/>
              </a:rPr>
              <a:t>155-159</a:t>
            </a:r>
            <a:endParaRPr lang="en-GB" sz="2400" dirty="0">
              <a:effectLst/>
              <a:ea typeface="Calibri"/>
              <a:cs typeface="Times New Roman"/>
            </a:endParaRPr>
          </a:p>
        </p:txBody>
      </p:sp>
      <p:sp>
        <p:nvSpPr>
          <p:cNvPr id="2" name="Title 1"/>
          <p:cNvSpPr>
            <a:spLocks noGrp="1"/>
          </p:cNvSpPr>
          <p:nvPr>
            <p:ph type="title"/>
          </p:nvPr>
        </p:nvSpPr>
        <p:spPr>
          <a:xfrm>
            <a:off x="354842" y="122319"/>
            <a:ext cx="6838950" cy="871775"/>
          </a:xfrm>
        </p:spPr>
        <p:txBody>
          <a:bodyPr/>
          <a:lstStyle/>
          <a:p>
            <a:r>
              <a:rPr lang="en-GB" sz="3200" dirty="0" smtClean="0">
                <a:latin typeface="+mn-lt"/>
              </a:rPr>
              <a:t>Correlation Interpretation</a:t>
            </a:r>
            <a:endParaRPr lang="en-GB" sz="32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281253283"/>
              </p:ext>
            </p:extLst>
          </p:nvPr>
        </p:nvGraphicFramePr>
        <p:xfrm>
          <a:off x="1115616" y="2420888"/>
          <a:ext cx="6696744" cy="2520280"/>
        </p:xfrm>
        <a:graphic>
          <a:graphicData uri="http://schemas.openxmlformats.org/drawingml/2006/table">
            <a:tbl>
              <a:tblPr firstRow="1" bandRow="1">
                <a:tableStyleId>{5C22544A-7EE6-4342-B048-85BDC9FD1C3A}</a:tableStyleId>
              </a:tblPr>
              <a:tblGrid>
                <a:gridCol w="4327881"/>
                <a:gridCol w="2368863"/>
              </a:tblGrid>
              <a:tr h="504056">
                <a:tc>
                  <a:txBody>
                    <a:bodyPr/>
                    <a:lstStyle/>
                    <a:p>
                      <a:r>
                        <a:rPr lang="en-GB" dirty="0" smtClean="0"/>
                        <a:t>Correlation coefficient value</a:t>
                      </a:r>
                      <a:endParaRPr lang="en-GB" dirty="0"/>
                    </a:p>
                  </a:txBody>
                  <a:tcPr/>
                </a:tc>
                <a:tc>
                  <a:txBody>
                    <a:bodyPr/>
                    <a:lstStyle/>
                    <a:p>
                      <a:r>
                        <a:rPr lang="en-GB" dirty="0" smtClean="0"/>
                        <a:t>Relationship</a:t>
                      </a:r>
                      <a:endParaRPr lang="en-GB" dirty="0"/>
                    </a:p>
                  </a:txBody>
                  <a:tcPr/>
                </a:tc>
              </a:tr>
              <a:tr h="504056">
                <a:tc>
                  <a:txBody>
                    <a:bodyPr/>
                    <a:lstStyle/>
                    <a:p>
                      <a:pPr algn="ctr"/>
                      <a:r>
                        <a:rPr lang="en-GB" sz="2000" dirty="0" smtClean="0"/>
                        <a:t>-0.3</a:t>
                      </a:r>
                      <a:r>
                        <a:rPr lang="en-GB" sz="2000" baseline="0" dirty="0" smtClean="0"/>
                        <a:t> to +0.3</a:t>
                      </a:r>
                      <a:endParaRPr lang="en-GB" sz="2000" dirty="0"/>
                    </a:p>
                  </a:txBody>
                  <a:tcPr/>
                </a:tc>
                <a:tc>
                  <a:txBody>
                    <a:bodyPr/>
                    <a:lstStyle/>
                    <a:p>
                      <a:r>
                        <a:rPr lang="en-GB" sz="2000" dirty="0" smtClean="0"/>
                        <a:t>Weak</a:t>
                      </a:r>
                      <a:endParaRPr lang="en-GB" sz="2000" dirty="0"/>
                    </a:p>
                  </a:txBody>
                  <a:tcPr/>
                </a:tc>
              </a:tr>
              <a:tr h="504056">
                <a:tc>
                  <a:txBody>
                    <a:bodyPr/>
                    <a:lstStyle/>
                    <a:p>
                      <a:pPr>
                        <a:tabLst>
                          <a:tab pos="1882775" algn="l"/>
                          <a:tab pos="2513013" algn="l"/>
                        </a:tabLst>
                      </a:pPr>
                      <a:r>
                        <a:rPr lang="en-GB" sz="2000" dirty="0" smtClean="0"/>
                        <a:t>-0.5 to -0.3	or	0.3 to 0.5</a:t>
                      </a:r>
                      <a:endParaRPr lang="en-GB" sz="2000" dirty="0"/>
                    </a:p>
                  </a:txBody>
                  <a:tcPr/>
                </a:tc>
                <a:tc>
                  <a:txBody>
                    <a:bodyPr/>
                    <a:lstStyle/>
                    <a:p>
                      <a:r>
                        <a:rPr lang="en-GB" sz="2000" dirty="0" smtClean="0"/>
                        <a:t>Moderate</a:t>
                      </a:r>
                      <a:endParaRPr lang="en-GB" sz="2000" dirty="0"/>
                    </a:p>
                  </a:txBody>
                  <a:tcPr/>
                </a:tc>
              </a:tr>
              <a:tr h="504056">
                <a:tc>
                  <a:txBody>
                    <a:bodyPr/>
                    <a:lstStyle/>
                    <a:p>
                      <a:pPr>
                        <a:tabLst>
                          <a:tab pos="1882775" algn="l"/>
                          <a:tab pos="2513013" algn="l"/>
                        </a:tabLst>
                      </a:pPr>
                      <a:r>
                        <a:rPr lang="en-GB" sz="2000" dirty="0" smtClean="0"/>
                        <a:t>-0.9 to -0.5	or	0.5 to 0.9</a:t>
                      </a:r>
                      <a:endParaRPr lang="en-GB" sz="2000" dirty="0"/>
                    </a:p>
                  </a:txBody>
                  <a:tcPr/>
                </a:tc>
                <a:tc>
                  <a:txBody>
                    <a:bodyPr/>
                    <a:lstStyle/>
                    <a:p>
                      <a:r>
                        <a:rPr lang="en-GB" sz="2000" dirty="0" smtClean="0"/>
                        <a:t>Strong</a:t>
                      </a:r>
                      <a:endParaRPr lang="en-GB" sz="2000" dirty="0"/>
                    </a:p>
                  </a:txBody>
                  <a:tcPr/>
                </a:tc>
              </a:tr>
              <a:tr h="504056">
                <a:tc>
                  <a:txBody>
                    <a:bodyPr/>
                    <a:lstStyle/>
                    <a:p>
                      <a:pPr>
                        <a:tabLst>
                          <a:tab pos="1882775" algn="l"/>
                          <a:tab pos="2513013" algn="l"/>
                        </a:tabLst>
                      </a:pPr>
                      <a:r>
                        <a:rPr lang="en-GB" sz="2000" dirty="0" smtClean="0"/>
                        <a:t>-1.0 to -0.9	or	0.9 to 1.0</a:t>
                      </a:r>
                      <a:endParaRPr lang="en-GB" sz="2000" dirty="0"/>
                    </a:p>
                  </a:txBody>
                  <a:tcPr/>
                </a:tc>
                <a:tc>
                  <a:txBody>
                    <a:bodyPr/>
                    <a:lstStyle/>
                    <a:p>
                      <a:r>
                        <a:rPr lang="en-GB" sz="2000" dirty="0" smtClean="0"/>
                        <a:t>Very strong</a:t>
                      </a:r>
                      <a:endParaRPr lang="en-GB" sz="2000" dirty="0"/>
                    </a:p>
                  </a:txBody>
                  <a:tcPr/>
                </a:tc>
              </a:tr>
            </a:tbl>
          </a:graphicData>
        </a:graphic>
      </p:graphicFrame>
      <p:sp>
        <p:nvSpPr>
          <p:cNvPr id="7"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97524934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57200" y="304800"/>
            <a:ext cx="8686800"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3200" dirty="0"/>
              <a:t>Does chocolate make you clever or crazy?</a:t>
            </a:r>
            <a:endParaRPr lang="en-GB" sz="32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Content Placeholder 1"/>
          <p:cNvSpPr txBox="1">
            <a:spLocks/>
          </p:cNvSpPr>
          <p:nvPr/>
        </p:nvSpPr>
        <p:spPr>
          <a:xfrm>
            <a:off x="636712" y="914400"/>
            <a:ext cx="8507288" cy="5211674"/>
          </a:xfrm>
          <a:prstGeom prst="rect">
            <a:avLst/>
          </a:prstGeom>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GB" sz="2000" dirty="0"/>
              <a:t>A paper in the New England Journal of Medicine claimed a relationship between chocolate and Nobel Prize </a:t>
            </a:r>
            <a:r>
              <a:rPr lang="en-GB" sz="2000" dirty="0" smtClean="0"/>
              <a:t>winners</a:t>
            </a:r>
          </a:p>
          <a:p>
            <a:endParaRPr lang="en-GB" sz="2000" dirty="0" smtClean="0">
              <a:solidFill>
                <a:schemeClr val="bg2">
                  <a:lumMod val="25000"/>
                </a:schemeClr>
              </a:solidFill>
              <a:hlinkClick r:id="rId3"/>
            </a:endParaRPr>
          </a:p>
          <a:p>
            <a:endParaRPr lang="en-GB" sz="2000" dirty="0">
              <a:solidFill>
                <a:schemeClr val="bg2">
                  <a:lumMod val="25000"/>
                </a:schemeClr>
              </a:solidFill>
              <a:hlinkClick r:id="rId3"/>
            </a:endParaRPr>
          </a:p>
          <a:p>
            <a:endParaRPr lang="en-GB" sz="2000" dirty="0" smtClean="0">
              <a:solidFill>
                <a:schemeClr val="bg2">
                  <a:lumMod val="25000"/>
                </a:schemeClr>
              </a:solidFill>
              <a:hlinkClick r:id="rId3"/>
            </a:endParaRPr>
          </a:p>
          <a:p>
            <a:endParaRPr lang="en-GB" sz="2000" dirty="0">
              <a:solidFill>
                <a:schemeClr val="bg2">
                  <a:lumMod val="25000"/>
                </a:schemeClr>
              </a:solidFill>
              <a:hlinkClick r:id="rId3"/>
            </a:endParaRPr>
          </a:p>
          <a:p>
            <a:endParaRPr lang="en-GB" sz="2000" dirty="0" smtClean="0">
              <a:solidFill>
                <a:schemeClr val="bg2">
                  <a:lumMod val="25000"/>
                </a:schemeClr>
              </a:solidFill>
              <a:hlinkClick r:id="rId3"/>
            </a:endParaRPr>
          </a:p>
          <a:p>
            <a:endParaRPr lang="en-GB" sz="2000" dirty="0">
              <a:solidFill>
                <a:schemeClr val="bg2">
                  <a:lumMod val="25000"/>
                </a:schemeClr>
              </a:solidFill>
              <a:hlinkClick r:id="rId3"/>
            </a:endParaRPr>
          </a:p>
          <a:p>
            <a:endParaRPr lang="en-GB" sz="2000" dirty="0" smtClean="0">
              <a:solidFill>
                <a:schemeClr val="bg2">
                  <a:lumMod val="25000"/>
                </a:schemeClr>
              </a:solidFill>
              <a:hlinkClick r:id="rId3"/>
            </a:endParaRPr>
          </a:p>
          <a:p>
            <a:endParaRPr lang="en-GB" sz="2000" dirty="0">
              <a:solidFill>
                <a:schemeClr val="bg2">
                  <a:lumMod val="25000"/>
                </a:schemeClr>
              </a:solidFill>
              <a:hlinkClick r:id="rId3"/>
            </a:endParaRPr>
          </a:p>
          <a:p>
            <a:endParaRPr lang="en-GB" sz="2000" dirty="0" smtClean="0">
              <a:solidFill>
                <a:schemeClr val="bg2">
                  <a:lumMod val="25000"/>
                </a:schemeClr>
              </a:solidFill>
              <a:hlinkClick r:id="rId3"/>
            </a:endParaRPr>
          </a:p>
          <a:p>
            <a:endParaRPr lang="en-GB" sz="2000" dirty="0">
              <a:solidFill>
                <a:schemeClr val="bg2">
                  <a:lumMod val="25000"/>
                </a:schemeClr>
              </a:solidFill>
              <a:hlinkClick r:id="rId3"/>
            </a:endParaRPr>
          </a:p>
          <a:p>
            <a:endParaRPr lang="en-GB" sz="2000" dirty="0" smtClean="0">
              <a:solidFill>
                <a:schemeClr val="bg2">
                  <a:lumMod val="25000"/>
                </a:schemeClr>
              </a:solidFill>
              <a:hlinkClick r:id="rId3"/>
            </a:endParaRPr>
          </a:p>
          <a:p>
            <a:pPr lvl="2"/>
            <a:endParaRPr lang="en-GB" sz="1400" dirty="0">
              <a:solidFill>
                <a:schemeClr val="bg2">
                  <a:lumMod val="25000"/>
                </a:schemeClr>
              </a:solidFill>
              <a:hlinkClick r:id="rId3"/>
            </a:endParaRPr>
          </a:p>
          <a:p>
            <a:pPr marL="914400" lvl="3" indent="0">
              <a:buNone/>
            </a:pPr>
            <a:r>
              <a:rPr lang="en-GB" sz="2000" u="sng" dirty="0" smtClean="0">
                <a:solidFill>
                  <a:srgbClr val="0070C0"/>
                </a:solidFill>
              </a:rPr>
              <a:t>http</a:t>
            </a:r>
            <a:r>
              <a:rPr lang="en-GB" sz="2000" u="sng" dirty="0">
                <a:solidFill>
                  <a:srgbClr val="0070C0"/>
                </a:solidFill>
              </a:rPr>
              <a:t>://www.nejm.org/doi/full/10.1056/NEJMon1211064</a:t>
            </a:r>
          </a:p>
          <a:p>
            <a:endParaRPr lang="en-GB" sz="2000" dirty="0"/>
          </a:p>
        </p:txBody>
      </p:sp>
      <p:pic>
        <p:nvPicPr>
          <p:cNvPr id="14" name="Picture 2" descr="Graph showing countries' chocolate consumption per head and Nobel Laureates per 10 million peopl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29132" y="1690152"/>
            <a:ext cx="6371868" cy="402735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2339752" y="2276872"/>
            <a:ext cx="1656184" cy="369332"/>
          </a:xfrm>
          <a:prstGeom prst="rect">
            <a:avLst/>
          </a:prstGeom>
          <a:solidFill>
            <a:srgbClr val="FFEBFF"/>
          </a:solidFill>
        </p:spPr>
        <p:txBody>
          <a:bodyPr wrap="square" rtlCol="0">
            <a:spAutoFit/>
          </a:bodyPr>
          <a:lstStyle/>
          <a:p>
            <a:r>
              <a:rPr lang="en-GB" b="1" dirty="0" smtClean="0">
                <a:solidFill>
                  <a:srgbClr val="FF0000"/>
                </a:solidFill>
              </a:rPr>
              <a:t>r = 0.791</a:t>
            </a:r>
          </a:p>
        </p:txBody>
      </p:sp>
      <p:sp>
        <p:nvSpPr>
          <p:cNvPr id="7"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15802405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57200" y="476672"/>
            <a:ext cx="8686800"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sz="3200" dirty="0"/>
              <a:t>Chocolate and serial killers</a:t>
            </a:r>
            <a:endParaRPr lang="en-GB" sz="32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Content Placeholder 1"/>
          <p:cNvSpPr txBox="1">
            <a:spLocks/>
          </p:cNvSpPr>
          <p:nvPr/>
        </p:nvSpPr>
        <p:spPr>
          <a:xfrm>
            <a:off x="457200" y="1017794"/>
            <a:ext cx="8507288" cy="5211674"/>
          </a:xfrm>
          <a:prstGeom prst="rect">
            <a:avLst/>
          </a:prstGeom>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GB" sz="2000" dirty="0"/>
              <a:t>What else is related to chocolate consumption? </a:t>
            </a:r>
          </a:p>
          <a:p>
            <a:endParaRPr lang="en-GB" sz="2000" dirty="0" smtClean="0">
              <a:solidFill>
                <a:schemeClr val="bg2">
                  <a:lumMod val="25000"/>
                </a:schemeClr>
              </a:solidFill>
              <a:hlinkClick r:id="rId3"/>
            </a:endParaRPr>
          </a:p>
          <a:p>
            <a:endParaRPr lang="en-GB" sz="2000" dirty="0">
              <a:solidFill>
                <a:schemeClr val="bg2">
                  <a:lumMod val="25000"/>
                </a:schemeClr>
              </a:solidFill>
              <a:hlinkClick r:id="rId3"/>
            </a:endParaRPr>
          </a:p>
          <a:p>
            <a:endParaRPr lang="en-GB" sz="2000" dirty="0" smtClean="0">
              <a:solidFill>
                <a:schemeClr val="bg2">
                  <a:lumMod val="25000"/>
                </a:schemeClr>
              </a:solidFill>
              <a:hlinkClick r:id="rId3"/>
            </a:endParaRPr>
          </a:p>
          <a:p>
            <a:endParaRPr lang="en-GB" sz="2000" dirty="0">
              <a:solidFill>
                <a:schemeClr val="bg2">
                  <a:lumMod val="25000"/>
                </a:schemeClr>
              </a:solidFill>
              <a:hlinkClick r:id="rId3"/>
            </a:endParaRPr>
          </a:p>
          <a:p>
            <a:endParaRPr lang="en-GB" sz="2000" dirty="0" smtClean="0">
              <a:solidFill>
                <a:schemeClr val="bg2">
                  <a:lumMod val="25000"/>
                </a:schemeClr>
              </a:solidFill>
              <a:hlinkClick r:id="rId3"/>
            </a:endParaRPr>
          </a:p>
          <a:p>
            <a:endParaRPr lang="en-GB" sz="2000" dirty="0">
              <a:solidFill>
                <a:schemeClr val="bg2">
                  <a:lumMod val="25000"/>
                </a:schemeClr>
              </a:solidFill>
              <a:hlinkClick r:id="rId3"/>
            </a:endParaRPr>
          </a:p>
          <a:p>
            <a:endParaRPr lang="en-GB" sz="2000" dirty="0" smtClean="0">
              <a:solidFill>
                <a:schemeClr val="bg2">
                  <a:lumMod val="25000"/>
                </a:schemeClr>
              </a:solidFill>
              <a:hlinkClick r:id="rId3"/>
            </a:endParaRPr>
          </a:p>
          <a:p>
            <a:endParaRPr lang="en-GB" sz="2000" dirty="0">
              <a:solidFill>
                <a:schemeClr val="bg2">
                  <a:lumMod val="25000"/>
                </a:schemeClr>
              </a:solidFill>
              <a:hlinkClick r:id="rId3"/>
            </a:endParaRPr>
          </a:p>
          <a:p>
            <a:endParaRPr lang="en-GB" sz="2000" dirty="0" smtClean="0">
              <a:solidFill>
                <a:schemeClr val="bg2">
                  <a:lumMod val="25000"/>
                </a:schemeClr>
              </a:solidFill>
              <a:hlinkClick r:id="rId3"/>
            </a:endParaRPr>
          </a:p>
          <a:p>
            <a:endParaRPr lang="en-GB" sz="2000" dirty="0">
              <a:solidFill>
                <a:schemeClr val="bg2">
                  <a:lumMod val="25000"/>
                </a:schemeClr>
              </a:solidFill>
              <a:hlinkClick r:id="rId3"/>
            </a:endParaRPr>
          </a:p>
          <a:p>
            <a:endParaRPr lang="en-GB" sz="2000" dirty="0" smtClean="0">
              <a:solidFill>
                <a:schemeClr val="bg2">
                  <a:lumMod val="25000"/>
                </a:schemeClr>
              </a:solidFill>
              <a:hlinkClick r:id="rId3"/>
            </a:endParaRPr>
          </a:p>
          <a:p>
            <a:pPr lvl="2"/>
            <a:endParaRPr lang="en-GB" sz="1400" dirty="0">
              <a:solidFill>
                <a:schemeClr val="bg2">
                  <a:lumMod val="25000"/>
                </a:schemeClr>
              </a:solidFill>
              <a:hlinkClick r:id="rId3"/>
            </a:endParaRPr>
          </a:p>
          <a:p>
            <a:pPr marL="1616075" lvl="2" indent="-6350">
              <a:buNone/>
            </a:pPr>
            <a:r>
              <a:rPr lang="en-GB" sz="1800" u="sng" dirty="0">
                <a:solidFill>
                  <a:srgbClr val="0070C0"/>
                </a:solidFill>
              </a:rPr>
              <a:t>http://</a:t>
            </a:r>
            <a:r>
              <a:rPr lang="en-GB" sz="1800" u="sng" dirty="0" smtClean="0">
                <a:solidFill>
                  <a:srgbClr val="0070C0"/>
                </a:solidFill>
              </a:rPr>
              <a:t>www.replicatedtypo.com/chocolate-consumption-traffic-accidents-and-serial-killers/5718.html</a:t>
            </a:r>
            <a:endParaRPr lang="en-GB" sz="1800" u="sng" dirty="0">
              <a:solidFill>
                <a:srgbClr val="0070C0"/>
              </a:solidFill>
            </a:endParaRPr>
          </a:p>
        </p:txBody>
      </p:sp>
      <p:pic>
        <p:nvPicPr>
          <p:cNvPr id="9" name="Picture 2" descr="http://replicatedtypo.com/wp-content/uploads/2012/11/Picture-23.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35583" y="1408828"/>
            <a:ext cx="6220793" cy="412381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5796136" y="4077072"/>
            <a:ext cx="1368152" cy="400110"/>
          </a:xfrm>
          <a:prstGeom prst="rect">
            <a:avLst/>
          </a:prstGeom>
          <a:noFill/>
        </p:spPr>
        <p:txBody>
          <a:bodyPr wrap="square" rtlCol="0">
            <a:spAutoFit/>
          </a:bodyPr>
          <a:lstStyle/>
          <a:p>
            <a:r>
              <a:rPr lang="en-GB" sz="2000" b="1" dirty="0">
                <a:solidFill>
                  <a:srgbClr val="FF0000"/>
                </a:solidFill>
              </a:rPr>
              <a:t>r</a:t>
            </a:r>
            <a:r>
              <a:rPr lang="en-GB" sz="2000" b="1" dirty="0" smtClean="0">
                <a:solidFill>
                  <a:srgbClr val="FF0000"/>
                </a:solidFill>
              </a:rPr>
              <a:t> = 0.52</a:t>
            </a:r>
            <a:endParaRPr lang="en-GB" sz="2000" b="1" dirty="0">
              <a:solidFill>
                <a:srgbClr val="FF0000"/>
              </a:solidFill>
            </a:endParaRPr>
          </a:p>
        </p:txBody>
      </p:sp>
      <p:sp>
        <p:nvSpPr>
          <p:cNvPr id="7"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38122244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ChangeArrowheads="1"/>
          </p:cNvSpPr>
          <p:nvPr/>
        </p:nvSpPr>
        <p:spPr bwMode="auto">
          <a:xfrm>
            <a:off x="630292" y="1143000"/>
            <a:ext cx="8103400" cy="4893647"/>
          </a:xfrm>
          <a:prstGeom prst="rect">
            <a:avLst/>
          </a:prstGeom>
          <a:noFill/>
          <a:ln w="9525">
            <a:noFill/>
            <a:miter lim="800000"/>
            <a:headEnd/>
            <a:tailEnd/>
          </a:ln>
          <a:effectLst/>
        </p:spPr>
        <p:txBody>
          <a:bodyPr wrap="square">
            <a:spAutoFit/>
          </a:bodyPr>
          <a:lstStyle/>
          <a:p>
            <a:pPr eaLnBrk="0" hangingPunct="0">
              <a:spcAft>
                <a:spcPts val="1800"/>
              </a:spcAft>
            </a:pPr>
            <a:r>
              <a:rPr lang="en-GB" sz="2800" dirty="0">
                <a:solidFill>
                  <a:prstClr val="black"/>
                </a:solidFill>
              </a:rPr>
              <a:t>Tests the null hypothesis that the population </a:t>
            </a:r>
            <a:r>
              <a:rPr lang="en-GB" sz="2800" dirty="0" smtClean="0">
                <a:solidFill>
                  <a:prstClr val="black"/>
                </a:solidFill>
              </a:rPr>
              <a:t>correlation r = </a:t>
            </a:r>
            <a:r>
              <a:rPr lang="en-GB" sz="2800" dirty="0">
                <a:solidFill>
                  <a:prstClr val="black"/>
                </a:solidFill>
              </a:rPr>
              <a:t>0 NOT that there is a strong relationship</a:t>
            </a:r>
            <a:r>
              <a:rPr lang="en-GB" sz="2800" dirty="0" smtClean="0">
                <a:solidFill>
                  <a:prstClr val="black"/>
                </a:solidFill>
              </a:rPr>
              <a:t>!</a:t>
            </a:r>
          </a:p>
          <a:p>
            <a:pPr eaLnBrk="0" hangingPunct="0">
              <a:spcAft>
                <a:spcPts val="1800"/>
              </a:spcAft>
            </a:pPr>
            <a:endParaRPr lang="en-GB" sz="2800" dirty="0">
              <a:solidFill>
                <a:prstClr val="black"/>
              </a:solidFill>
            </a:endParaRPr>
          </a:p>
          <a:p>
            <a:pPr eaLnBrk="0" hangingPunct="0">
              <a:spcAft>
                <a:spcPts val="1800"/>
              </a:spcAft>
            </a:pPr>
            <a:r>
              <a:rPr lang="en-GB" sz="2800" dirty="0">
                <a:solidFill>
                  <a:prstClr val="black"/>
                </a:solidFill>
              </a:rPr>
              <a:t>It is highly influenced by the number of </a:t>
            </a:r>
            <a:r>
              <a:rPr lang="en-GB" sz="2800" dirty="0" smtClean="0">
                <a:solidFill>
                  <a:prstClr val="black"/>
                </a:solidFill>
              </a:rPr>
              <a:t>observations e.g. sample size of 150 will classify a correlation of 0.16 as significant!</a:t>
            </a:r>
          </a:p>
          <a:p>
            <a:pPr eaLnBrk="0" hangingPunct="0">
              <a:spcAft>
                <a:spcPts val="1800"/>
              </a:spcAft>
            </a:pPr>
            <a:endParaRPr lang="en-GB" sz="2800" dirty="0">
              <a:solidFill>
                <a:prstClr val="black"/>
              </a:solidFill>
            </a:endParaRPr>
          </a:p>
          <a:p>
            <a:pPr eaLnBrk="0" hangingPunct="0">
              <a:spcAft>
                <a:spcPts val="1800"/>
              </a:spcAft>
            </a:pPr>
            <a:r>
              <a:rPr lang="en-GB" sz="2800" dirty="0">
                <a:solidFill>
                  <a:prstClr val="black"/>
                </a:solidFill>
              </a:rPr>
              <a:t>Better to use Cohen’s interpretation</a:t>
            </a:r>
          </a:p>
        </p:txBody>
      </p:sp>
      <p:sp>
        <p:nvSpPr>
          <p:cNvPr id="539652" name="Rectangle 4"/>
          <p:cNvSpPr>
            <a:spLocks noChangeArrowheads="1"/>
          </p:cNvSpPr>
          <p:nvPr/>
        </p:nvSpPr>
        <p:spPr bwMode="auto">
          <a:xfrm>
            <a:off x="538957" y="332656"/>
            <a:ext cx="7993062" cy="646331"/>
          </a:xfrm>
          <a:prstGeom prst="rect">
            <a:avLst/>
          </a:prstGeom>
          <a:noFill/>
          <a:ln w="9525">
            <a:noFill/>
            <a:miter lim="800000"/>
            <a:headEnd/>
            <a:tailEnd/>
          </a:ln>
          <a:effectLst/>
        </p:spPr>
        <p:txBody>
          <a:bodyPr>
            <a:spAutoFit/>
          </a:bodyPr>
          <a:lstStyle/>
          <a:p>
            <a:r>
              <a:rPr lang="en-GB" sz="3600" b="1" dirty="0">
                <a:solidFill>
                  <a:prstClr val="black"/>
                </a:solidFill>
              </a:rPr>
              <a:t>Hypothesis tests for r</a:t>
            </a:r>
          </a:p>
        </p:txBody>
      </p:sp>
      <p:sp>
        <p:nvSpPr>
          <p:cNvPr id="5"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3785196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524000"/>
            <a:ext cx="8807896" cy="4754564"/>
          </a:xfrm>
        </p:spPr>
        <p:txBody>
          <a:bodyPr>
            <a:normAutofit/>
          </a:bodyPr>
          <a:lstStyle/>
          <a:p>
            <a:pPr>
              <a:buFont typeface="Wingdings" panose="05000000000000000000" pitchFamily="2" charset="2"/>
              <a:buChar char="Ø"/>
            </a:pPr>
            <a:r>
              <a:rPr lang="en-GB" sz="2400" dirty="0" smtClean="0"/>
              <a:t>Q1: What </a:t>
            </a:r>
            <a:r>
              <a:rPr lang="en-GB" sz="2400" dirty="0"/>
              <a:t>is your favourite subject?</a:t>
            </a:r>
          </a:p>
          <a:p>
            <a:endParaRPr lang="en-GB" sz="2400" dirty="0" smtClean="0"/>
          </a:p>
          <a:p>
            <a:pPr marL="109728" indent="0">
              <a:buNone/>
            </a:pPr>
            <a:endParaRPr lang="en-GB" sz="2400" dirty="0" smtClean="0"/>
          </a:p>
          <a:p>
            <a:r>
              <a:rPr lang="en-GB" sz="2400" dirty="0" smtClean="0"/>
              <a:t>Q2: Gender:</a:t>
            </a:r>
          </a:p>
          <a:p>
            <a:pPr marL="109728" indent="0">
              <a:buNone/>
            </a:pPr>
            <a:endParaRPr lang="en-GB" sz="2400" dirty="0" smtClean="0"/>
          </a:p>
          <a:p>
            <a:r>
              <a:rPr lang="en-GB" sz="2400" dirty="0" smtClean="0"/>
              <a:t>Q3: I consider myself to be good at mathematics:</a:t>
            </a:r>
          </a:p>
          <a:p>
            <a:endParaRPr lang="en-GB" sz="2400" dirty="0"/>
          </a:p>
          <a:p>
            <a:pPr marL="109728" indent="0">
              <a:buNone/>
            </a:pPr>
            <a:endParaRPr lang="en-GB" sz="2400" dirty="0" smtClean="0"/>
          </a:p>
          <a:p>
            <a:pPr>
              <a:buFont typeface="Wingdings" panose="05000000000000000000" pitchFamily="2" charset="2"/>
              <a:buChar char="Ø"/>
            </a:pPr>
            <a:endParaRPr lang="en-GB" sz="2400" dirty="0" smtClean="0"/>
          </a:p>
          <a:p>
            <a:pPr>
              <a:buFont typeface="Wingdings" panose="05000000000000000000" pitchFamily="2" charset="2"/>
              <a:buChar char="Ø"/>
            </a:pPr>
            <a:r>
              <a:rPr lang="en-GB" sz="2400" dirty="0" smtClean="0"/>
              <a:t>Q4: Score in a recent mock GCSE maths exam:</a:t>
            </a:r>
          </a:p>
          <a:p>
            <a:endParaRPr lang="en-GB" sz="2400" dirty="0" smtClean="0"/>
          </a:p>
          <a:p>
            <a:endParaRPr lang="en-GB" sz="2400" dirty="0"/>
          </a:p>
          <a:p>
            <a:endParaRPr lang="en-GB" sz="2400" dirty="0"/>
          </a:p>
          <a:p>
            <a:endParaRPr lang="en-GB" sz="2400" dirty="0" smtClean="0"/>
          </a:p>
          <a:p>
            <a:endParaRPr lang="en-GB" sz="2400" dirty="0" smtClean="0"/>
          </a:p>
          <a:p>
            <a:pPr marL="0" indent="0">
              <a:buNone/>
            </a:pPr>
            <a:endParaRPr lang="en-GB" sz="2400" i="1" dirty="0" smtClean="0"/>
          </a:p>
          <a:p>
            <a:pPr marL="0" indent="0">
              <a:buNone/>
            </a:pPr>
            <a:endParaRPr lang="en-GB" sz="2400" i="1" dirty="0"/>
          </a:p>
          <a:p>
            <a:endParaRPr lang="en-GB" sz="2400" dirty="0" smtClean="0"/>
          </a:p>
          <a:p>
            <a:endParaRPr lang="en-GB" sz="2400" dirty="0"/>
          </a:p>
        </p:txBody>
      </p:sp>
      <p:sp>
        <p:nvSpPr>
          <p:cNvPr id="2" name="Title 1"/>
          <p:cNvSpPr>
            <a:spLocks noGrp="1"/>
          </p:cNvSpPr>
          <p:nvPr>
            <p:ph type="title"/>
          </p:nvPr>
        </p:nvSpPr>
        <p:spPr>
          <a:xfrm>
            <a:off x="457200" y="274638"/>
            <a:ext cx="8229600" cy="792162"/>
          </a:xfrm>
        </p:spPr>
        <p:txBody>
          <a:bodyPr>
            <a:noAutofit/>
          </a:bodyPr>
          <a:lstStyle/>
          <a:p>
            <a:r>
              <a:rPr lang="en-GB" sz="3200" dirty="0" smtClean="0"/>
              <a:t>Questionnaire for GCSE Maths Pupils</a:t>
            </a:r>
            <a:endParaRPr lang="en-GB" sz="3200" dirty="0"/>
          </a:p>
        </p:txBody>
      </p:sp>
      <p:graphicFrame>
        <p:nvGraphicFramePr>
          <p:cNvPr id="4" name="Table 3"/>
          <p:cNvGraphicFramePr>
            <a:graphicFrameLocks noGrp="1"/>
          </p:cNvGraphicFramePr>
          <p:nvPr>
            <p:extLst>
              <p:ext uri="{D42A27DB-BD31-4B8C-83A1-F6EECF244321}">
                <p14:modId xmlns:p14="http://schemas.microsoft.com/office/powerpoint/2010/main" xmlns="" val="2065942710"/>
              </p:ext>
            </p:extLst>
          </p:nvPr>
        </p:nvGraphicFramePr>
        <p:xfrm>
          <a:off x="838200" y="4267200"/>
          <a:ext cx="6096000" cy="64008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pPr algn="ctr"/>
                      <a:r>
                        <a:rPr lang="en-GB" dirty="0" smtClean="0">
                          <a:solidFill>
                            <a:srgbClr val="002060"/>
                          </a:solidFill>
                        </a:rPr>
                        <a:t>Strongly Disagree</a:t>
                      </a:r>
                      <a:endParaRPr lang="en-GB" dirty="0">
                        <a:solidFill>
                          <a:srgbClr val="002060"/>
                        </a:solidFill>
                      </a:endParaRPr>
                    </a:p>
                  </a:txBody>
                  <a:tcPr>
                    <a:solidFill>
                      <a:schemeClr val="accent2">
                        <a:lumMod val="40000"/>
                        <a:lumOff val="60000"/>
                      </a:schemeClr>
                    </a:solidFill>
                  </a:tcPr>
                </a:tc>
                <a:tc>
                  <a:txBody>
                    <a:bodyPr/>
                    <a:lstStyle/>
                    <a:p>
                      <a:pPr algn="ctr"/>
                      <a:r>
                        <a:rPr lang="en-GB" dirty="0" smtClean="0">
                          <a:solidFill>
                            <a:srgbClr val="002060"/>
                          </a:solidFill>
                        </a:rPr>
                        <a:t>Disagree</a:t>
                      </a:r>
                      <a:endParaRPr lang="en-GB" dirty="0">
                        <a:solidFill>
                          <a:srgbClr val="002060"/>
                        </a:solidFill>
                      </a:endParaRPr>
                    </a:p>
                  </a:txBody>
                  <a:tcPr>
                    <a:solidFill>
                      <a:schemeClr val="accent2">
                        <a:lumMod val="20000"/>
                        <a:lumOff val="80000"/>
                      </a:schemeClr>
                    </a:solidFill>
                  </a:tcPr>
                </a:tc>
                <a:tc>
                  <a:txBody>
                    <a:bodyPr/>
                    <a:lstStyle/>
                    <a:p>
                      <a:pPr algn="ctr"/>
                      <a:r>
                        <a:rPr lang="en-GB" dirty="0" smtClean="0">
                          <a:solidFill>
                            <a:srgbClr val="002060"/>
                          </a:solidFill>
                        </a:rPr>
                        <a:t>Not Sure</a:t>
                      </a:r>
                      <a:endParaRPr lang="en-GB" dirty="0">
                        <a:solidFill>
                          <a:srgbClr val="002060"/>
                        </a:solidFill>
                      </a:endParaRPr>
                    </a:p>
                  </a:txBody>
                  <a:tcPr>
                    <a:solidFill>
                      <a:srgbClr val="C4E59F"/>
                    </a:solidFill>
                  </a:tcPr>
                </a:tc>
                <a:tc>
                  <a:txBody>
                    <a:bodyPr/>
                    <a:lstStyle/>
                    <a:p>
                      <a:pPr algn="ctr"/>
                      <a:r>
                        <a:rPr lang="en-GB" dirty="0" smtClean="0">
                          <a:solidFill>
                            <a:srgbClr val="002060"/>
                          </a:solidFill>
                        </a:rPr>
                        <a:t>Agree</a:t>
                      </a:r>
                      <a:endParaRPr lang="en-GB" dirty="0">
                        <a:solidFill>
                          <a:srgbClr val="002060"/>
                        </a:solidFill>
                      </a:endParaRPr>
                    </a:p>
                  </a:txBody>
                  <a:tcPr>
                    <a:solidFill>
                      <a:schemeClr val="accent1">
                        <a:lumMod val="40000"/>
                        <a:lumOff val="60000"/>
                      </a:schemeClr>
                    </a:solidFill>
                  </a:tcPr>
                </a:tc>
                <a:tc>
                  <a:txBody>
                    <a:bodyPr/>
                    <a:lstStyle/>
                    <a:p>
                      <a:pPr algn="ctr"/>
                      <a:r>
                        <a:rPr lang="en-GB" dirty="0" smtClean="0">
                          <a:solidFill>
                            <a:srgbClr val="002060"/>
                          </a:solidFill>
                        </a:rPr>
                        <a:t>Strongly Agree</a:t>
                      </a:r>
                      <a:endParaRPr lang="en-GB" dirty="0">
                        <a:solidFill>
                          <a:srgbClr val="002060"/>
                        </a:solidFill>
                      </a:endParaRP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3098285444"/>
              </p:ext>
            </p:extLst>
          </p:nvPr>
        </p:nvGraphicFramePr>
        <p:xfrm>
          <a:off x="2819400" y="2971800"/>
          <a:ext cx="2304256" cy="370840"/>
        </p:xfrm>
        <a:graphic>
          <a:graphicData uri="http://schemas.openxmlformats.org/drawingml/2006/table">
            <a:tbl>
              <a:tblPr firstRow="1" bandRow="1">
                <a:tableStyleId>{5C22544A-7EE6-4342-B048-85BDC9FD1C3A}</a:tableStyleId>
              </a:tblPr>
              <a:tblGrid>
                <a:gridCol w="1040253"/>
                <a:gridCol w="1264003"/>
              </a:tblGrid>
              <a:tr h="370840">
                <a:tc>
                  <a:txBody>
                    <a:bodyPr/>
                    <a:lstStyle/>
                    <a:p>
                      <a:pPr algn="ctr"/>
                      <a:r>
                        <a:rPr lang="en-GB" dirty="0" smtClean="0">
                          <a:solidFill>
                            <a:srgbClr val="002060"/>
                          </a:solidFill>
                        </a:rPr>
                        <a:t>Male</a:t>
                      </a:r>
                      <a:endParaRPr lang="en-GB" dirty="0">
                        <a:solidFill>
                          <a:srgbClr val="002060"/>
                        </a:solidFill>
                      </a:endParaRPr>
                    </a:p>
                  </a:txBody>
                  <a:tcPr/>
                </a:tc>
                <a:tc>
                  <a:txBody>
                    <a:bodyPr/>
                    <a:lstStyle/>
                    <a:p>
                      <a:pPr algn="ctr"/>
                      <a:r>
                        <a:rPr lang="en-GB" dirty="0" smtClean="0">
                          <a:solidFill>
                            <a:srgbClr val="002060"/>
                          </a:solidFill>
                        </a:rPr>
                        <a:t>Female</a:t>
                      </a:r>
                      <a:endParaRPr lang="en-GB" dirty="0">
                        <a:solidFill>
                          <a:srgbClr val="002060"/>
                        </a:solidFill>
                      </a:endParaRPr>
                    </a:p>
                  </a:txBody>
                  <a:tcPr>
                    <a:solidFill>
                      <a:schemeClr val="accent2">
                        <a:lumMod val="20000"/>
                        <a:lumOff val="8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3039528066"/>
              </p:ext>
            </p:extLst>
          </p:nvPr>
        </p:nvGraphicFramePr>
        <p:xfrm>
          <a:off x="2365829" y="5791200"/>
          <a:ext cx="4419600" cy="370840"/>
        </p:xfrm>
        <a:graphic>
          <a:graphicData uri="http://schemas.openxmlformats.org/drawingml/2006/table">
            <a:tbl>
              <a:tblPr firstRow="1" bandRow="1">
                <a:tableStyleId>{5C22544A-7EE6-4342-B048-85BDC9FD1C3A}</a:tableStyleId>
              </a:tblPr>
              <a:tblGrid>
                <a:gridCol w="4419600"/>
              </a:tblGrid>
              <a:tr h="370840">
                <a:tc>
                  <a:txBody>
                    <a:bodyPr/>
                    <a:lstStyle/>
                    <a:p>
                      <a:pPr algn="ctr"/>
                      <a:r>
                        <a:rPr lang="en-GB" dirty="0" smtClean="0">
                          <a:solidFill>
                            <a:srgbClr val="002060"/>
                          </a:solidFill>
                        </a:rPr>
                        <a:t>Score between 0%</a:t>
                      </a:r>
                      <a:r>
                        <a:rPr lang="en-GB" baseline="0" dirty="0" smtClean="0">
                          <a:solidFill>
                            <a:srgbClr val="002060"/>
                          </a:solidFill>
                        </a:rPr>
                        <a:t> and </a:t>
                      </a:r>
                      <a:r>
                        <a:rPr lang="en-GB" dirty="0" smtClean="0">
                          <a:solidFill>
                            <a:srgbClr val="002060"/>
                          </a:solidFill>
                        </a:rPr>
                        <a:t>100%</a:t>
                      </a:r>
                      <a:endParaRPr lang="en-GB" dirty="0">
                        <a:solidFill>
                          <a:srgbClr val="002060"/>
                        </a:solidFill>
                      </a:endParaRPr>
                    </a:p>
                  </a:txBody>
                  <a:tcPr>
                    <a:solidFill>
                      <a:schemeClr val="accent1">
                        <a:lumMod val="40000"/>
                        <a:lumOff val="60000"/>
                      </a:schemeClr>
                    </a:solidFill>
                  </a:tcPr>
                </a:tc>
              </a:tr>
            </a:tbl>
          </a:graphicData>
        </a:graphic>
      </p:graphicFrame>
      <p:sp>
        <p:nvSpPr>
          <p:cNvPr id="9" name="TextBox 8"/>
          <p:cNvSpPr txBox="1"/>
          <p:nvPr/>
        </p:nvSpPr>
        <p:spPr>
          <a:xfrm>
            <a:off x="384629" y="873205"/>
            <a:ext cx="8382000" cy="523220"/>
          </a:xfrm>
          <a:prstGeom prst="rect">
            <a:avLst/>
          </a:prstGeom>
          <a:noFill/>
        </p:spPr>
        <p:txBody>
          <a:bodyPr wrap="square" rtlCol="0">
            <a:spAutoFit/>
          </a:bodyPr>
          <a:lstStyle/>
          <a:p>
            <a:r>
              <a:rPr lang="en-GB" sz="2800" b="1" dirty="0" smtClean="0">
                <a:solidFill>
                  <a:srgbClr val="00B050"/>
                </a:solidFill>
              </a:rPr>
              <a:t>What data types relate to following questions?</a:t>
            </a:r>
            <a:endParaRPr lang="en-GB" sz="2800" b="1" dirty="0">
              <a:solidFill>
                <a:srgbClr val="00B05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xmlns="" val="770599828"/>
              </p:ext>
            </p:extLst>
          </p:nvPr>
        </p:nvGraphicFramePr>
        <p:xfrm>
          <a:off x="1219200" y="2133600"/>
          <a:ext cx="6096000" cy="37084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pPr algn="ctr"/>
                      <a:r>
                        <a:rPr lang="en-GB" dirty="0" smtClean="0">
                          <a:solidFill>
                            <a:srgbClr val="002060"/>
                          </a:solidFill>
                        </a:rPr>
                        <a:t>Maths</a:t>
                      </a:r>
                      <a:endParaRPr lang="en-GB" dirty="0">
                        <a:solidFill>
                          <a:srgbClr val="002060"/>
                        </a:solidFill>
                      </a:endParaRPr>
                    </a:p>
                  </a:txBody>
                  <a:tcPr>
                    <a:solidFill>
                      <a:schemeClr val="accent2">
                        <a:lumMod val="40000"/>
                        <a:lumOff val="60000"/>
                      </a:schemeClr>
                    </a:solidFill>
                  </a:tcPr>
                </a:tc>
                <a:tc>
                  <a:txBody>
                    <a:bodyPr/>
                    <a:lstStyle/>
                    <a:p>
                      <a:pPr algn="ctr"/>
                      <a:r>
                        <a:rPr lang="en-GB" dirty="0" smtClean="0">
                          <a:solidFill>
                            <a:srgbClr val="002060"/>
                          </a:solidFill>
                        </a:rPr>
                        <a:t>English</a:t>
                      </a:r>
                      <a:endParaRPr lang="en-GB" dirty="0">
                        <a:solidFill>
                          <a:srgbClr val="002060"/>
                        </a:solidFill>
                      </a:endParaRPr>
                    </a:p>
                  </a:txBody>
                  <a:tcPr>
                    <a:solidFill>
                      <a:schemeClr val="accent2">
                        <a:lumMod val="20000"/>
                        <a:lumOff val="80000"/>
                      </a:schemeClr>
                    </a:solidFill>
                  </a:tcPr>
                </a:tc>
                <a:tc>
                  <a:txBody>
                    <a:bodyPr/>
                    <a:lstStyle/>
                    <a:p>
                      <a:pPr algn="ctr"/>
                      <a:r>
                        <a:rPr lang="en-GB" dirty="0" smtClean="0">
                          <a:solidFill>
                            <a:srgbClr val="002060"/>
                          </a:solidFill>
                        </a:rPr>
                        <a:t>Science</a:t>
                      </a:r>
                      <a:endParaRPr lang="en-GB" dirty="0">
                        <a:solidFill>
                          <a:srgbClr val="002060"/>
                        </a:solidFill>
                      </a:endParaRPr>
                    </a:p>
                  </a:txBody>
                  <a:tcPr>
                    <a:solidFill>
                      <a:srgbClr val="C4E59F"/>
                    </a:solidFill>
                  </a:tcPr>
                </a:tc>
                <a:tc>
                  <a:txBody>
                    <a:bodyPr/>
                    <a:lstStyle/>
                    <a:p>
                      <a:pPr algn="ctr"/>
                      <a:r>
                        <a:rPr lang="en-GB" dirty="0" smtClean="0">
                          <a:solidFill>
                            <a:srgbClr val="002060"/>
                          </a:solidFill>
                        </a:rPr>
                        <a:t>Art</a:t>
                      </a:r>
                      <a:endParaRPr lang="en-GB" dirty="0">
                        <a:solidFill>
                          <a:srgbClr val="002060"/>
                        </a:solidFill>
                      </a:endParaRPr>
                    </a:p>
                  </a:txBody>
                  <a:tcPr>
                    <a:solidFill>
                      <a:schemeClr val="accent1">
                        <a:lumMod val="40000"/>
                        <a:lumOff val="60000"/>
                      </a:schemeClr>
                    </a:solidFill>
                  </a:tcPr>
                </a:tc>
                <a:tc>
                  <a:txBody>
                    <a:bodyPr/>
                    <a:lstStyle/>
                    <a:p>
                      <a:pPr algn="ctr"/>
                      <a:r>
                        <a:rPr lang="en-GB" dirty="0" smtClean="0">
                          <a:solidFill>
                            <a:srgbClr val="002060"/>
                          </a:solidFill>
                        </a:rPr>
                        <a:t>French</a:t>
                      </a:r>
                      <a:endParaRPr lang="en-GB" dirty="0">
                        <a:solidFill>
                          <a:srgbClr val="002060"/>
                        </a:solidFill>
                      </a:endParaRPr>
                    </a:p>
                  </a:txBody>
                  <a:tcPr/>
                </a:tc>
              </a:tr>
            </a:tbl>
          </a:graphicData>
        </a:graphic>
      </p:graphicFrame>
      <p:sp>
        <p:nvSpPr>
          <p:cNvPr id="10" name="Footer Placeholder 2"/>
          <p:cNvSpPr>
            <a:spLocks noGrp="1"/>
          </p:cNvSpPr>
          <p:nvPr>
            <p:ph type="ftr" sz="quarter" idx="11"/>
          </p:nvPr>
        </p:nvSpPr>
        <p:spPr>
          <a:xfrm>
            <a:off x="-902881" y="6400800"/>
            <a:ext cx="2350681" cy="365125"/>
          </a:xfrm>
        </p:spPr>
        <p:txBody>
          <a:bodyPr/>
          <a:lstStyle/>
          <a:p>
            <a:r>
              <a:rPr lang="en-GB" dirty="0" smtClean="0"/>
              <a:t>www.statstutor.ac.uk</a:t>
            </a:r>
            <a:endParaRPr lang="en-US" dirty="0"/>
          </a:p>
        </p:txBody>
      </p:sp>
    </p:spTree>
    <p:extLst>
      <p:ext uri="{BB962C8B-B14F-4D97-AF65-F5344CB8AC3E}">
        <p14:creationId xmlns:p14="http://schemas.microsoft.com/office/powerpoint/2010/main" xmlns="" val="319480716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Interpret the following correlation coefficients using Cohen’s and explain what it means</a:t>
            </a:r>
            <a:endParaRPr lang="en-GB" dirty="0"/>
          </a:p>
        </p:txBody>
      </p:sp>
      <p:sp>
        <p:nvSpPr>
          <p:cNvPr id="3" name="Title 2"/>
          <p:cNvSpPr>
            <a:spLocks noGrp="1"/>
          </p:cNvSpPr>
          <p:nvPr>
            <p:ph type="title"/>
          </p:nvPr>
        </p:nvSpPr>
        <p:spPr/>
        <p:txBody>
          <a:bodyPr/>
          <a:lstStyle/>
          <a:p>
            <a:r>
              <a:rPr lang="en-GB" dirty="0" smtClean="0">
                <a:solidFill>
                  <a:srgbClr val="00B0F0"/>
                </a:solidFill>
              </a:rPr>
              <a:t>Exercise </a:t>
            </a:r>
            <a:endParaRPr lang="en-GB" dirty="0">
              <a:solidFill>
                <a:srgbClr val="00B0F0"/>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395973297"/>
              </p:ext>
            </p:extLst>
          </p:nvPr>
        </p:nvGraphicFramePr>
        <p:xfrm>
          <a:off x="323528" y="2636912"/>
          <a:ext cx="8593608" cy="1854200"/>
        </p:xfrm>
        <a:graphic>
          <a:graphicData uri="http://schemas.openxmlformats.org/drawingml/2006/table">
            <a:tbl>
              <a:tblPr firstRow="1" bandRow="1">
                <a:tableStyleId>{5C22544A-7EE6-4342-B048-85BDC9FD1C3A}</a:tableStyleId>
              </a:tblPr>
              <a:tblGrid>
                <a:gridCol w="6264696"/>
                <a:gridCol w="2328912"/>
              </a:tblGrid>
              <a:tr h="370840">
                <a:tc>
                  <a:txBody>
                    <a:bodyPr/>
                    <a:lstStyle/>
                    <a:p>
                      <a:r>
                        <a:rPr lang="en-GB" dirty="0" smtClean="0"/>
                        <a:t>Relationship</a:t>
                      </a:r>
                      <a:endParaRPr lang="en-GB" dirty="0"/>
                    </a:p>
                  </a:txBody>
                  <a:tcPr/>
                </a:tc>
                <a:tc>
                  <a:txBody>
                    <a:bodyPr/>
                    <a:lstStyle/>
                    <a:p>
                      <a:r>
                        <a:rPr lang="en-GB" dirty="0" smtClean="0"/>
                        <a:t>Correlation</a:t>
                      </a:r>
                      <a:endParaRPr lang="en-GB" dirty="0"/>
                    </a:p>
                  </a:txBody>
                  <a:tcPr/>
                </a:tc>
              </a:tr>
              <a:tr h="370840">
                <a:tc>
                  <a:txBody>
                    <a:bodyPr/>
                    <a:lstStyle/>
                    <a:p>
                      <a:r>
                        <a:rPr lang="en-GB" dirty="0" smtClean="0"/>
                        <a:t>Average</a:t>
                      </a:r>
                      <a:r>
                        <a:rPr lang="en-GB" baseline="0" dirty="0" smtClean="0"/>
                        <a:t> IQ and chocolate consumption</a:t>
                      </a:r>
                      <a:endParaRPr lang="en-GB" dirty="0"/>
                    </a:p>
                  </a:txBody>
                  <a:tcPr/>
                </a:tc>
                <a:tc>
                  <a:txBody>
                    <a:bodyPr/>
                    <a:lstStyle/>
                    <a:p>
                      <a:r>
                        <a:rPr lang="en-GB" dirty="0" smtClean="0"/>
                        <a:t>0.27</a:t>
                      </a:r>
                      <a:endParaRPr lang="en-GB" dirty="0"/>
                    </a:p>
                  </a:txBody>
                  <a:tcPr/>
                </a:tc>
              </a:tr>
              <a:tr h="370840">
                <a:tc>
                  <a:txBody>
                    <a:bodyPr/>
                    <a:lstStyle/>
                    <a:p>
                      <a:r>
                        <a:rPr lang="en-GB" dirty="0" smtClean="0"/>
                        <a:t>Road fatalities and Nobel winners</a:t>
                      </a:r>
                      <a:endParaRPr lang="en-GB" dirty="0"/>
                    </a:p>
                  </a:txBody>
                  <a:tcPr/>
                </a:tc>
                <a:tc>
                  <a:txBody>
                    <a:bodyPr/>
                    <a:lstStyle/>
                    <a:p>
                      <a:r>
                        <a:rPr lang="en-GB" dirty="0" smtClean="0"/>
                        <a:t>0.55</a:t>
                      </a:r>
                      <a:endParaRPr lang="en-GB" dirty="0"/>
                    </a:p>
                  </a:txBody>
                  <a:tcPr/>
                </a:tc>
              </a:tr>
              <a:tr h="370840">
                <a:tc>
                  <a:txBody>
                    <a:bodyPr/>
                    <a:lstStyle/>
                    <a:p>
                      <a:r>
                        <a:rPr lang="en-GB" dirty="0" smtClean="0"/>
                        <a:t>Gross Domestic Product and Nobel winners</a:t>
                      </a:r>
                      <a:endParaRPr lang="en-GB" dirty="0"/>
                    </a:p>
                  </a:txBody>
                  <a:tcPr/>
                </a:tc>
                <a:tc>
                  <a:txBody>
                    <a:bodyPr/>
                    <a:lstStyle/>
                    <a:p>
                      <a:r>
                        <a:rPr lang="en-GB" dirty="0" smtClean="0"/>
                        <a:t>0.7</a:t>
                      </a:r>
                      <a:endParaRPr lang="en-GB" dirty="0"/>
                    </a:p>
                  </a:txBody>
                  <a:tcPr/>
                </a:tc>
              </a:tr>
              <a:tr h="370840">
                <a:tc>
                  <a:txBody>
                    <a:bodyPr/>
                    <a:lstStyle/>
                    <a:p>
                      <a:r>
                        <a:rPr lang="en-GB" dirty="0" smtClean="0"/>
                        <a:t>Mean temperature and Nobel winners</a:t>
                      </a:r>
                      <a:endParaRPr lang="en-GB" dirty="0"/>
                    </a:p>
                  </a:txBody>
                  <a:tcPr/>
                </a:tc>
                <a:tc>
                  <a:txBody>
                    <a:bodyPr/>
                    <a:lstStyle/>
                    <a:p>
                      <a:r>
                        <a:rPr lang="en-GB" dirty="0" smtClean="0"/>
                        <a:t>-0.6</a:t>
                      </a:r>
                      <a:endParaRPr lang="en-GB" dirty="0"/>
                    </a:p>
                  </a:txBody>
                  <a:tcPr/>
                </a:tc>
              </a:tr>
            </a:tbl>
          </a:graphicData>
        </a:graphic>
      </p:graphicFrame>
      <p:sp>
        <p:nvSpPr>
          <p:cNvPr id="6"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323390698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rgbClr val="C00000"/>
                </a:solidFill>
              </a:rPr>
              <a:t>Exercise - solution</a:t>
            </a:r>
            <a:endParaRPr lang="en-GB"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589579035"/>
              </p:ext>
            </p:extLst>
          </p:nvPr>
        </p:nvGraphicFramePr>
        <p:xfrm>
          <a:off x="323528" y="1556791"/>
          <a:ext cx="8593609" cy="4320480"/>
        </p:xfrm>
        <a:graphic>
          <a:graphicData uri="http://schemas.openxmlformats.org/drawingml/2006/table">
            <a:tbl>
              <a:tblPr firstRow="1" bandRow="1">
                <a:tableStyleId>{5C22544A-7EE6-4342-B048-85BDC9FD1C3A}</a:tableStyleId>
              </a:tblPr>
              <a:tblGrid>
                <a:gridCol w="3024336"/>
                <a:gridCol w="1512168"/>
                <a:gridCol w="4057105"/>
              </a:tblGrid>
              <a:tr h="546612">
                <a:tc>
                  <a:txBody>
                    <a:bodyPr/>
                    <a:lstStyle/>
                    <a:p>
                      <a:r>
                        <a:rPr lang="en-GB" dirty="0" smtClean="0"/>
                        <a:t>Relationship</a:t>
                      </a:r>
                      <a:endParaRPr lang="en-GB" dirty="0"/>
                    </a:p>
                  </a:txBody>
                  <a:tcPr/>
                </a:tc>
                <a:tc>
                  <a:txBody>
                    <a:bodyPr/>
                    <a:lstStyle/>
                    <a:p>
                      <a:r>
                        <a:rPr lang="en-GB" dirty="0" smtClean="0"/>
                        <a:t>Correlation</a:t>
                      </a:r>
                      <a:endParaRPr lang="en-GB" dirty="0"/>
                    </a:p>
                  </a:txBody>
                  <a:tcPr/>
                </a:tc>
                <a:tc>
                  <a:txBody>
                    <a:bodyPr/>
                    <a:lstStyle/>
                    <a:p>
                      <a:r>
                        <a:rPr lang="en-GB" dirty="0" smtClean="0"/>
                        <a:t>Interpretation</a:t>
                      </a:r>
                      <a:endParaRPr lang="en-GB" dirty="0"/>
                    </a:p>
                  </a:txBody>
                  <a:tcPr/>
                </a:tc>
              </a:tr>
              <a:tr h="943467">
                <a:tc>
                  <a:txBody>
                    <a:bodyPr/>
                    <a:lstStyle/>
                    <a:p>
                      <a:r>
                        <a:rPr lang="en-GB" dirty="0" smtClean="0"/>
                        <a:t>Average</a:t>
                      </a:r>
                      <a:r>
                        <a:rPr lang="en-GB" baseline="0" dirty="0" smtClean="0"/>
                        <a:t> IQ and chocolate consumption</a:t>
                      </a:r>
                      <a:endParaRPr lang="en-GB" dirty="0"/>
                    </a:p>
                  </a:txBody>
                  <a:tcPr/>
                </a:tc>
                <a:tc>
                  <a:txBody>
                    <a:bodyPr/>
                    <a:lstStyle/>
                    <a:p>
                      <a:r>
                        <a:rPr lang="en-GB" dirty="0" smtClean="0"/>
                        <a:t>0.27</a:t>
                      </a:r>
                      <a:endParaRPr lang="en-GB" dirty="0"/>
                    </a:p>
                  </a:txBody>
                  <a:tcPr/>
                </a:tc>
                <a:tc>
                  <a:txBody>
                    <a:bodyPr/>
                    <a:lstStyle/>
                    <a:p>
                      <a:r>
                        <a:rPr lang="en-GB" dirty="0" smtClean="0"/>
                        <a:t>Weak positive relationship.  More chocolate</a:t>
                      </a:r>
                      <a:r>
                        <a:rPr lang="en-GB" baseline="0" dirty="0" smtClean="0"/>
                        <a:t> per capita = higher average IQ</a:t>
                      </a:r>
                      <a:endParaRPr lang="en-GB" dirty="0"/>
                    </a:p>
                  </a:txBody>
                  <a:tcPr/>
                </a:tc>
              </a:tr>
              <a:tr h="943467">
                <a:tc>
                  <a:txBody>
                    <a:bodyPr/>
                    <a:lstStyle/>
                    <a:p>
                      <a:r>
                        <a:rPr lang="en-GB" dirty="0" smtClean="0"/>
                        <a:t>Road fatalities and Nobel winners</a:t>
                      </a:r>
                      <a:endParaRPr lang="en-GB" dirty="0"/>
                    </a:p>
                  </a:txBody>
                  <a:tcPr/>
                </a:tc>
                <a:tc>
                  <a:txBody>
                    <a:bodyPr/>
                    <a:lstStyle/>
                    <a:p>
                      <a:r>
                        <a:rPr lang="en-GB" dirty="0" smtClean="0"/>
                        <a:t>0.55</a:t>
                      </a:r>
                      <a:endParaRPr lang="en-GB" dirty="0"/>
                    </a:p>
                  </a:txBody>
                  <a:tcPr/>
                </a:tc>
                <a:tc>
                  <a:txBody>
                    <a:bodyPr/>
                    <a:lstStyle/>
                    <a:p>
                      <a:r>
                        <a:rPr lang="en-GB" dirty="0" smtClean="0"/>
                        <a:t>Strong positive.  More accidents = more prizes!</a:t>
                      </a:r>
                      <a:endParaRPr lang="en-GB" dirty="0"/>
                    </a:p>
                  </a:txBody>
                  <a:tcPr/>
                </a:tc>
              </a:tr>
              <a:tr h="943467">
                <a:tc>
                  <a:txBody>
                    <a:bodyPr/>
                    <a:lstStyle/>
                    <a:p>
                      <a:r>
                        <a:rPr lang="en-GB" dirty="0" smtClean="0"/>
                        <a:t>Gross Domestic Product and Nobel winners</a:t>
                      </a:r>
                      <a:endParaRPr lang="en-GB" dirty="0"/>
                    </a:p>
                  </a:txBody>
                  <a:tcPr/>
                </a:tc>
                <a:tc>
                  <a:txBody>
                    <a:bodyPr/>
                    <a:lstStyle/>
                    <a:p>
                      <a:r>
                        <a:rPr lang="en-GB" dirty="0" smtClean="0"/>
                        <a:t>0.7</a:t>
                      </a:r>
                      <a:endParaRPr lang="en-GB" dirty="0"/>
                    </a:p>
                  </a:txBody>
                  <a:tcPr/>
                </a:tc>
                <a:tc>
                  <a:txBody>
                    <a:bodyPr/>
                    <a:lstStyle/>
                    <a:p>
                      <a:r>
                        <a:rPr lang="en-GB" dirty="0" smtClean="0"/>
                        <a:t>Strong positive.  Wealthy countries = more prizes</a:t>
                      </a:r>
                      <a:endParaRPr lang="en-GB" dirty="0"/>
                    </a:p>
                  </a:txBody>
                  <a:tcPr/>
                </a:tc>
              </a:tr>
              <a:tr h="943467">
                <a:tc>
                  <a:txBody>
                    <a:bodyPr/>
                    <a:lstStyle/>
                    <a:p>
                      <a:r>
                        <a:rPr lang="en-GB" dirty="0" smtClean="0"/>
                        <a:t>Mean temperature and Nobel winners</a:t>
                      </a:r>
                      <a:endParaRPr lang="en-GB" dirty="0"/>
                    </a:p>
                  </a:txBody>
                  <a:tcPr/>
                </a:tc>
                <a:tc>
                  <a:txBody>
                    <a:bodyPr/>
                    <a:lstStyle/>
                    <a:p>
                      <a:r>
                        <a:rPr lang="en-GB" dirty="0" smtClean="0"/>
                        <a:t>-0.6</a:t>
                      </a:r>
                      <a:endParaRPr lang="en-GB" dirty="0"/>
                    </a:p>
                  </a:txBody>
                  <a:tcPr/>
                </a:tc>
                <a:tc>
                  <a:txBody>
                    <a:bodyPr/>
                    <a:lstStyle/>
                    <a:p>
                      <a:r>
                        <a:rPr lang="en-GB" dirty="0" smtClean="0"/>
                        <a:t>Strong negative.  Colder</a:t>
                      </a:r>
                      <a:r>
                        <a:rPr lang="en-GB" baseline="0" dirty="0" smtClean="0"/>
                        <a:t> countries = more prizes.</a:t>
                      </a:r>
                      <a:endParaRPr lang="en-GB" dirty="0"/>
                    </a:p>
                  </a:txBody>
                  <a:tcPr/>
                </a:tc>
              </a:tr>
            </a:tbl>
          </a:graphicData>
        </a:graphic>
      </p:graphicFrame>
      <p:sp>
        <p:nvSpPr>
          <p:cNvPr id="6"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152631003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57200" y="476672"/>
            <a:ext cx="8686800" cy="941284"/>
          </a:xfrm>
          <a:prstGeom prst="rect">
            <a:avLst/>
          </a:prstGeom>
        </p:spPr>
        <p:txBody>
          <a:bodyPr>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altLang="en-US" sz="4000" b="0" dirty="0">
                <a:solidFill>
                  <a:schemeClr val="tx1"/>
                </a:solidFill>
                <a:cs typeface="Arial" charset="0"/>
              </a:rPr>
              <a:t>Confounding</a:t>
            </a:r>
            <a:endParaRPr lang="en-GB" sz="4000" b="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Content Placeholder 1"/>
          <p:cNvSpPr txBox="1">
            <a:spLocks/>
          </p:cNvSpPr>
          <p:nvPr/>
        </p:nvSpPr>
        <p:spPr>
          <a:xfrm>
            <a:off x="251520" y="1412776"/>
            <a:ext cx="8712968" cy="4811512"/>
          </a:xfrm>
          <a:prstGeom prst="rect">
            <a:avLst/>
          </a:prstGeom>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175" lvl="1" indent="0">
              <a:buNone/>
            </a:pPr>
            <a:r>
              <a:rPr lang="en-GB" altLang="en-US" sz="2800" dirty="0">
                <a:cs typeface="Arial" charset="0"/>
              </a:rPr>
              <a:t>Is there something else affecting both chocolate consumption and Nobel prize winners?</a:t>
            </a:r>
          </a:p>
          <a:p>
            <a:endParaRPr lang="en-GB" sz="2000" dirty="0" smtClean="0">
              <a:solidFill>
                <a:schemeClr val="bg2">
                  <a:lumMod val="25000"/>
                </a:schemeClr>
              </a:solidFill>
              <a:hlinkClick r:id="rId3"/>
            </a:endParaRPr>
          </a:p>
          <a:p>
            <a:endParaRPr lang="en-GB" sz="2000" dirty="0">
              <a:solidFill>
                <a:schemeClr val="bg2">
                  <a:lumMod val="25000"/>
                </a:schemeClr>
              </a:solidFill>
              <a:hlinkClick r:id="rId3"/>
            </a:endParaRPr>
          </a:p>
          <a:p>
            <a:endParaRPr lang="en-GB" sz="2000" dirty="0" smtClean="0">
              <a:solidFill>
                <a:schemeClr val="bg2">
                  <a:lumMod val="25000"/>
                </a:schemeClr>
              </a:solidFill>
              <a:hlinkClick r:id="rId3"/>
            </a:endParaRPr>
          </a:p>
          <a:p>
            <a:endParaRPr lang="en-GB" sz="2000" dirty="0">
              <a:solidFill>
                <a:schemeClr val="bg2">
                  <a:lumMod val="25000"/>
                </a:schemeClr>
              </a:solidFill>
              <a:hlinkClick r:id="rId3"/>
            </a:endParaRPr>
          </a:p>
          <a:p>
            <a:endParaRPr lang="en-GB" sz="2000" dirty="0" smtClean="0">
              <a:solidFill>
                <a:schemeClr val="bg2">
                  <a:lumMod val="25000"/>
                </a:schemeClr>
              </a:solidFill>
              <a:hlinkClick r:id="rId3"/>
            </a:endParaRPr>
          </a:p>
          <a:p>
            <a:endParaRPr lang="en-GB" sz="2000" dirty="0">
              <a:solidFill>
                <a:schemeClr val="bg2">
                  <a:lumMod val="25000"/>
                </a:schemeClr>
              </a:solidFill>
              <a:hlinkClick r:id="rId3"/>
            </a:endParaRPr>
          </a:p>
          <a:p>
            <a:endParaRPr lang="en-GB" sz="2000" dirty="0" smtClean="0">
              <a:solidFill>
                <a:schemeClr val="bg2">
                  <a:lumMod val="25000"/>
                </a:schemeClr>
              </a:solidFill>
              <a:hlinkClick r:id="rId3"/>
            </a:endParaRPr>
          </a:p>
          <a:p>
            <a:endParaRPr lang="en-GB" sz="2000" dirty="0">
              <a:solidFill>
                <a:schemeClr val="bg2">
                  <a:lumMod val="25000"/>
                </a:schemeClr>
              </a:solidFill>
              <a:hlinkClick r:id="rId3"/>
            </a:endParaRPr>
          </a:p>
          <a:p>
            <a:endParaRPr lang="en-GB" sz="2000" dirty="0" smtClean="0">
              <a:solidFill>
                <a:schemeClr val="bg2">
                  <a:lumMod val="25000"/>
                </a:schemeClr>
              </a:solidFill>
              <a:hlinkClick r:id="rId3"/>
            </a:endParaRPr>
          </a:p>
          <a:p>
            <a:endParaRPr lang="en-GB" sz="2000" dirty="0">
              <a:solidFill>
                <a:schemeClr val="bg2">
                  <a:lumMod val="25000"/>
                </a:schemeClr>
              </a:solidFill>
              <a:hlinkClick r:id="rId3"/>
            </a:endParaRPr>
          </a:p>
          <a:p>
            <a:endParaRPr lang="en-GB" sz="2000" dirty="0" smtClean="0">
              <a:solidFill>
                <a:schemeClr val="bg2">
                  <a:lumMod val="25000"/>
                </a:schemeClr>
              </a:solidFill>
              <a:hlinkClick r:id="rId3"/>
            </a:endParaRPr>
          </a:p>
          <a:p>
            <a:pPr marL="630936" lvl="2" indent="0">
              <a:buNone/>
            </a:pPr>
            <a:endParaRPr lang="en-GB" sz="1400" dirty="0">
              <a:solidFill>
                <a:schemeClr val="bg2">
                  <a:lumMod val="25000"/>
                </a:schemeClr>
              </a:solidFill>
              <a:hlinkClick r:id="rId3"/>
            </a:endParaRPr>
          </a:p>
        </p:txBody>
      </p:sp>
      <p:sp>
        <p:nvSpPr>
          <p:cNvPr id="12" name="Oval 11"/>
          <p:cNvSpPr/>
          <p:nvPr/>
        </p:nvSpPr>
        <p:spPr>
          <a:xfrm>
            <a:off x="1331639" y="2963002"/>
            <a:ext cx="2304256" cy="136815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rPr>
              <a:t>Chocolate consumption</a:t>
            </a:r>
            <a:endParaRPr lang="en-GB" dirty="0">
              <a:solidFill>
                <a:srgbClr val="002060"/>
              </a:solidFill>
            </a:endParaRPr>
          </a:p>
        </p:txBody>
      </p:sp>
      <p:sp>
        <p:nvSpPr>
          <p:cNvPr id="13" name="Right Arrow 12"/>
          <p:cNvSpPr/>
          <p:nvPr/>
        </p:nvSpPr>
        <p:spPr>
          <a:xfrm rot="19206113">
            <a:off x="5512746" y="4386725"/>
            <a:ext cx="1142844" cy="39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084168" y="2963002"/>
            <a:ext cx="2304256" cy="136815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rPr>
              <a:t>Number of Nobel winners</a:t>
            </a:r>
            <a:endParaRPr lang="en-GB" dirty="0">
              <a:solidFill>
                <a:srgbClr val="002060"/>
              </a:solidFill>
            </a:endParaRPr>
          </a:p>
        </p:txBody>
      </p:sp>
      <p:sp>
        <p:nvSpPr>
          <p:cNvPr id="15" name="Oval 14"/>
          <p:cNvSpPr/>
          <p:nvPr/>
        </p:nvSpPr>
        <p:spPr>
          <a:xfrm>
            <a:off x="3648472" y="4808778"/>
            <a:ext cx="2304256" cy="156800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rPr>
              <a:t>GDP (wealth)</a:t>
            </a:r>
          </a:p>
          <a:p>
            <a:pPr algn="ctr"/>
            <a:r>
              <a:rPr lang="en-GB" dirty="0" smtClean="0">
                <a:solidFill>
                  <a:srgbClr val="002060"/>
                </a:solidFill>
              </a:rPr>
              <a:t>Temperature</a:t>
            </a:r>
            <a:endParaRPr lang="en-GB" dirty="0">
              <a:solidFill>
                <a:srgbClr val="002060"/>
              </a:solidFill>
            </a:endParaRPr>
          </a:p>
        </p:txBody>
      </p:sp>
      <p:sp>
        <p:nvSpPr>
          <p:cNvPr id="16" name="Left-Right Arrow 15"/>
          <p:cNvSpPr/>
          <p:nvPr/>
        </p:nvSpPr>
        <p:spPr>
          <a:xfrm rot="3135002">
            <a:off x="3088131" y="4405468"/>
            <a:ext cx="1035906" cy="397489"/>
          </a:xfrm>
          <a:prstGeom prst="leftRightArrow">
            <a:avLst>
              <a:gd name="adj1" fmla="val 50000"/>
              <a:gd name="adj2" fmla="val 538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04095032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Factors affecting birth weight of babies</a:t>
            </a:r>
            <a:endParaRPr lang="en-GB" dirty="0"/>
          </a:p>
        </p:txBody>
      </p:sp>
      <p:sp>
        <p:nvSpPr>
          <p:cNvPr id="3" name="Title 2"/>
          <p:cNvSpPr>
            <a:spLocks noGrp="1"/>
          </p:cNvSpPr>
          <p:nvPr>
            <p:ph type="title"/>
          </p:nvPr>
        </p:nvSpPr>
        <p:spPr/>
        <p:txBody>
          <a:bodyPr/>
          <a:lstStyle/>
          <a:p>
            <a:r>
              <a:rPr lang="en-GB" dirty="0" smtClean="0"/>
              <a:t>Dataset for today</a:t>
            </a:r>
            <a:endParaRPr lang="en-GB" dirty="0"/>
          </a:p>
        </p:txBody>
      </p:sp>
      <p:pic>
        <p:nvPicPr>
          <p:cNvPr id="13315"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311" t="15193" r="54802" b="46660"/>
          <a:stretch/>
        </p:blipFill>
        <p:spPr bwMode="auto">
          <a:xfrm>
            <a:off x="1331640" y="1988840"/>
            <a:ext cx="6003666" cy="33111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Up Arrow Callout 3"/>
          <p:cNvSpPr/>
          <p:nvPr/>
        </p:nvSpPr>
        <p:spPr>
          <a:xfrm>
            <a:off x="3419872" y="5299962"/>
            <a:ext cx="3766919" cy="914400"/>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4">
                    <a:lumMod val="50000"/>
                  </a:schemeClr>
                </a:solidFill>
              </a:rPr>
              <a:t>Standard gestation = 40 weeks</a:t>
            </a:r>
            <a:endParaRPr lang="en-GB" dirty="0">
              <a:solidFill>
                <a:schemeClr val="accent4">
                  <a:lumMod val="50000"/>
                </a:schemeClr>
              </a:solidFill>
            </a:endParaRPr>
          </a:p>
        </p:txBody>
      </p:sp>
      <p:sp>
        <p:nvSpPr>
          <p:cNvPr id="7" name="Up Arrow Callout 6"/>
          <p:cNvSpPr/>
          <p:nvPr/>
        </p:nvSpPr>
        <p:spPr>
          <a:xfrm rot="16200000">
            <a:off x="7233431" y="2063712"/>
            <a:ext cx="1013843" cy="2592289"/>
          </a:xfrm>
          <a:prstGeom prst="upArrowCallout">
            <a:avLst>
              <a:gd name="adj1" fmla="val 8356"/>
              <a:gd name="adj2" fmla="val 8366"/>
              <a:gd name="adj3" fmla="val 25000"/>
              <a:gd name="adj4" fmla="val 6334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smtClean="0">
                <a:solidFill>
                  <a:schemeClr val="accent4">
                    <a:lumMod val="50000"/>
                  </a:schemeClr>
                </a:solidFill>
              </a:rPr>
              <a:t>Mother smokes = 1</a:t>
            </a:r>
            <a:endParaRPr lang="en-GB" dirty="0">
              <a:solidFill>
                <a:schemeClr val="accent4">
                  <a:lumMod val="50000"/>
                </a:schemeClr>
              </a:solidFill>
            </a:endParaRPr>
          </a:p>
        </p:txBody>
      </p:sp>
      <p:sp>
        <p:nvSpPr>
          <p:cNvPr id="9"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81626505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1095"/>
            <a:ext cx="9036496" cy="584775"/>
          </a:xfrm>
          <a:prstGeom prst="rect">
            <a:avLst/>
          </a:prstGeom>
        </p:spPr>
        <p:txBody>
          <a:bodyPr wrap="square">
            <a:spAutoFit/>
          </a:bodyPr>
          <a:lstStyle/>
          <a:p>
            <a:pPr marL="109728" indent="0">
              <a:spcBef>
                <a:spcPts val="1800"/>
              </a:spcBef>
              <a:buNone/>
              <a:defRPr/>
            </a:pPr>
            <a:r>
              <a:rPr lang="en-GB" sz="3200" dirty="0" smtClean="0">
                <a:solidFill>
                  <a:srgbClr val="00B0F0"/>
                </a:solidFill>
                <a:latin typeface="+mj-lt"/>
              </a:rPr>
              <a:t>Exercise: Gestational age and birth weight</a:t>
            </a:r>
            <a:endParaRPr lang="en-GB" sz="3200" dirty="0">
              <a:solidFill>
                <a:srgbClr val="00B0F0"/>
              </a:solidFill>
              <a:latin typeface="+mj-lt"/>
            </a:endParaRPr>
          </a:p>
        </p:txBody>
      </p:sp>
      <p:sp>
        <p:nvSpPr>
          <p:cNvPr id="3" name="Rectangle 2"/>
          <p:cNvSpPr/>
          <p:nvPr/>
        </p:nvSpPr>
        <p:spPr>
          <a:xfrm>
            <a:off x="110956" y="881342"/>
            <a:ext cx="8637508" cy="830997"/>
          </a:xfrm>
          <a:prstGeom prst="rect">
            <a:avLst/>
          </a:prstGeom>
        </p:spPr>
        <p:txBody>
          <a:bodyPr wrap="square">
            <a:spAutoFit/>
          </a:bodyPr>
          <a:lstStyle/>
          <a:p>
            <a:pPr marL="566928" indent="-457200">
              <a:buFont typeface="+mj-lt"/>
              <a:buAutoNum type="alphaLcParenR"/>
            </a:pPr>
            <a:r>
              <a:rPr lang="en-GB" sz="2400" dirty="0"/>
              <a:t>Describe the relationship between the gestational age of a baby and their weight at birth</a:t>
            </a:r>
            <a:r>
              <a:rPr lang="en-GB" sz="2400" dirty="0" smtClean="0"/>
              <a:t>.</a:t>
            </a:r>
          </a:p>
        </p:txBody>
      </p:sp>
      <p:sp>
        <p:nvSpPr>
          <p:cNvPr id="4" name="Rectangle 3"/>
          <p:cNvSpPr/>
          <p:nvPr/>
        </p:nvSpPr>
        <p:spPr>
          <a:xfrm>
            <a:off x="79834" y="3429000"/>
            <a:ext cx="3747215" cy="2492990"/>
          </a:xfrm>
          <a:prstGeom prst="rect">
            <a:avLst/>
          </a:prstGeom>
        </p:spPr>
        <p:txBody>
          <a:bodyPr wrap="square">
            <a:spAutoFit/>
          </a:bodyPr>
          <a:lstStyle/>
          <a:p>
            <a:pPr marL="452628" indent="-342900">
              <a:buFont typeface="+mj-lt"/>
              <a:buAutoNum type="arabicParenR"/>
            </a:pPr>
            <a:endParaRPr lang="en-GB" dirty="0"/>
          </a:p>
          <a:p>
            <a:pPr marL="452628" indent="-342900">
              <a:buFont typeface="+mj-lt"/>
              <a:buAutoNum type="arabicParenR"/>
            </a:pPr>
            <a:endParaRPr lang="en-GB" dirty="0"/>
          </a:p>
          <a:p>
            <a:pPr marL="566928" indent="-457200">
              <a:buFont typeface="+mj-lt"/>
              <a:buAutoNum type="alphaLcParenR" startAt="2"/>
            </a:pPr>
            <a:r>
              <a:rPr lang="en-GB" sz="2400" dirty="0"/>
              <a:t>Draw a line of best fit through the data (with roughly half the points above and half below)</a:t>
            </a:r>
          </a:p>
        </p:txBody>
      </p:sp>
      <p:sp>
        <p:nvSpPr>
          <p:cNvPr id="5" name="Oval 4"/>
          <p:cNvSpPr/>
          <p:nvPr/>
        </p:nvSpPr>
        <p:spPr>
          <a:xfrm>
            <a:off x="7020272" y="2852936"/>
            <a:ext cx="131043" cy="108012"/>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flipH="1">
            <a:off x="5652120" y="3909618"/>
            <a:ext cx="131043" cy="139824"/>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286000" y="2967335"/>
            <a:ext cx="4572000" cy="923330"/>
          </a:xfrm>
          <a:prstGeom prst="rect">
            <a:avLst/>
          </a:prstGeom>
        </p:spPr>
        <p:txBody>
          <a:bodyPr>
            <a:spAutoFit/>
          </a:bodyPr>
          <a:lstStyle/>
          <a:p>
            <a:endParaRPr lang="en-GB" dirty="0"/>
          </a:p>
          <a:p>
            <a:endParaRPr lang="en-GB" dirty="0"/>
          </a:p>
          <a:p>
            <a:endParaRPr lang="en-GB" dirty="0"/>
          </a:p>
        </p:txBody>
      </p:sp>
      <p:pic>
        <p:nvPicPr>
          <p:cNvPr id="552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33235" y="1712338"/>
            <a:ext cx="5003593" cy="4740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4928220" y="2286000"/>
            <a:ext cx="1447800" cy="369332"/>
          </a:xfrm>
          <a:prstGeom prst="rect">
            <a:avLst/>
          </a:prstGeom>
          <a:noFill/>
        </p:spPr>
        <p:txBody>
          <a:bodyPr wrap="square" rtlCol="0">
            <a:spAutoFit/>
          </a:bodyPr>
          <a:lstStyle/>
          <a:p>
            <a:r>
              <a:rPr lang="en-GB" b="1" dirty="0">
                <a:solidFill>
                  <a:srgbClr val="FF0000"/>
                </a:solidFill>
              </a:rPr>
              <a:t>r</a:t>
            </a:r>
            <a:r>
              <a:rPr lang="en-GB" b="1" dirty="0" smtClean="0">
                <a:solidFill>
                  <a:srgbClr val="FF0000"/>
                </a:solidFill>
              </a:rPr>
              <a:t> = 0.706</a:t>
            </a:r>
            <a:endParaRPr lang="en-GB" b="1" dirty="0">
              <a:solidFill>
                <a:srgbClr val="FF0000"/>
              </a:solidFill>
            </a:endParaRPr>
          </a:p>
        </p:txBody>
      </p:sp>
      <p:sp>
        <p:nvSpPr>
          <p:cNvPr id="12"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32664916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268760"/>
            <a:ext cx="8712968" cy="4738531"/>
          </a:xfrm>
        </p:spPr>
        <p:txBody>
          <a:bodyPr/>
          <a:lstStyle/>
          <a:p>
            <a:pPr marL="109728" indent="0">
              <a:buNone/>
            </a:pPr>
            <a:r>
              <a:rPr lang="en-GB" dirty="0" smtClean="0"/>
              <a:t>Describe the relationship between the gestational age of a baby and their weight at birth.</a:t>
            </a:r>
            <a:endParaRPr lang="en-GB" dirty="0"/>
          </a:p>
        </p:txBody>
      </p:sp>
      <p:sp>
        <p:nvSpPr>
          <p:cNvPr id="3" name="Title 2"/>
          <p:cNvSpPr>
            <a:spLocks noGrp="1"/>
          </p:cNvSpPr>
          <p:nvPr>
            <p:ph type="title"/>
          </p:nvPr>
        </p:nvSpPr>
        <p:spPr/>
        <p:txBody>
          <a:bodyPr/>
          <a:lstStyle/>
          <a:p>
            <a:r>
              <a:rPr lang="en-GB" dirty="0" smtClean="0">
                <a:solidFill>
                  <a:srgbClr val="C00000"/>
                </a:solidFill>
              </a:rPr>
              <a:t>Exercise - Solution</a:t>
            </a:r>
            <a:endParaRPr lang="en-GB" dirty="0">
              <a:solidFill>
                <a:srgbClr val="C00000"/>
              </a:solidFill>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18300" y="2204864"/>
            <a:ext cx="5037879" cy="4320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23528" y="3429000"/>
            <a:ext cx="3456384" cy="1200329"/>
          </a:xfrm>
          <a:prstGeom prst="rect">
            <a:avLst/>
          </a:prstGeom>
          <a:noFill/>
        </p:spPr>
        <p:txBody>
          <a:bodyPr wrap="square" rtlCol="0">
            <a:spAutoFit/>
          </a:bodyPr>
          <a:lstStyle/>
          <a:p>
            <a:r>
              <a:rPr lang="en-GB" sz="2400" dirty="0" smtClean="0">
                <a:solidFill>
                  <a:srgbClr val="C00000"/>
                </a:solidFill>
              </a:rPr>
              <a:t>There is a strong positive relationship which is linear</a:t>
            </a:r>
            <a:endParaRPr lang="en-GB" sz="2400" dirty="0">
              <a:solidFill>
                <a:srgbClr val="C00000"/>
              </a:solidFill>
            </a:endParaRPr>
          </a:p>
        </p:txBody>
      </p:sp>
      <p:cxnSp>
        <p:nvCxnSpPr>
          <p:cNvPr id="6" name="Straight Connector 5"/>
          <p:cNvCxnSpPr/>
          <p:nvPr/>
        </p:nvCxnSpPr>
        <p:spPr>
          <a:xfrm flipV="1">
            <a:off x="4283968" y="2852936"/>
            <a:ext cx="3744416" cy="2808312"/>
          </a:xfrm>
          <a:prstGeom prst="line">
            <a:avLst/>
          </a:prstGeom>
        </p:spPr>
        <p:style>
          <a:lnRef idx="1">
            <a:schemeClr val="accent1"/>
          </a:lnRef>
          <a:fillRef idx="0">
            <a:schemeClr val="accent1"/>
          </a:fillRef>
          <a:effectRef idx="0">
            <a:schemeClr val="accent1"/>
          </a:effectRef>
          <a:fontRef idx="minor">
            <a:schemeClr val="tx1"/>
          </a:fontRef>
        </p:style>
      </p:cxnSp>
      <p:sp>
        <p:nvSpPr>
          <p:cNvPr id="8"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294126281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5" name="Rectangle 3"/>
          <p:cNvSpPr>
            <a:spLocks noGrp="1" noChangeArrowheads="1"/>
          </p:cNvSpPr>
          <p:nvPr>
            <p:ph type="body" idx="1"/>
          </p:nvPr>
        </p:nvSpPr>
        <p:spPr>
          <a:xfrm>
            <a:off x="684213" y="1828800"/>
            <a:ext cx="8002587" cy="4800600"/>
          </a:xfrm>
        </p:spPr>
        <p:txBody>
          <a:bodyPr>
            <a:normAutofit/>
          </a:bodyPr>
          <a:lstStyle/>
          <a:p>
            <a:pPr marL="288925" indent="-288925">
              <a:lnSpc>
                <a:spcPct val="90000"/>
              </a:lnSpc>
              <a:spcBef>
                <a:spcPct val="40000"/>
              </a:spcBef>
            </a:pPr>
            <a:r>
              <a:rPr lang="en-GB" sz="2400" dirty="0" smtClean="0"/>
              <a:t>Regression </a:t>
            </a:r>
            <a:r>
              <a:rPr lang="en-GB" sz="2400" dirty="0"/>
              <a:t>is useful when we want to </a:t>
            </a:r>
            <a:endParaRPr lang="en-GB" sz="2400" dirty="0" smtClean="0"/>
          </a:p>
          <a:p>
            <a:pPr marL="457200" indent="-457200">
              <a:lnSpc>
                <a:spcPct val="90000"/>
              </a:lnSpc>
              <a:spcBef>
                <a:spcPct val="40000"/>
              </a:spcBef>
              <a:buFont typeface="+mj-lt"/>
              <a:buAutoNum type="alphaLcParenR"/>
            </a:pPr>
            <a:r>
              <a:rPr lang="en-GB" sz="2400" i="1" dirty="0" smtClean="0">
                <a:solidFill>
                  <a:srgbClr val="FF0000"/>
                </a:solidFill>
              </a:rPr>
              <a:t>look </a:t>
            </a:r>
            <a:r>
              <a:rPr lang="en-GB" sz="2400" i="1" dirty="0">
                <a:solidFill>
                  <a:srgbClr val="FF0000"/>
                </a:solidFill>
              </a:rPr>
              <a:t>for significant relationships</a:t>
            </a:r>
            <a:r>
              <a:rPr lang="en-GB" sz="2400" dirty="0"/>
              <a:t> between </a:t>
            </a:r>
            <a:r>
              <a:rPr lang="en-GB" sz="2400" dirty="0" smtClean="0"/>
              <a:t>two variables </a:t>
            </a:r>
          </a:p>
          <a:p>
            <a:pPr marL="457200" indent="-457200">
              <a:lnSpc>
                <a:spcPct val="90000"/>
              </a:lnSpc>
              <a:spcBef>
                <a:spcPct val="40000"/>
              </a:spcBef>
              <a:buFont typeface="+mj-lt"/>
              <a:buAutoNum type="alphaLcParenR"/>
            </a:pPr>
            <a:r>
              <a:rPr lang="en-GB" sz="2400" i="1" dirty="0" smtClean="0">
                <a:solidFill>
                  <a:srgbClr val="00B050"/>
                </a:solidFill>
              </a:rPr>
              <a:t>predict</a:t>
            </a:r>
            <a:r>
              <a:rPr lang="en-GB" sz="2400" dirty="0" smtClean="0">
                <a:solidFill>
                  <a:srgbClr val="00B050"/>
                </a:solidFill>
              </a:rPr>
              <a:t> </a:t>
            </a:r>
            <a:r>
              <a:rPr lang="en-GB" sz="2400" dirty="0"/>
              <a:t>a value of one variable for a given value of the </a:t>
            </a:r>
            <a:r>
              <a:rPr lang="en-GB" sz="2400" dirty="0" smtClean="0"/>
              <a:t>other</a:t>
            </a:r>
          </a:p>
          <a:p>
            <a:pPr marL="0" indent="0">
              <a:lnSpc>
                <a:spcPct val="90000"/>
              </a:lnSpc>
              <a:spcBef>
                <a:spcPct val="40000"/>
              </a:spcBef>
              <a:buNone/>
            </a:pPr>
            <a:endParaRPr lang="en-GB" sz="2400" dirty="0"/>
          </a:p>
          <a:p>
            <a:pPr marL="0" indent="0">
              <a:lnSpc>
                <a:spcPct val="90000"/>
              </a:lnSpc>
              <a:spcBef>
                <a:spcPct val="40000"/>
              </a:spcBef>
              <a:buNone/>
            </a:pPr>
            <a:r>
              <a:rPr lang="en-GB" sz="2400" dirty="0"/>
              <a:t>It involves estimating the </a:t>
            </a:r>
            <a:r>
              <a:rPr lang="en-GB" sz="2400" dirty="0" smtClean="0"/>
              <a:t>line of best fit through the data which minimises the sum of the squared residuals</a:t>
            </a:r>
          </a:p>
          <a:p>
            <a:pPr marL="0" indent="0">
              <a:lnSpc>
                <a:spcPct val="90000"/>
              </a:lnSpc>
              <a:spcBef>
                <a:spcPct val="40000"/>
              </a:spcBef>
              <a:buNone/>
            </a:pPr>
            <a:endParaRPr lang="en-GB" sz="2400" dirty="0"/>
          </a:p>
          <a:p>
            <a:pPr marL="0" indent="0">
              <a:lnSpc>
                <a:spcPct val="90000"/>
              </a:lnSpc>
              <a:spcBef>
                <a:spcPct val="40000"/>
              </a:spcBef>
              <a:buNone/>
            </a:pPr>
            <a:r>
              <a:rPr lang="en-GB" sz="2400" dirty="0" smtClean="0"/>
              <a:t>                                       What are the residuals?</a:t>
            </a:r>
            <a:endParaRPr lang="en-GB" sz="2400" dirty="0"/>
          </a:p>
          <a:p>
            <a:pPr marL="0" indent="0">
              <a:lnSpc>
                <a:spcPct val="90000"/>
              </a:lnSpc>
              <a:spcBef>
                <a:spcPct val="40000"/>
              </a:spcBef>
              <a:buNone/>
            </a:pPr>
            <a:endParaRPr lang="en-GB" sz="2400" dirty="0"/>
          </a:p>
        </p:txBody>
      </p:sp>
      <p:sp>
        <p:nvSpPr>
          <p:cNvPr id="4" name="Rectangle 2"/>
          <p:cNvSpPr txBox="1">
            <a:spLocks noChangeArrowheads="1"/>
          </p:cNvSpPr>
          <p:nvPr/>
        </p:nvSpPr>
        <p:spPr>
          <a:xfrm>
            <a:off x="662880" y="476672"/>
            <a:ext cx="8229600" cy="1143000"/>
          </a:xfrm>
          <a:prstGeom prst="rect">
            <a:avLst/>
          </a:prstGeom>
        </p:spPr>
        <p:txBody>
          <a:bodyPr vert="horz" rtlCol="0" anchor="ctr">
            <a:normAutofit fontScale="925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GB" dirty="0" smtClean="0"/>
              <a:t>Regression: Association between two variables</a:t>
            </a:r>
            <a:endParaRPr lang="en-GB" dirty="0"/>
          </a:p>
        </p:txBody>
      </p:sp>
      <p:sp>
        <p:nvSpPr>
          <p:cNvPr id="6"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176627126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33071" y="1600200"/>
            <a:ext cx="5705929"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ontent Placeholder 1"/>
          <p:cNvSpPr>
            <a:spLocks noGrp="1"/>
          </p:cNvSpPr>
          <p:nvPr>
            <p:ph idx="1"/>
          </p:nvPr>
        </p:nvSpPr>
        <p:spPr>
          <a:xfrm>
            <a:off x="457200" y="762000"/>
            <a:ext cx="8229600" cy="4882547"/>
          </a:xfrm>
        </p:spPr>
        <p:txBody>
          <a:bodyPr/>
          <a:lstStyle/>
          <a:p>
            <a:r>
              <a:rPr lang="en-GB" dirty="0" smtClean="0"/>
              <a:t>Residuals are the differences between the observed and predicted weights </a:t>
            </a:r>
            <a:endParaRPr lang="en-GB" dirty="0"/>
          </a:p>
        </p:txBody>
      </p:sp>
      <p:sp>
        <p:nvSpPr>
          <p:cNvPr id="3" name="Title 2"/>
          <p:cNvSpPr>
            <a:spLocks noGrp="1"/>
          </p:cNvSpPr>
          <p:nvPr>
            <p:ph type="title"/>
          </p:nvPr>
        </p:nvSpPr>
        <p:spPr>
          <a:xfrm>
            <a:off x="457200" y="-76200"/>
            <a:ext cx="8229600" cy="1143000"/>
          </a:xfrm>
        </p:spPr>
        <p:txBody>
          <a:bodyPr/>
          <a:lstStyle/>
          <a:p>
            <a:r>
              <a:rPr lang="en-GB" dirty="0" smtClean="0"/>
              <a:t>Residuals</a:t>
            </a:r>
            <a:endParaRPr lang="en-GB" dirty="0"/>
          </a:p>
        </p:txBody>
      </p:sp>
      <p:cxnSp>
        <p:nvCxnSpPr>
          <p:cNvPr id="5" name="Straight Connector 4"/>
          <p:cNvCxnSpPr/>
          <p:nvPr/>
        </p:nvCxnSpPr>
        <p:spPr>
          <a:xfrm>
            <a:off x="2971800" y="4087558"/>
            <a:ext cx="0" cy="52146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926282" y="2530450"/>
            <a:ext cx="0" cy="43204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67400" y="3058086"/>
            <a:ext cx="0" cy="13242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38400" y="3342834"/>
            <a:ext cx="1585829" cy="523220"/>
          </a:xfrm>
          <a:prstGeom prst="rect">
            <a:avLst/>
          </a:prstGeom>
          <a:noFill/>
          <a:ln>
            <a:solidFill>
              <a:srgbClr val="0070C0"/>
            </a:solidFill>
          </a:ln>
        </p:spPr>
        <p:txBody>
          <a:bodyPr wrap="square" rtlCol="0">
            <a:spAutoFit/>
          </a:bodyPr>
          <a:lstStyle/>
          <a:p>
            <a:r>
              <a:rPr lang="en-GB" sz="1400" b="1" dirty="0" smtClean="0">
                <a:solidFill>
                  <a:srgbClr val="FF0000"/>
                </a:solidFill>
              </a:rPr>
              <a:t>Baby heavier than predicted</a:t>
            </a:r>
            <a:endParaRPr lang="en-GB" sz="1400" b="1" dirty="0">
              <a:solidFill>
                <a:srgbClr val="FF0000"/>
              </a:solidFill>
            </a:endParaRPr>
          </a:p>
        </p:txBody>
      </p:sp>
      <p:sp>
        <p:nvSpPr>
          <p:cNvPr id="14" name="TextBox 13"/>
          <p:cNvSpPr txBox="1"/>
          <p:nvPr/>
        </p:nvSpPr>
        <p:spPr>
          <a:xfrm>
            <a:off x="5715000" y="3293413"/>
            <a:ext cx="1411437" cy="738664"/>
          </a:xfrm>
          <a:prstGeom prst="rect">
            <a:avLst/>
          </a:prstGeom>
          <a:noFill/>
          <a:ln>
            <a:solidFill>
              <a:srgbClr val="0070C0"/>
            </a:solidFill>
          </a:ln>
        </p:spPr>
        <p:txBody>
          <a:bodyPr wrap="square" rtlCol="0">
            <a:spAutoFit/>
          </a:bodyPr>
          <a:lstStyle/>
          <a:p>
            <a:r>
              <a:rPr lang="en-GB" sz="1400" b="1" dirty="0" smtClean="0">
                <a:solidFill>
                  <a:srgbClr val="FF0000"/>
                </a:solidFill>
              </a:rPr>
              <a:t>Baby lighter than expected</a:t>
            </a:r>
            <a:endParaRPr lang="en-GB" sz="1400" b="1" dirty="0">
              <a:solidFill>
                <a:srgbClr val="FF0000"/>
              </a:solidFill>
            </a:endParaRPr>
          </a:p>
        </p:txBody>
      </p:sp>
      <p:sp>
        <p:nvSpPr>
          <p:cNvPr id="15" name="TextBox 14"/>
          <p:cNvSpPr txBox="1"/>
          <p:nvPr/>
        </p:nvSpPr>
        <p:spPr>
          <a:xfrm>
            <a:off x="7639621" y="2946430"/>
            <a:ext cx="1224136" cy="338554"/>
          </a:xfrm>
          <a:prstGeom prst="rect">
            <a:avLst/>
          </a:prstGeom>
          <a:solidFill>
            <a:schemeClr val="bg1">
              <a:lumMod val="85000"/>
            </a:schemeClr>
          </a:solidFill>
          <a:ln>
            <a:solidFill>
              <a:srgbClr val="0070C0"/>
            </a:solidFill>
          </a:ln>
        </p:spPr>
        <p:txBody>
          <a:bodyPr wrap="square" rtlCol="0">
            <a:spAutoFit/>
          </a:bodyPr>
          <a:lstStyle/>
          <a:p>
            <a:r>
              <a:rPr lang="en-GB" sz="1600" dirty="0" smtClean="0">
                <a:solidFill>
                  <a:srgbClr val="0070C0"/>
                </a:solidFill>
              </a:rPr>
              <a:t>Residuals</a:t>
            </a:r>
            <a:endParaRPr lang="en-GB" sz="1600" dirty="0">
              <a:solidFill>
                <a:srgbClr val="0070C0"/>
              </a:solidFill>
            </a:endParaRPr>
          </a:p>
        </p:txBody>
      </p:sp>
      <p:cxnSp>
        <p:nvCxnSpPr>
          <p:cNvPr id="19" name="Straight Arrow Connector 18"/>
          <p:cNvCxnSpPr>
            <a:stCxn id="15" idx="1"/>
          </p:cNvCxnSpPr>
          <p:nvPr/>
        </p:nvCxnSpPr>
        <p:spPr>
          <a:xfrm flipH="1">
            <a:off x="7236297" y="3115707"/>
            <a:ext cx="40332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553200" y="2133600"/>
            <a:ext cx="0" cy="55457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6832972" y="2636912"/>
            <a:ext cx="806649" cy="30951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352800" y="4492341"/>
            <a:ext cx="1585829" cy="523220"/>
          </a:xfrm>
          <a:prstGeom prst="rect">
            <a:avLst/>
          </a:prstGeom>
          <a:solidFill>
            <a:schemeClr val="bg1">
              <a:lumMod val="95000"/>
            </a:schemeClr>
          </a:solidFill>
          <a:ln>
            <a:solidFill>
              <a:srgbClr val="0070C0"/>
            </a:solidFill>
          </a:ln>
        </p:spPr>
        <p:txBody>
          <a:bodyPr wrap="square" rtlCol="0">
            <a:spAutoFit/>
          </a:bodyPr>
          <a:lstStyle/>
          <a:p>
            <a:r>
              <a:rPr lang="en-GB" sz="1400" b="1" dirty="0" smtClean="0">
                <a:solidFill>
                  <a:srgbClr val="00B050"/>
                </a:solidFill>
              </a:rPr>
              <a:t>Baby the same as predicted</a:t>
            </a:r>
            <a:endParaRPr lang="en-GB" sz="1400" b="1" dirty="0">
              <a:solidFill>
                <a:srgbClr val="00B050"/>
              </a:solidFill>
            </a:endParaRPr>
          </a:p>
        </p:txBody>
      </p:sp>
      <p:sp>
        <p:nvSpPr>
          <p:cNvPr id="34" name="Rectangle 3"/>
          <p:cNvSpPr>
            <a:spLocks noChangeArrowheads="1"/>
          </p:cNvSpPr>
          <p:nvPr/>
        </p:nvSpPr>
        <p:spPr bwMode="auto">
          <a:xfrm>
            <a:off x="3071765" y="6185356"/>
            <a:ext cx="4929235" cy="215444"/>
          </a:xfrm>
          <a:prstGeom prst="rect">
            <a:avLst/>
          </a:prstGeom>
          <a:solidFill>
            <a:schemeClr val="bg1"/>
          </a:solidFill>
          <a:ln w="9525">
            <a:noFill/>
            <a:miter lim="800000"/>
            <a:headEnd/>
            <a:tailEnd/>
          </a:ln>
        </p:spPr>
        <p:txBody>
          <a:bodyPr wrap="none" lIns="0" tIns="0" rIns="0" bIns="0">
            <a:spAutoFit/>
          </a:bodyPr>
          <a:lstStyle/>
          <a:p>
            <a:pPr eaLnBrk="0" hangingPunct="0"/>
            <a:r>
              <a:rPr lang="en-GB" sz="1400" b="1" dirty="0">
                <a:solidFill>
                  <a:srgbClr val="000000"/>
                </a:solidFill>
              </a:rPr>
              <a:t>X Predictor / explanatory variable </a:t>
            </a:r>
            <a:r>
              <a:rPr lang="en-GB" sz="1400" b="1" dirty="0">
                <a:solidFill>
                  <a:srgbClr val="FF3300"/>
                </a:solidFill>
              </a:rPr>
              <a:t>(independent variable)</a:t>
            </a:r>
            <a:endParaRPr lang="en-GB" sz="1400" b="1" dirty="0">
              <a:solidFill>
                <a:srgbClr val="FF3300"/>
              </a:solidFill>
              <a:latin typeface="Times New Roman" pitchFamily="18" charset="0"/>
            </a:endParaRPr>
          </a:p>
        </p:txBody>
      </p:sp>
      <p:sp>
        <p:nvSpPr>
          <p:cNvPr id="31" name="Rectangular Callout 30"/>
          <p:cNvSpPr/>
          <p:nvPr/>
        </p:nvSpPr>
        <p:spPr>
          <a:xfrm>
            <a:off x="76200" y="4087558"/>
            <a:ext cx="1512168" cy="1042924"/>
          </a:xfrm>
          <a:prstGeom prst="wedgeRectCallout">
            <a:avLst>
              <a:gd name="adj1" fmla="val 109320"/>
              <a:gd name="adj2" fmla="val 1459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bg2">
                    <a:lumMod val="50000"/>
                  </a:schemeClr>
                </a:solidFill>
              </a:rPr>
              <a:t>Regression line </a:t>
            </a:r>
          </a:p>
          <a:p>
            <a:pPr algn="ctr"/>
            <a:endParaRPr lang="en-GB" sz="1600" dirty="0">
              <a:solidFill>
                <a:schemeClr val="bg2">
                  <a:lumMod val="50000"/>
                </a:schemeClr>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xmlns="" val="2558952851"/>
              </p:ext>
            </p:extLst>
          </p:nvPr>
        </p:nvGraphicFramePr>
        <p:xfrm>
          <a:off x="276438" y="4738979"/>
          <a:ext cx="1095162" cy="312903"/>
        </p:xfrm>
        <a:graphic>
          <a:graphicData uri="http://schemas.openxmlformats.org/presentationml/2006/ole">
            <p:oleObj spid="_x0000_s90215" name="Equation" r:id="rId5" imgW="711000" imgH="203040" progId="Equation.3">
              <p:embed/>
            </p:oleObj>
          </a:graphicData>
        </a:graphic>
      </p:graphicFrame>
      <p:sp>
        <p:nvSpPr>
          <p:cNvPr id="20"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14685350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11560" y="1196752"/>
            <a:ext cx="8075240" cy="4893647"/>
          </a:xfrm>
          <a:prstGeom prst="rect">
            <a:avLst/>
          </a:prstGeom>
        </p:spPr>
        <p:txBody>
          <a:bodyPr wrap="square">
            <a:spAutoFit/>
          </a:bodyPr>
          <a:lstStyle/>
          <a:p>
            <a:r>
              <a:rPr lang="en-GB" sz="2400" b="1" dirty="0" smtClean="0">
                <a:solidFill>
                  <a:prstClr val="black"/>
                </a:solidFill>
              </a:rPr>
              <a:t>Simple linear regression looks at the relationship between two Scale variables</a:t>
            </a:r>
            <a:r>
              <a:rPr lang="en-GB" sz="2400" dirty="0" smtClean="0">
                <a:solidFill>
                  <a:prstClr val="black"/>
                </a:solidFill>
              </a:rPr>
              <a:t> by producing an equation for a straight line of the form</a:t>
            </a:r>
          </a:p>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a:p>
            <a:endParaRPr lang="en-GB" sz="2400" dirty="0" smtClean="0">
              <a:solidFill>
                <a:prstClr val="black"/>
              </a:solidFill>
            </a:endParaRPr>
          </a:p>
          <a:p>
            <a:endParaRPr lang="en-GB" sz="2400" dirty="0">
              <a:solidFill>
                <a:prstClr val="black"/>
              </a:solidFill>
            </a:endParaRPr>
          </a:p>
          <a:p>
            <a:endParaRPr lang="en-GB" sz="1200" dirty="0" smtClean="0">
              <a:solidFill>
                <a:prstClr val="black"/>
              </a:solidFill>
            </a:endParaRPr>
          </a:p>
          <a:p>
            <a:r>
              <a:rPr lang="en-GB" sz="2400" dirty="0" smtClean="0">
                <a:solidFill>
                  <a:prstClr val="black"/>
                </a:solidFill>
              </a:rPr>
              <a:t>Which uses the independent variable to predict the dependent variable</a:t>
            </a:r>
            <a:endParaRPr lang="en-GB" sz="2400" dirty="0">
              <a:solidFill>
                <a:prstClr val="black"/>
              </a:solidFill>
            </a:endParaRPr>
          </a:p>
        </p:txBody>
      </p:sp>
      <p:sp>
        <p:nvSpPr>
          <p:cNvPr id="564226" name="Rectangle 2"/>
          <p:cNvSpPr>
            <a:spLocks noGrp="1" noChangeArrowheads="1"/>
          </p:cNvSpPr>
          <p:nvPr>
            <p:ph type="title"/>
          </p:nvPr>
        </p:nvSpPr>
        <p:spPr/>
        <p:txBody>
          <a:bodyPr/>
          <a:lstStyle/>
          <a:p>
            <a:r>
              <a:rPr lang="en-GB" dirty="0" smtClean="0"/>
              <a:t>Regression</a:t>
            </a:r>
            <a:endParaRPr lang="en-GB" dirty="0"/>
          </a:p>
        </p:txBody>
      </p:sp>
      <p:sp>
        <p:nvSpPr>
          <p:cNvPr id="564228" name="Text Box 4"/>
          <p:cNvSpPr txBox="1">
            <a:spLocks noChangeArrowheads="1"/>
          </p:cNvSpPr>
          <p:nvPr/>
        </p:nvSpPr>
        <p:spPr bwMode="auto">
          <a:xfrm>
            <a:off x="3491880" y="4079925"/>
            <a:ext cx="1294631" cy="366713"/>
          </a:xfrm>
          <a:prstGeom prst="rect">
            <a:avLst/>
          </a:prstGeom>
          <a:noFill/>
          <a:ln w="9525">
            <a:noFill/>
            <a:miter lim="800000"/>
            <a:headEnd/>
            <a:tailEnd/>
          </a:ln>
          <a:effectLst/>
        </p:spPr>
        <p:txBody>
          <a:bodyPr wrap="square">
            <a:spAutoFit/>
          </a:bodyPr>
          <a:lstStyle/>
          <a:p>
            <a:pPr>
              <a:spcBef>
                <a:spcPct val="50000"/>
              </a:spcBef>
            </a:pPr>
            <a:r>
              <a:rPr lang="en-GB" dirty="0">
                <a:solidFill>
                  <a:srgbClr val="FF3300"/>
                </a:solidFill>
              </a:rPr>
              <a:t>Intercept</a:t>
            </a:r>
          </a:p>
        </p:txBody>
      </p:sp>
      <p:sp>
        <p:nvSpPr>
          <p:cNvPr id="564229" name="Text Box 5"/>
          <p:cNvSpPr txBox="1">
            <a:spLocks noChangeArrowheads="1"/>
          </p:cNvSpPr>
          <p:nvPr/>
        </p:nvSpPr>
        <p:spPr bwMode="auto">
          <a:xfrm>
            <a:off x="5076056" y="4149080"/>
            <a:ext cx="1150937" cy="366713"/>
          </a:xfrm>
          <a:prstGeom prst="rect">
            <a:avLst/>
          </a:prstGeom>
          <a:noFill/>
          <a:ln w="9525">
            <a:noFill/>
            <a:miter lim="800000"/>
            <a:headEnd/>
            <a:tailEnd/>
          </a:ln>
          <a:effectLst/>
        </p:spPr>
        <p:txBody>
          <a:bodyPr>
            <a:spAutoFit/>
          </a:bodyPr>
          <a:lstStyle/>
          <a:p>
            <a:pPr>
              <a:spcBef>
                <a:spcPct val="50000"/>
              </a:spcBef>
            </a:pPr>
            <a:r>
              <a:rPr lang="en-GB" dirty="0">
                <a:solidFill>
                  <a:srgbClr val="FF3300"/>
                </a:solidFill>
              </a:rPr>
              <a:t>Slope</a:t>
            </a:r>
          </a:p>
        </p:txBody>
      </p:sp>
      <p:sp>
        <p:nvSpPr>
          <p:cNvPr id="564230" name="Line 6"/>
          <p:cNvSpPr>
            <a:spLocks noChangeShapeType="1"/>
          </p:cNvSpPr>
          <p:nvPr/>
        </p:nvSpPr>
        <p:spPr bwMode="auto">
          <a:xfrm flipV="1">
            <a:off x="4342244" y="3505199"/>
            <a:ext cx="71438" cy="431800"/>
          </a:xfrm>
          <a:prstGeom prst="line">
            <a:avLst/>
          </a:prstGeom>
          <a:noFill/>
          <a:ln w="9525">
            <a:solidFill>
              <a:srgbClr val="FF3300"/>
            </a:solidFill>
            <a:round/>
            <a:headEnd/>
            <a:tailEnd type="triangle" w="med" len="med"/>
          </a:ln>
          <a:effectLst/>
        </p:spPr>
        <p:txBody>
          <a:bodyPr/>
          <a:lstStyle/>
          <a:p>
            <a:endParaRPr lang="en-GB">
              <a:solidFill>
                <a:prstClr val="black"/>
              </a:solidFill>
            </a:endParaRPr>
          </a:p>
        </p:txBody>
      </p:sp>
      <p:sp>
        <p:nvSpPr>
          <p:cNvPr id="564231" name="Line 7"/>
          <p:cNvSpPr>
            <a:spLocks noChangeShapeType="1"/>
          </p:cNvSpPr>
          <p:nvPr/>
        </p:nvSpPr>
        <p:spPr bwMode="auto">
          <a:xfrm flipH="1" flipV="1">
            <a:off x="5435748" y="3505199"/>
            <a:ext cx="143669" cy="570607"/>
          </a:xfrm>
          <a:prstGeom prst="line">
            <a:avLst/>
          </a:prstGeom>
          <a:noFill/>
          <a:ln w="9525">
            <a:solidFill>
              <a:srgbClr val="FF3300"/>
            </a:solidFill>
            <a:round/>
            <a:headEnd/>
            <a:tailEnd type="triangle" w="med" len="med"/>
          </a:ln>
          <a:effectLst/>
        </p:spPr>
        <p:txBody>
          <a:bodyPr/>
          <a:lstStyle/>
          <a:p>
            <a:endParaRPr lang="en-GB">
              <a:solidFill>
                <a:prstClr val="black"/>
              </a:solidFill>
            </a:endParaRPr>
          </a:p>
        </p:txBody>
      </p:sp>
      <p:sp>
        <p:nvSpPr>
          <p:cNvPr id="564232" name="Text Box 8"/>
          <p:cNvSpPr txBox="1">
            <a:spLocks noChangeArrowheads="1"/>
          </p:cNvSpPr>
          <p:nvPr/>
        </p:nvSpPr>
        <p:spPr bwMode="auto">
          <a:xfrm>
            <a:off x="647902" y="2704713"/>
            <a:ext cx="2376488" cy="366712"/>
          </a:xfrm>
          <a:prstGeom prst="rect">
            <a:avLst/>
          </a:prstGeom>
          <a:noFill/>
          <a:ln w="9525">
            <a:noFill/>
            <a:miter lim="800000"/>
            <a:headEnd/>
            <a:tailEnd/>
          </a:ln>
          <a:effectLst/>
        </p:spPr>
        <p:txBody>
          <a:bodyPr>
            <a:spAutoFit/>
          </a:bodyPr>
          <a:lstStyle/>
          <a:p>
            <a:pPr>
              <a:spcBef>
                <a:spcPct val="50000"/>
              </a:spcBef>
            </a:pPr>
            <a:r>
              <a:rPr lang="en-GB" dirty="0">
                <a:solidFill>
                  <a:srgbClr val="FF3300"/>
                </a:solidFill>
              </a:rPr>
              <a:t>Dependent variable</a:t>
            </a:r>
          </a:p>
        </p:txBody>
      </p:sp>
      <p:sp>
        <p:nvSpPr>
          <p:cNvPr id="564233" name="Text Box 9"/>
          <p:cNvSpPr txBox="1">
            <a:spLocks noChangeArrowheads="1"/>
          </p:cNvSpPr>
          <p:nvPr/>
        </p:nvSpPr>
        <p:spPr bwMode="auto">
          <a:xfrm>
            <a:off x="6400800" y="2425094"/>
            <a:ext cx="1800200" cy="646331"/>
          </a:xfrm>
          <a:prstGeom prst="rect">
            <a:avLst/>
          </a:prstGeom>
          <a:noFill/>
          <a:ln w="9525">
            <a:noFill/>
            <a:miter lim="800000"/>
            <a:headEnd/>
            <a:tailEnd/>
          </a:ln>
          <a:effectLst/>
        </p:spPr>
        <p:txBody>
          <a:bodyPr wrap="square">
            <a:spAutoFit/>
          </a:bodyPr>
          <a:lstStyle/>
          <a:p>
            <a:pPr>
              <a:spcBef>
                <a:spcPct val="50000"/>
              </a:spcBef>
            </a:pPr>
            <a:r>
              <a:rPr lang="en-GB" dirty="0">
                <a:solidFill>
                  <a:srgbClr val="FF3300"/>
                </a:solidFill>
              </a:rPr>
              <a:t>Independent variable</a:t>
            </a:r>
          </a:p>
        </p:txBody>
      </p:sp>
      <p:sp>
        <p:nvSpPr>
          <p:cNvPr id="564234" name="Line 10"/>
          <p:cNvSpPr>
            <a:spLocks noChangeShapeType="1"/>
          </p:cNvSpPr>
          <p:nvPr/>
        </p:nvSpPr>
        <p:spPr bwMode="auto">
          <a:xfrm>
            <a:off x="2401174" y="2959244"/>
            <a:ext cx="360362" cy="287338"/>
          </a:xfrm>
          <a:prstGeom prst="line">
            <a:avLst/>
          </a:prstGeom>
          <a:noFill/>
          <a:ln w="9525">
            <a:solidFill>
              <a:srgbClr val="FF3300"/>
            </a:solidFill>
            <a:round/>
            <a:headEnd/>
            <a:tailEnd type="triangle" w="med" len="med"/>
          </a:ln>
          <a:effectLst/>
        </p:spPr>
        <p:txBody>
          <a:bodyPr/>
          <a:lstStyle/>
          <a:p>
            <a:endParaRPr lang="en-GB">
              <a:solidFill>
                <a:prstClr val="black"/>
              </a:solidFill>
            </a:endParaRPr>
          </a:p>
        </p:txBody>
      </p:sp>
      <p:sp>
        <p:nvSpPr>
          <p:cNvPr id="564235" name="Line 11"/>
          <p:cNvSpPr>
            <a:spLocks noChangeShapeType="1"/>
          </p:cNvSpPr>
          <p:nvPr/>
        </p:nvSpPr>
        <p:spPr bwMode="auto">
          <a:xfrm flipH="1">
            <a:off x="6184900" y="2959245"/>
            <a:ext cx="431800" cy="287337"/>
          </a:xfrm>
          <a:prstGeom prst="line">
            <a:avLst/>
          </a:prstGeom>
          <a:noFill/>
          <a:ln w="9525">
            <a:solidFill>
              <a:srgbClr val="FF3300"/>
            </a:solidFill>
            <a:round/>
            <a:headEnd/>
            <a:tailEnd type="triangle" w="med" len="med"/>
          </a:ln>
          <a:effectLst/>
        </p:spPr>
        <p:txBody>
          <a:bodyPr/>
          <a:lstStyle/>
          <a:p>
            <a:endParaRPr lang="en-GB">
              <a:solidFill>
                <a:prstClr val="black"/>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2214341123"/>
              </p:ext>
            </p:extLst>
          </p:nvPr>
        </p:nvGraphicFramePr>
        <p:xfrm>
          <a:off x="3023989" y="2799521"/>
          <a:ext cx="3203004" cy="868324"/>
        </p:xfrm>
        <a:graphic>
          <a:graphicData uri="http://schemas.openxmlformats.org/presentationml/2006/ole">
            <p:oleObj spid="_x0000_s88169" name="Equation" r:id="rId4" imgW="685800" imgH="203040" progId="Equation.3">
              <p:embed/>
            </p:oleObj>
          </a:graphicData>
        </a:graphic>
      </p:graphicFrame>
      <p:sp>
        <p:nvSpPr>
          <p:cNvPr id="15"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340363819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a:xfrm>
            <a:off x="457200" y="381000"/>
            <a:ext cx="8229600" cy="1143000"/>
          </a:xfrm>
        </p:spPr>
        <p:txBody>
          <a:bodyPr/>
          <a:lstStyle/>
          <a:p>
            <a:r>
              <a:rPr lang="en-GB" dirty="0" smtClean="0">
                <a:solidFill>
                  <a:schemeClr val="tx1"/>
                </a:solidFill>
              </a:rPr>
              <a:t>Hypothesis testing</a:t>
            </a:r>
            <a:endParaRPr lang="en-GB" dirty="0">
              <a:solidFill>
                <a:schemeClr val="tx1"/>
              </a:solidFill>
            </a:endParaRPr>
          </a:p>
        </p:txBody>
      </p:sp>
      <p:sp>
        <p:nvSpPr>
          <p:cNvPr id="570371" name="Rectangle 3"/>
          <p:cNvSpPr>
            <a:spLocks noGrp="1" noChangeArrowheads="1"/>
          </p:cNvSpPr>
          <p:nvPr>
            <p:ph type="body" idx="1"/>
          </p:nvPr>
        </p:nvSpPr>
        <p:spPr>
          <a:xfrm>
            <a:off x="468313" y="1512888"/>
            <a:ext cx="8447087" cy="5040312"/>
          </a:xfrm>
        </p:spPr>
        <p:txBody>
          <a:bodyPr/>
          <a:lstStyle/>
          <a:p>
            <a:pPr>
              <a:spcBef>
                <a:spcPct val="50000"/>
              </a:spcBef>
            </a:pPr>
            <a:r>
              <a:rPr lang="en-GB" sz="2400" dirty="0" smtClean="0"/>
              <a:t>We </a:t>
            </a:r>
            <a:r>
              <a:rPr lang="en-GB" sz="2400" dirty="0"/>
              <a:t>are often interested in how likely we are to obtain our </a:t>
            </a:r>
            <a:r>
              <a:rPr lang="en-GB" sz="2400" dirty="0" smtClean="0"/>
              <a:t>estimated value of      if </a:t>
            </a:r>
            <a:r>
              <a:rPr lang="en-GB" sz="2400" dirty="0"/>
              <a:t>there is actually no relationship between x and y in the </a:t>
            </a:r>
            <a:r>
              <a:rPr lang="en-GB" sz="2400" dirty="0" smtClean="0"/>
              <a:t>population</a:t>
            </a:r>
            <a:endParaRPr lang="en-GB" sz="2400" dirty="0"/>
          </a:p>
        </p:txBody>
      </p:sp>
      <p:graphicFrame>
        <p:nvGraphicFramePr>
          <p:cNvPr id="2" name="Object 1"/>
          <p:cNvGraphicFramePr>
            <a:graphicFrameLocks noChangeAspect="1"/>
          </p:cNvGraphicFramePr>
          <p:nvPr>
            <p:extLst>
              <p:ext uri="{D42A27DB-BD31-4B8C-83A1-F6EECF244321}">
                <p14:modId xmlns:p14="http://schemas.microsoft.com/office/powerpoint/2010/main" xmlns="" val="3401943001"/>
              </p:ext>
            </p:extLst>
          </p:nvPr>
        </p:nvGraphicFramePr>
        <p:xfrm>
          <a:off x="1447800" y="4400729"/>
          <a:ext cx="1981199" cy="685800"/>
        </p:xfrm>
        <a:graphic>
          <a:graphicData uri="http://schemas.openxmlformats.org/presentationml/2006/ole">
            <p:oleObj spid="_x0000_s61678" name="Equation" r:id="rId4" imgW="660240" imgH="228600" progId="Equation.3">
              <p:embed/>
            </p:oleObj>
          </a:graphicData>
        </a:graphic>
      </p:graphicFrame>
      <p:sp>
        <p:nvSpPr>
          <p:cNvPr id="3" name="Rectangle 2"/>
          <p:cNvSpPr/>
          <p:nvPr/>
        </p:nvSpPr>
        <p:spPr>
          <a:xfrm>
            <a:off x="609599" y="3200400"/>
            <a:ext cx="3915509" cy="1200329"/>
          </a:xfrm>
          <a:prstGeom prst="rect">
            <a:avLst/>
          </a:prstGeom>
        </p:spPr>
        <p:txBody>
          <a:bodyPr wrap="square">
            <a:spAutoFit/>
          </a:bodyPr>
          <a:lstStyle/>
          <a:p>
            <a:pPr marL="72000" lvl="1"/>
            <a:r>
              <a:rPr lang="en-GB" sz="2400" dirty="0"/>
              <a:t>One way to do this is to do a test of significance for the slope </a:t>
            </a:r>
          </a:p>
        </p:txBody>
      </p:sp>
      <p:graphicFrame>
        <p:nvGraphicFramePr>
          <p:cNvPr id="7" name="Object 6"/>
          <p:cNvGraphicFramePr>
            <a:graphicFrameLocks noChangeAspect="1"/>
          </p:cNvGraphicFramePr>
          <p:nvPr>
            <p:extLst>
              <p:ext uri="{D42A27DB-BD31-4B8C-83A1-F6EECF244321}">
                <p14:modId xmlns:p14="http://schemas.microsoft.com/office/powerpoint/2010/main" xmlns="" val="2821464951"/>
              </p:ext>
            </p:extLst>
          </p:nvPr>
        </p:nvGraphicFramePr>
        <p:xfrm>
          <a:off x="4347295" y="1981200"/>
          <a:ext cx="457200" cy="304800"/>
        </p:xfrm>
        <a:graphic>
          <a:graphicData uri="http://schemas.openxmlformats.org/presentationml/2006/ole">
            <p:oleObj spid="_x0000_s61679" name="Equation" r:id="rId5" imgW="152280" imgH="203040" progId="Equation.3">
              <p:embed/>
            </p:oleObj>
          </a:graphicData>
        </a:graphic>
      </p:graphicFrame>
      <p:pic>
        <p:nvPicPr>
          <p:cNvPr id="61471" name="Picture 3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07523" y="2897276"/>
            <a:ext cx="4133850" cy="3694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Connector 5"/>
          <p:cNvCxnSpPr/>
          <p:nvPr/>
        </p:nvCxnSpPr>
        <p:spPr>
          <a:xfrm>
            <a:off x="4953000" y="4572000"/>
            <a:ext cx="3886200" cy="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0" name="Footer Placeholder 2"/>
          <p:cNvSpPr txBox="1">
            <a:spLocks/>
          </p:cNvSpPr>
          <p:nvPr/>
        </p:nvSpPr>
        <p:spPr>
          <a:xfrm>
            <a:off x="-152400" y="6477000"/>
            <a:ext cx="1637304" cy="32067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www.statstutor.ac.uk</a:t>
            </a:r>
            <a:endParaRPr lang="en-US" dirty="0"/>
          </a:p>
        </p:txBody>
      </p:sp>
    </p:spTree>
    <p:extLst>
      <p:ext uri="{BB962C8B-B14F-4D97-AF65-F5344CB8AC3E}">
        <p14:creationId xmlns:p14="http://schemas.microsoft.com/office/powerpoint/2010/main" xmlns="" val="8213059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SLIDEID" val="3FA333C3E527432292BD9CEBBEC23EB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2/3rd of people earn less than the average income"/>
  <p:tag name="ANSWERSALIAS" val="True|smicln|False"/>
  <p:tag name="VALUES" val="No Value|smicln|No Value"/>
  <p:tag name="SLIDEORDER" val="3"/>
  <p:tag name="SLIDEGUID" val="63385A8F20034204947C0313A0755582"/>
</p:tagLst>
</file>

<file path=ppt/tags/tag3.xml><?xml version="1.0" encoding="utf-8"?>
<p:tagLst xmlns:a="http://schemas.openxmlformats.org/drawingml/2006/main" xmlns:r="http://schemas.openxmlformats.org/officeDocument/2006/relationships" xmlns:p="http://schemas.openxmlformats.org/presentationml/2006/main">
  <p:tag name="ANSWERBULLETS" val="3"/>
  <p:tag name="OLDNUMANSWERS" val="2"/>
  <p:tag name="TEXTLENGTH" val="10"/>
  <p:tag name="FONTSIZE" val="32"/>
  <p:tag name="BULLETTYPE" val="ppBulletArabicPeriod"/>
  <p:tag name="ANSWERTEXT" val="True&#10;False"/>
</p:tagLst>
</file>

<file path=ppt/tags/tag4.xml><?xml version="1.0" encoding="utf-8"?>
<p:tagLst xmlns:a="http://schemas.openxmlformats.org/drawingml/2006/main" xmlns:r="http://schemas.openxmlformats.org/officeDocument/2006/relationships" xmlns:p="http://schemas.openxmlformats.org/presentationml/2006/main">
  <p:tag name="SLIDEID" val="3FA333C3E527432292BD9CEBBEC23EB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2/3rd of people earn less than the average income"/>
  <p:tag name="ANSWERSALIAS" val="True|smicln|False"/>
  <p:tag name="VALUES" val="No Value|smicln|No Value"/>
  <p:tag name="SLIDEORDER" val="3"/>
  <p:tag name="SLIDEGUID" val="63385A8F20034204947C0313A0755582"/>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18033</TotalTime>
  <Words>17575</Words>
  <Application>Microsoft Office PowerPoint</Application>
  <PresentationFormat>On-screen Show (4:3)</PresentationFormat>
  <Paragraphs>2500</Paragraphs>
  <Slides>186</Slides>
  <Notes>179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186</vt:i4>
      </vt:variant>
    </vt:vector>
  </HeadingPairs>
  <TitlesOfParts>
    <vt:vector size="188" baseType="lpstr">
      <vt:lpstr>Concourse</vt:lpstr>
      <vt:lpstr>Equation</vt:lpstr>
      <vt:lpstr>Introductory Statistics and Hypothesis Testing</vt:lpstr>
      <vt:lpstr>Slide 2</vt:lpstr>
      <vt:lpstr>Intended Learning Outcomes</vt:lpstr>
      <vt:lpstr>Content</vt:lpstr>
      <vt:lpstr>What we won’t cover</vt:lpstr>
      <vt:lpstr> Data and variables </vt:lpstr>
      <vt:lpstr>Data types</vt:lpstr>
      <vt:lpstr>Data types</vt:lpstr>
      <vt:lpstr>Questionnaire for GCSE Maths Pupils</vt:lpstr>
      <vt:lpstr>Questionnaire for GCSE Maths Pupils</vt:lpstr>
      <vt:lpstr>Populations and samples</vt:lpstr>
      <vt:lpstr>Point estimation</vt:lpstr>
      <vt:lpstr>How can exam score data be summarised?</vt:lpstr>
      <vt:lpstr>Summary statistics</vt:lpstr>
      <vt:lpstr>Interpretation of standard deviation</vt:lpstr>
      <vt:lpstr>Scale data</vt:lpstr>
      <vt:lpstr>Discussion</vt:lpstr>
      <vt:lpstr>Group Frequency Table</vt:lpstr>
      <vt:lpstr>Histogram and Probability Distribution for Exam Marks Data</vt:lpstr>
      <vt:lpstr>Histogram and Probability Distribution for Exam Marks Data</vt:lpstr>
      <vt:lpstr>IQ is normally distributed</vt:lpstr>
      <vt:lpstr>95% 1.96 x SD’s from the mean</vt:lpstr>
      <vt:lpstr>Assessing Normality</vt:lpstr>
      <vt:lpstr>Discussion</vt:lpstr>
      <vt:lpstr>Sometimes the median makes more sense!</vt:lpstr>
      <vt:lpstr>Choosing summary statistics</vt:lpstr>
      <vt:lpstr>Which graph? Exercise</vt:lpstr>
      <vt:lpstr>Exercise: Ticket cost comparison </vt:lpstr>
      <vt:lpstr>Which graph? Solution</vt:lpstr>
      <vt:lpstr>Exercise: Ticket cost comparison Solution</vt:lpstr>
      <vt:lpstr>Hypothesis Testing</vt:lpstr>
      <vt:lpstr>Hypothesis testing </vt:lpstr>
      <vt:lpstr>Hypothesis testing Framework What the text books might say!</vt:lpstr>
      <vt:lpstr>Discussion</vt:lpstr>
      <vt:lpstr>Could try explaining things in the context of “The Court Case”?</vt:lpstr>
      <vt:lpstr>Types of Errors</vt:lpstr>
      <vt:lpstr>Steps to undertaking a Hypothesis test</vt:lpstr>
      <vt:lpstr>Example: Titanic</vt:lpstr>
      <vt:lpstr>Chi squared Test?</vt:lpstr>
      <vt:lpstr>What would be expected if the null is true?</vt:lpstr>
      <vt:lpstr>What would be expected if the null is true?</vt:lpstr>
      <vt:lpstr>Chi-Squared Test Actually Compares Observed and Expected Frequencies</vt:lpstr>
      <vt:lpstr>Chi-squared test statistic</vt:lpstr>
      <vt:lpstr>Using SPSS </vt:lpstr>
      <vt:lpstr>Hypothesis Testing: Decision Rule</vt:lpstr>
      <vt:lpstr>Chi squared distribution</vt:lpstr>
      <vt:lpstr>What’s a p-value? The technical answer!</vt:lpstr>
      <vt:lpstr>Interpretation</vt:lpstr>
      <vt:lpstr>Titanic exercise</vt:lpstr>
      <vt:lpstr>Contingency tables exercise</vt:lpstr>
      <vt:lpstr> Did class affect survival?  Question   </vt:lpstr>
      <vt:lpstr> Did class affect survival?  Solution </vt:lpstr>
      <vt:lpstr>Slide 53</vt:lpstr>
      <vt:lpstr>Low EXPECTED Cell Counts with the Chi-squared test</vt:lpstr>
      <vt:lpstr>Low Cell Counts with the Chi-squared test</vt:lpstr>
      <vt:lpstr>Comparing means</vt:lpstr>
      <vt:lpstr>Slide 57</vt:lpstr>
      <vt:lpstr>T-tests Paired or Independent (Unpaired) Data?</vt:lpstr>
      <vt:lpstr>Comparison of hours worked in 1988 to today</vt:lpstr>
      <vt:lpstr>SPSS data entry</vt:lpstr>
      <vt:lpstr>What is the t-distribution?</vt:lpstr>
      <vt:lpstr>Relationship to normal</vt:lpstr>
      <vt:lpstr>CAST e-books in statistics: t-distribution</vt:lpstr>
      <vt:lpstr>Exercise</vt:lpstr>
      <vt:lpstr>Example 1: Triglycerides</vt:lpstr>
      <vt:lpstr>Example 1: t-Test Results</vt:lpstr>
      <vt:lpstr>Example 1: Solution</vt:lpstr>
      <vt:lpstr>Example 2: Weight Loss</vt:lpstr>
      <vt:lpstr>Example 2: t-Test Results</vt:lpstr>
      <vt:lpstr>Example 2: Solution</vt:lpstr>
      <vt:lpstr>Assumptions</vt:lpstr>
      <vt:lpstr>Assumptions in t-Tests</vt:lpstr>
      <vt:lpstr>Histograms from Examples 1 and 2</vt:lpstr>
      <vt:lpstr>Levene’s Test for Equal Variances from Examples 2</vt:lpstr>
      <vt:lpstr>What if the assumptions are not met? </vt:lpstr>
      <vt:lpstr>Sampling Variation</vt:lpstr>
      <vt:lpstr>Confidence Intervals</vt:lpstr>
      <vt:lpstr>CAST e-books in statistics: Confidence Intervals</vt:lpstr>
      <vt:lpstr>Confidence Interval simulation from CAST</vt:lpstr>
      <vt:lpstr>Exercise</vt:lpstr>
      <vt:lpstr>Exercise: Solution</vt:lpstr>
      <vt:lpstr>Investigating relationships</vt:lpstr>
      <vt:lpstr>Two categorical variables</vt:lpstr>
      <vt:lpstr>Scatterplot</vt:lpstr>
      <vt:lpstr>Slide 85</vt:lpstr>
      <vt:lpstr>Correlation Interpretation</vt:lpstr>
      <vt:lpstr>Slide 87</vt:lpstr>
      <vt:lpstr>Slide 88</vt:lpstr>
      <vt:lpstr>Slide 89</vt:lpstr>
      <vt:lpstr>Exercise </vt:lpstr>
      <vt:lpstr>Exercise - solution</vt:lpstr>
      <vt:lpstr>Slide 92</vt:lpstr>
      <vt:lpstr>Dataset for today</vt:lpstr>
      <vt:lpstr>Slide 94</vt:lpstr>
      <vt:lpstr>Exercise - Solution</vt:lpstr>
      <vt:lpstr>Slide 96</vt:lpstr>
      <vt:lpstr>Residuals</vt:lpstr>
      <vt:lpstr>Regression</vt:lpstr>
      <vt:lpstr>Hypothesis testing</vt:lpstr>
      <vt:lpstr>Output from SPSS</vt:lpstr>
      <vt:lpstr>How reliable are predictions? – R2</vt:lpstr>
      <vt:lpstr>Assumptions for regression</vt:lpstr>
      <vt:lpstr>Checking normality</vt:lpstr>
      <vt:lpstr>Predicted values against residuals</vt:lpstr>
      <vt:lpstr>What if assumptions are not met?</vt:lpstr>
      <vt:lpstr>Exercise </vt:lpstr>
      <vt:lpstr>Exercise - scatterplot</vt:lpstr>
      <vt:lpstr>Regression question</vt:lpstr>
      <vt:lpstr>Check the assumptions</vt:lpstr>
      <vt:lpstr>Correlation </vt:lpstr>
      <vt:lpstr>Regression</vt:lpstr>
      <vt:lpstr>Checking assumptions</vt:lpstr>
      <vt:lpstr>Slide 113</vt:lpstr>
      <vt:lpstr>Slide 114</vt:lpstr>
      <vt:lpstr>Multiple regression</vt:lpstr>
      <vt:lpstr>Exercise </vt:lpstr>
      <vt:lpstr>Exercise  - Solution</vt:lpstr>
      <vt:lpstr>Slide 118</vt:lpstr>
      <vt:lpstr>Choosing the right test</vt:lpstr>
      <vt:lpstr>Slide 120</vt:lpstr>
      <vt:lpstr>Slide 121</vt:lpstr>
      <vt:lpstr>Research question</vt:lpstr>
      <vt:lpstr>Slide 123</vt:lpstr>
      <vt:lpstr>What variable type is the dependent?</vt:lpstr>
      <vt:lpstr>Are boys better at maths?</vt:lpstr>
      <vt:lpstr>Slide 126</vt:lpstr>
      <vt:lpstr>Slide 127</vt:lpstr>
      <vt:lpstr>Slide 128</vt:lpstr>
      <vt:lpstr>Slide 129</vt:lpstr>
      <vt:lpstr>Comparing means</vt:lpstr>
      <vt:lpstr>Slide 131</vt:lpstr>
      <vt:lpstr>Slide 132</vt:lpstr>
      <vt:lpstr>Slide 133</vt:lpstr>
      <vt:lpstr>Slide 134</vt:lpstr>
      <vt:lpstr>Slide 135</vt:lpstr>
      <vt:lpstr>Tests investigating relationships</vt:lpstr>
      <vt:lpstr>Slide 137</vt:lpstr>
      <vt:lpstr>Slide 138</vt:lpstr>
      <vt:lpstr>Non-parametric tests</vt:lpstr>
      <vt:lpstr>Slide 140</vt:lpstr>
      <vt:lpstr>Ranking raw data</vt:lpstr>
      <vt:lpstr>Slide 142</vt:lpstr>
      <vt:lpstr>Do these look normally distributed?</vt:lpstr>
      <vt:lpstr>Do these look normally distributed?</vt:lpstr>
      <vt:lpstr>What can be done about non-normality?</vt:lpstr>
      <vt:lpstr> Non-parametric tests</vt:lpstr>
      <vt:lpstr>Exercise: Comparison of housework</vt:lpstr>
      <vt:lpstr>Exercise: Solution</vt:lpstr>
      <vt:lpstr>Summary</vt:lpstr>
      <vt:lpstr>Slide 150</vt:lpstr>
      <vt:lpstr>Slide 151</vt:lpstr>
      <vt:lpstr>Friedman results</vt:lpstr>
      <vt:lpstr>Resume</vt:lpstr>
      <vt:lpstr>Additional material</vt:lpstr>
      <vt:lpstr>Mann Whitney Test</vt:lpstr>
      <vt:lpstr>Legal drink drive limits</vt:lpstr>
      <vt:lpstr>Mann-Whitney test</vt:lpstr>
      <vt:lpstr>Drink driving reactions</vt:lpstr>
      <vt:lpstr>Mann-Whitney results</vt:lpstr>
      <vt:lpstr>Mann-Whitney results - solution</vt:lpstr>
      <vt:lpstr>ANOVA</vt:lpstr>
      <vt:lpstr>Slide 162</vt:lpstr>
      <vt:lpstr>Summary statistics</vt:lpstr>
      <vt:lpstr>How Does ANOVA Work?</vt:lpstr>
      <vt:lpstr>Within group variation</vt:lpstr>
      <vt:lpstr>Between group variation</vt:lpstr>
      <vt:lpstr>Sum of squares calculations</vt:lpstr>
      <vt:lpstr> ANOVA test statistic </vt:lpstr>
      <vt:lpstr>Test Statistic (by hand)</vt:lpstr>
      <vt:lpstr>P-value</vt:lpstr>
      <vt:lpstr>Slide 171</vt:lpstr>
      <vt:lpstr>Slide 172</vt:lpstr>
      <vt:lpstr>Post hoc tests</vt:lpstr>
      <vt:lpstr>Pairwise comparisons</vt:lpstr>
      <vt:lpstr>Pairwise comparisons</vt:lpstr>
      <vt:lpstr>Slide 176</vt:lpstr>
      <vt:lpstr>Ex: Can equal variances be assumed?</vt:lpstr>
      <vt:lpstr>Exercise: Can normality be assumed?</vt:lpstr>
      <vt:lpstr>Ex: Can equal variances be assumed?</vt:lpstr>
      <vt:lpstr>Ex: Can normality be assumed?</vt:lpstr>
      <vt:lpstr>Slide 181</vt:lpstr>
      <vt:lpstr>Two-way ANOVA</vt:lpstr>
      <vt:lpstr>Slide 183</vt:lpstr>
      <vt:lpstr>Slide 184</vt:lpstr>
      <vt:lpstr>Slide 185</vt:lpstr>
      <vt:lpstr>Slide 186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Alun Owen</dc:creator>
  <cp:lastModifiedBy>Alun</cp:lastModifiedBy>
  <cp:revision>554</cp:revision>
  <cp:lastPrinted>2014-11-07T09:02:52Z</cp:lastPrinted>
  <dcterms:created xsi:type="dcterms:W3CDTF">2006-08-16T00:00:00Z</dcterms:created>
  <dcterms:modified xsi:type="dcterms:W3CDTF">2015-04-22T15:32:47Z</dcterms:modified>
</cp:coreProperties>
</file>