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41"/>
  </p:notesMasterIdLst>
  <p:sldIdLst>
    <p:sldId id="258" r:id="rId2"/>
    <p:sldId id="260" r:id="rId3"/>
    <p:sldId id="261" r:id="rId4"/>
    <p:sldId id="262" r:id="rId5"/>
    <p:sldId id="263" r:id="rId6"/>
    <p:sldId id="264" r:id="rId7"/>
    <p:sldId id="265" r:id="rId8"/>
    <p:sldId id="266" r:id="rId9"/>
    <p:sldId id="267" r:id="rId10"/>
    <p:sldId id="268" r:id="rId11"/>
    <p:sldId id="269" r:id="rId12"/>
    <p:sldId id="270" r:id="rId13"/>
    <p:sldId id="271" r:id="rId14"/>
    <p:sldId id="272" r:id="rId15"/>
    <p:sldId id="273" r:id="rId16"/>
    <p:sldId id="274" r:id="rId17"/>
    <p:sldId id="275" r:id="rId18"/>
    <p:sldId id="276" r:id="rId19"/>
    <p:sldId id="277" r:id="rId20"/>
    <p:sldId id="278" r:id="rId21"/>
    <p:sldId id="296" r:id="rId22"/>
    <p:sldId id="280" r:id="rId23"/>
    <p:sldId id="281" r:id="rId24"/>
    <p:sldId id="297" r:id="rId25"/>
    <p:sldId id="282" r:id="rId26"/>
    <p:sldId id="300" r:id="rId27"/>
    <p:sldId id="284" r:id="rId28"/>
    <p:sldId id="285" r:id="rId29"/>
    <p:sldId id="286" r:id="rId30"/>
    <p:sldId id="287" r:id="rId31"/>
    <p:sldId id="288" r:id="rId32"/>
    <p:sldId id="289" r:id="rId33"/>
    <p:sldId id="298" r:id="rId34"/>
    <p:sldId id="291" r:id="rId35"/>
    <p:sldId id="292" r:id="rId36"/>
    <p:sldId id="299" r:id="rId37"/>
    <p:sldId id="293" r:id="rId38"/>
    <p:sldId id="294" r:id="rId39"/>
    <p:sldId id="295" r:id="rId4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1037" y="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CCAFFCF-1A6F-4750-ACA9-39E165BB9A75}" type="datetimeFigureOut">
              <a:rPr lang="en-GB" smtClean="0"/>
              <a:t>13/05/2016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121A99-A93A-4D7B-A457-61E92283738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932000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5A88FB-51AE-438A-8941-3A8B559E5BD6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6527615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5A88FB-51AE-438A-8941-3A8B559E5BD6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3533537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5A88FB-51AE-438A-8941-3A8B559E5BD6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9033135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5A88FB-51AE-438A-8941-3A8B559E5BD6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0216041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734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5734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eaLnBrk="1" hangingPunct="1"/>
            <a:fld id="{EC56B27E-BFB6-4C8D-983E-7FA3CA63DF21}" type="slidenum">
              <a:rPr lang="en-GB" sz="1200" smtClean="0"/>
              <a:pPr eaLnBrk="1" hangingPunct="1"/>
              <a:t>13</a:t>
            </a:fld>
            <a:endParaRPr lang="en-GB" sz="1200" smtClean="0"/>
          </a:p>
        </p:txBody>
      </p:sp>
    </p:spTree>
    <p:extLst>
      <p:ext uri="{BB962C8B-B14F-4D97-AF65-F5344CB8AC3E}">
        <p14:creationId xmlns:p14="http://schemas.microsoft.com/office/powerpoint/2010/main" val="229360485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BC958C-3F63-4136-9102-FA61FC6E5D17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5612936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5A88FB-51AE-438A-8941-3A8B559E5BD6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8501879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5A88FB-51AE-438A-8941-3A8B559E5BD6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445000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5A88FB-51AE-438A-8941-3A8B559E5BD6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1382246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BC958C-3F63-4136-9102-FA61FC6E5D17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4103456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5A88FB-51AE-438A-8941-3A8B559E5BD6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4623025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017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5018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eaLnBrk="1" hangingPunct="1"/>
            <a:fld id="{DADF219C-980A-4174-BC6F-8D247623A0D1}" type="slidenum">
              <a:rPr lang="en-GB" sz="1200" smtClean="0"/>
              <a:pPr eaLnBrk="1" hangingPunct="1"/>
              <a:t>2</a:t>
            </a:fld>
            <a:endParaRPr lang="en-GB" sz="1200" smtClean="0"/>
          </a:p>
        </p:txBody>
      </p:sp>
    </p:spTree>
    <p:extLst>
      <p:ext uri="{BB962C8B-B14F-4D97-AF65-F5344CB8AC3E}">
        <p14:creationId xmlns:p14="http://schemas.microsoft.com/office/powerpoint/2010/main" val="71269710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BC958C-3F63-4136-9102-FA61FC6E5D17}" type="slidenum">
              <a:rPr lang="en-GB" smtClean="0"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2861170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BC958C-3F63-4136-9102-FA61FC6E5D17}" type="slidenum">
              <a:rPr lang="en-GB" smtClean="0"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09098999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5A88FB-51AE-438A-8941-3A8B559E5BD6}" type="slidenum">
              <a:rPr lang="en-GB" smtClean="0"/>
              <a:t>25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18789858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5A88FB-51AE-438A-8941-3A8B559E5BD6}" type="slidenum">
              <a:rPr lang="en-GB" smtClean="0"/>
              <a:t>26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03364606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5A88FB-51AE-438A-8941-3A8B559E5BD6}" type="slidenum">
              <a:rPr lang="en-GB" smtClean="0"/>
              <a:t>27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95073538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5A88FB-51AE-438A-8941-3A8B559E5BD6}" type="slidenum">
              <a:rPr lang="en-GB" smtClean="0"/>
              <a:t>28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78158103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5A88FB-51AE-438A-8941-3A8B559E5BD6}" type="slidenum">
              <a:rPr lang="en-GB" smtClean="0"/>
              <a:t>29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3863893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5A88FB-51AE-438A-8941-3A8B559E5BD6}" type="slidenum">
              <a:rPr lang="en-GB" smtClean="0"/>
              <a:t>30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00060363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5A88FB-51AE-438A-8941-3A8B559E5BD6}" type="slidenum">
              <a:rPr lang="en-GB" smtClean="0"/>
              <a:t>31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63922944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5A88FB-51AE-438A-8941-3A8B559E5BD6}" type="slidenum">
              <a:rPr lang="en-GB" smtClean="0"/>
              <a:t>32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8072017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5A88FB-51AE-438A-8941-3A8B559E5BD6}" type="slidenum">
              <a:rPr lang="en-GB" smtClean="0"/>
              <a:pPr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59867675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BC958C-3F63-4136-9102-FA61FC6E5D17}" type="slidenum">
              <a:rPr lang="en-GB" smtClean="0"/>
              <a:t>34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3818469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BC958C-3F63-4136-9102-FA61FC6E5D17}" type="slidenum">
              <a:rPr lang="en-GB" smtClean="0"/>
              <a:t>35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72421011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BC958C-3F63-4136-9102-FA61FC6E5D17}" type="slidenum">
              <a:rPr lang="en-GB" smtClean="0"/>
              <a:t>37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44352758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939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5939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eaLnBrk="1" hangingPunct="1"/>
            <a:fld id="{88BA78AD-46AB-4ED6-B69F-76D888D39C99}" type="slidenum">
              <a:rPr lang="en-GB" sz="1200" smtClean="0"/>
              <a:pPr eaLnBrk="1" hangingPunct="1"/>
              <a:t>38</a:t>
            </a:fld>
            <a:endParaRPr lang="en-GB" sz="1200" smtClean="0"/>
          </a:p>
        </p:txBody>
      </p:sp>
    </p:spTree>
    <p:extLst>
      <p:ext uri="{BB962C8B-B14F-4D97-AF65-F5344CB8AC3E}">
        <p14:creationId xmlns:p14="http://schemas.microsoft.com/office/powerpoint/2010/main" val="2084545407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017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5018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eaLnBrk="1" hangingPunct="1"/>
            <a:fld id="{DADF219C-980A-4174-BC6F-8D247623A0D1}" type="slidenum">
              <a:rPr lang="en-GB" sz="1200" smtClean="0"/>
              <a:pPr eaLnBrk="1" hangingPunct="1"/>
              <a:t>39</a:t>
            </a:fld>
            <a:endParaRPr lang="en-GB" sz="1200" smtClean="0"/>
          </a:p>
        </p:txBody>
      </p:sp>
    </p:spTree>
    <p:extLst>
      <p:ext uri="{BB962C8B-B14F-4D97-AF65-F5344CB8AC3E}">
        <p14:creationId xmlns:p14="http://schemas.microsoft.com/office/powerpoint/2010/main" val="404641253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741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1741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0127" indent="-284664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38657" indent="-227731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594119" indent="-227731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49582" indent="-227731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05045" indent="-227731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60507" indent="-227731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15970" indent="-227731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71432" indent="-227731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eaLnBrk="1" hangingPunct="1"/>
            <a:fld id="{E39B976F-498F-47A7-9D8B-DB76AB18B6B1}" type="slidenum">
              <a:rPr lang="en-GB" sz="1200"/>
              <a:pPr eaLnBrk="1" hangingPunct="1"/>
              <a:t>4</a:t>
            </a:fld>
            <a:endParaRPr lang="en-GB" sz="1200"/>
          </a:p>
        </p:txBody>
      </p:sp>
    </p:spTree>
    <p:extLst>
      <p:ext uri="{BB962C8B-B14F-4D97-AF65-F5344CB8AC3E}">
        <p14:creationId xmlns:p14="http://schemas.microsoft.com/office/powerpoint/2010/main" val="191220849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5A88FB-51AE-438A-8941-3A8B559E5BD6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7678633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5A88FB-51AE-438A-8941-3A8B559E5BD6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968196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5A88FB-51AE-438A-8941-3A8B559E5BD6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8139218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5A88FB-51AE-438A-8941-3A8B559E5BD6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2076661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5A88FB-51AE-438A-8941-3A8B559E5BD6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231290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A69D90-BAEB-4A95-BC27-91A86CFD8E13}" type="datetime1">
              <a:rPr lang="en-GB" smtClean="0"/>
              <a:t>13/05/2016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author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7383A-60EC-4720-B4F7-3F8B7072D8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276414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A25084-192F-4862-802E-769C27BBDB14}" type="datetime1">
              <a:rPr lang="en-GB" smtClean="0"/>
              <a:t>13/05/2016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author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7383A-60EC-4720-B4F7-3F8B7072D8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532763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8242D9-63F6-49EC-BEF2-27B39F02621B}" type="datetime1">
              <a:rPr lang="en-GB" smtClean="0"/>
              <a:t>13/05/2016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author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7383A-60EC-4720-B4F7-3F8B7072D8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70760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C2ACE-B08C-432B-90F0-787A1CCD38C3}" type="datetime1">
              <a:rPr lang="en-GB" smtClean="0"/>
              <a:t>13/05/2016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author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7383A-60EC-4720-B4F7-3F8B7072D8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85699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671874-DF39-4C2E-A080-F4879A3754EF}" type="datetime1">
              <a:rPr lang="en-GB" smtClean="0"/>
              <a:t>13/05/2016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author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7383A-60EC-4720-B4F7-3F8B7072D8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564888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1AE13C-1FDF-46D6-BA0C-0CF8DC3DF2FC}" type="datetime1">
              <a:rPr lang="en-GB" smtClean="0"/>
              <a:t>13/05/2016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author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7383A-60EC-4720-B4F7-3F8B7072D8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46492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931883-A96A-44D5-B9FC-CE19D431AB5C}" type="datetime1">
              <a:rPr lang="en-GB" smtClean="0"/>
              <a:t>13/05/2016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author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7383A-60EC-4720-B4F7-3F8B7072D8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008616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B4F50A-15A2-42B2-A35B-FDB94E65555A}" type="datetime1">
              <a:rPr lang="en-GB" smtClean="0"/>
              <a:t>13/05/2016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author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7383A-60EC-4720-B4F7-3F8B7072D8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12331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0C5710-F28D-4534-A57B-BEE09E2F821C}" type="datetime1">
              <a:rPr lang="en-GB" smtClean="0"/>
              <a:t>13/05/2016</a:t>
            </a:fld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author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7383A-60EC-4720-B4F7-3F8B7072D8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896612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70F774-7D4D-45C4-8F1F-D26225330C57}" type="datetime1">
              <a:rPr lang="en-GB" smtClean="0"/>
              <a:t>13/05/2016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author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7383A-60EC-4720-B4F7-3F8B7072D8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627368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A04DB1-BD31-4226-995E-D010C07A26A6}" type="datetime1">
              <a:rPr lang="en-GB" smtClean="0"/>
              <a:t>13/05/2016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author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7383A-60EC-4720-B4F7-3F8B7072D8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572443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3092FE-9BB1-43B0-95B5-8CC5C89352CB}" type="datetime1">
              <a:rPr lang="en-GB" smtClean="0"/>
              <a:t>13/05/2016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author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97383A-60EC-4720-B4F7-3F8B7072D8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56121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Arial Black" panose="020B0A04020102020204" pitchFamily="34" charset="0"/>
          <a:ea typeface="+mj-ea"/>
          <a:cs typeface="+mj-cs"/>
        </a:defRPr>
      </a:lvl1pPr>
    </p:titleStyle>
    <p:bodyStyle>
      <a:lvl1pPr marL="447675" indent="-447675" algn="l" defTabSz="914400" rtl="0" eaLnBrk="1" latinLnBrk="0" hangingPunct="1">
        <a:spcBef>
          <a:spcPts val="600"/>
        </a:spcBef>
        <a:buFont typeface="Wingdings" panose="05000000000000000000" pitchFamily="2" charset="2"/>
        <a:buChar char="q"/>
        <a:defRPr sz="2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895350" indent="-355600" algn="l" defTabSz="914400" rtl="0" eaLnBrk="1" latinLnBrk="0" hangingPunct="1">
        <a:spcBef>
          <a:spcPts val="600"/>
        </a:spcBef>
        <a:buFont typeface="Wingdings" panose="05000000000000000000" pitchFamily="2" charset="2"/>
        <a:buChar char="Ø"/>
        <a:defRPr sz="24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spcBef>
          <a:spcPts val="6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spcBef>
          <a:spcPts val="600"/>
        </a:spcBef>
        <a:buFont typeface="Arial" panose="020B0604020202020204" pitchFamily="34" charset="0"/>
        <a:buChar char="–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spcBef>
          <a:spcPts val="600"/>
        </a:spcBef>
        <a:buFont typeface="Arial" panose="020B0604020202020204" pitchFamily="34" charset="0"/>
        <a:buChar char="»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g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jpeg"/><Relationship Id="rId4" Type="http://schemas.openxmlformats.org/officeDocument/2006/relationships/image" Target="../media/image1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jpeg"/><Relationship Id="rId4" Type="http://schemas.openxmlformats.org/officeDocument/2006/relationships/hyperlink" Target="http://cast.massey.ac.nz/core/index.html?book=general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2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jpeg"/><Relationship Id="rId4" Type="http://schemas.openxmlformats.org/officeDocument/2006/relationships/image" Target="../media/image24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wmf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90357" y="2132856"/>
            <a:ext cx="8208912" cy="1944216"/>
          </a:xfrm>
        </p:spPr>
        <p:txBody>
          <a:bodyPr/>
          <a:lstStyle/>
          <a:p>
            <a:r>
              <a:rPr lang="en-US" sz="4800" dirty="0" smtClean="0"/>
              <a:t>Statistical Methods</a:t>
            </a:r>
            <a:r>
              <a:rPr lang="en-US" sz="4800" dirty="0"/>
              <a:t/>
            </a:r>
            <a:br>
              <a:rPr lang="en-US" sz="4800" dirty="0"/>
            </a:br>
            <a:r>
              <a:rPr lang="en-US" sz="4800" dirty="0"/>
              <a:t>8. Parametric Testing</a:t>
            </a:r>
            <a:endParaRPr lang="en-US" sz="4800" dirty="0" smtClean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4208" y="4964916"/>
            <a:ext cx="2457450" cy="933450"/>
          </a:xfrm>
          <a:prstGeom prst="rect">
            <a:avLst/>
          </a:prstGeom>
          <a:ln>
            <a:noFill/>
          </a:ln>
        </p:spPr>
      </p:pic>
      <p:sp>
        <p:nvSpPr>
          <p:cNvPr id="3" name="TextBox 2"/>
          <p:cNvSpPr txBox="1"/>
          <p:nvPr/>
        </p:nvSpPr>
        <p:spPr>
          <a:xfrm>
            <a:off x="288658" y="4953942"/>
            <a:ext cx="608354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Based on materials provided by Coventry University and Loughborough University under a National HE STEM Programme Practice Transfer Adopters grant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6234024"/>
            <a:ext cx="1055191" cy="36918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347863" y="6141545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Peter Samuels</a:t>
            </a:r>
          </a:p>
          <a:p>
            <a:pPr algn="ctr"/>
            <a:r>
              <a:rPr lang="en-GB" sz="1200" dirty="0" smtClean="0"/>
              <a:t>Birmingham City University</a:t>
            </a:r>
            <a:endParaRPr lang="en-GB" sz="1200" dirty="0"/>
          </a:p>
        </p:txBody>
      </p:sp>
      <p:sp>
        <p:nvSpPr>
          <p:cNvPr id="8" name="TextBox 7"/>
          <p:cNvSpPr txBox="1"/>
          <p:nvPr/>
        </p:nvSpPr>
        <p:spPr>
          <a:xfrm>
            <a:off x="6329795" y="6141544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 smtClean="0"/>
              <a:t>Reviewer: Ellen Marshall</a:t>
            </a:r>
          </a:p>
          <a:p>
            <a:pPr algn="r"/>
            <a:r>
              <a:rPr lang="en-GB" sz="1200" dirty="0" smtClean="0"/>
              <a:t>University of Sheffield</a:t>
            </a:r>
            <a:endParaRPr lang="en-GB" sz="1200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6624" y="358541"/>
            <a:ext cx="2147427" cy="834590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755576" y="1052736"/>
            <a:ext cx="7878475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dirty="0">
                <a:latin typeface="Gill Sans MT" panose="020B0502020104020203" pitchFamily="34" charset="0"/>
              </a:rPr>
              <a:t>community project</a:t>
            </a:r>
          </a:p>
          <a:p>
            <a:pPr algn="r"/>
            <a:r>
              <a:rPr lang="en-GB" sz="1600" dirty="0">
                <a:latin typeface="Gill Sans MT" panose="020B0502020104020203" pitchFamily="34" charset="0"/>
              </a:rPr>
              <a:t>encouraging academics to share statistics support resources</a:t>
            </a:r>
          </a:p>
          <a:p>
            <a:pPr algn="r"/>
            <a:r>
              <a:rPr lang="en-GB" sz="1200" dirty="0">
                <a:latin typeface="Gill Sans MT" panose="020B0502020104020203" pitchFamily="34" charset="0"/>
              </a:rPr>
              <a:t>All </a:t>
            </a:r>
            <a:r>
              <a:rPr lang="en-GB" sz="1200" dirty="0" err="1">
                <a:latin typeface="Gill Sans MT" panose="020B0502020104020203" pitchFamily="34" charset="0"/>
              </a:rPr>
              <a:t>stcp</a:t>
            </a:r>
            <a:r>
              <a:rPr lang="en-GB" sz="1200" dirty="0">
                <a:latin typeface="Gill Sans MT" panose="020B0502020104020203" pitchFamily="34" charset="0"/>
              </a:rPr>
              <a:t> resources are released under a Creative Commons </a:t>
            </a:r>
            <a:r>
              <a:rPr lang="en-GB" sz="1200" dirty="0" smtClean="0">
                <a:latin typeface="Gill Sans MT" panose="020B0502020104020203" pitchFamily="34" charset="0"/>
              </a:rPr>
              <a:t>licence</a:t>
            </a:r>
            <a:endParaRPr lang="en-GB" sz="1200" dirty="0">
              <a:latin typeface="Gill Sans MT" panose="020B05020201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78187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562074"/>
          </a:xfrm>
        </p:spPr>
        <p:txBody>
          <a:bodyPr>
            <a:normAutofit fontScale="90000"/>
          </a:bodyPr>
          <a:lstStyle/>
          <a:p>
            <a:r>
              <a:rPr lang="en-GB" sz="4000" dirty="0" smtClean="0"/>
              <a:t>Comparing paired data</a:t>
            </a:r>
            <a:endParaRPr lang="en-GB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836712"/>
            <a:ext cx="3672408" cy="4752528"/>
          </a:xfrm>
        </p:spPr>
        <p:txBody>
          <a:bodyPr>
            <a:normAutofit/>
          </a:bodyPr>
          <a:lstStyle/>
          <a:p>
            <a:pPr marL="354013" indent="-354013"/>
            <a:r>
              <a:rPr lang="en-GB" sz="2400" dirty="0" smtClean="0"/>
              <a:t>It is better to compare paired data by subtracting one variable from the other</a:t>
            </a:r>
          </a:p>
          <a:p>
            <a:pPr marL="354013" indent="-354013"/>
            <a:r>
              <a:rPr lang="en-GB" sz="2400" dirty="0" smtClean="0"/>
              <a:t>Select Transform – Compute Variable…</a:t>
            </a:r>
          </a:p>
          <a:p>
            <a:pPr marL="354013" indent="-354013"/>
            <a:r>
              <a:rPr lang="en-GB" sz="2400" dirty="0" smtClean="0"/>
              <a:t>Enter </a:t>
            </a:r>
            <a:r>
              <a:rPr lang="en-GB" sz="2400" i="1" dirty="0" err="1" smtClean="0"/>
              <a:t>PulseDiff</a:t>
            </a:r>
            <a:r>
              <a:rPr lang="en-GB" sz="2400" dirty="0" smtClean="0"/>
              <a:t> as the Target Variable</a:t>
            </a:r>
          </a:p>
          <a:p>
            <a:pPr marL="354013" indent="-354013"/>
            <a:r>
              <a:rPr lang="en-GB" sz="2400" dirty="0" smtClean="0"/>
              <a:t>Enter </a:t>
            </a:r>
            <a:r>
              <a:rPr lang="en-GB" sz="2400" i="1" dirty="0" smtClean="0"/>
              <a:t>Pulse2</a:t>
            </a:r>
            <a:r>
              <a:rPr lang="en-GB" sz="2400" dirty="0" smtClean="0"/>
              <a:t> – </a:t>
            </a:r>
            <a:r>
              <a:rPr lang="en-GB" sz="2400" i="1" dirty="0" smtClean="0"/>
              <a:t>Pulse1</a:t>
            </a:r>
            <a:r>
              <a:rPr lang="en-GB" sz="2400" dirty="0" smtClean="0"/>
              <a:t> as the Numeric Expression using the list of variables</a:t>
            </a:r>
            <a:endParaRPr lang="en-GB" sz="24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4" y="908720"/>
            <a:ext cx="4877116" cy="40554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6234024"/>
            <a:ext cx="1055191" cy="36918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347863" y="6141545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Peter Samuels</a:t>
            </a:r>
          </a:p>
          <a:p>
            <a:pPr algn="ctr"/>
            <a:r>
              <a:rPr lang="en-GB" sz="1200" dirty="0" smtClean="0"/>
              <a:t>Birmingham City University</a:t>
            </a:r>
            <a:endParaRPr lang="en-GB" sz="1200" dirty="0"/>
          </a:p>
        </p:txBody>
      </p:sp>
      <p:sp>
        <p:nvSpPr>
          <p:cNvPr id="7" name="TextBox 6"/>
          <p:cNvSpPr txBox="1"/>
          <p:nvPr/>
        </p:nvSpPr>
        <p:spPr>
          <a:xfrm>
            <a:off x="6329795" y="6141544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 smtClean="0"/>
              <a:t>Reviewer: Ellen Marshall</a:t>
            </a:r>
          </a:p>
          <a:p>
            <a:pPr algn="r"/>
            <a:r>
              <a:rPr lang="en-GB" sz="1200" dirty="0" smtClean="0"/>
              <a:t>University of Sheffield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375562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en-GB" sz="4000" dirty="0" smtClean="0"/>
              <a:t>Explore </a:t>
            </a:r>
            <a:r>
              <a:rPr lang="en-GB" sz="4000" i="1" dirty="0" err="1" smtClean="0"/>
              <a:t>PulseDiff</a:t>
            </a:r>
            <a:endParaRPr lang="en-GB" sz="4000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864096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GB" sz="2800" dirty="0" smtClean="0"/>
              <a:t>We can now repeat the Explore process for this new variable:</a:t>
            </a:r>
            <a:endParaRPr lang="en-GB" sz="28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6" y="1988840"/>
            <a:ext cx="4781550" cy="31146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ctangle 4"/>
          <p:cNvSpPr/>
          <p:nvPr/>
        </p:nvSpPr>
        <p:spPr>
          <a:xfrm>
            <a:off x="395536" y="1963688"/>
            <a:ext cx="2916000" cy="392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95% confidence interval for </a:t>
            </a:r>
            <a:r>
              <a:rPr lang="en-GB" sz="2400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PulseDiff</a:t>
            </a: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is between 13.74 and 24.08.</a:t>
            </a:r>
          </a:p>
          <a:p>
            <a:pPr algn="ctr">
              <a:spcBef>
                <a:spcPts val="1200"/>
              </a:spcBef>
            </a:pP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This is clearly positive, meaning the pulse has increased, but it is still not a formal decision procedure.</a:t>
            </a:r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" name="Straight Arrow Connector 5"/>
          <p:cNvCxnSpPr>
            <a:endCxn id="7" idx="1"/>
          </p:cNvCxnSpPr>
          <p:nvPr/>
        </p:nvCxnSpPr>
        <p:spPr>
          <a:xfrm flipV="1">
            <a:off x="3311536" y="2816952"/>
            <a:ext cx="3796544" cy="21600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6"/>
          <p:cNvSpPr/>
          <p:nvPr/>
        </p:nvSpPr>
        <p:spPr>
          <a:xfrm>
            <a:off x="7108080" y="2600952"/>
            <a:ext cx="560264" cy="432000"/>
          </a:xfrm>
          <a:prstGeom prst="rect">
            <a:avLst/>
          </a:prstGeom>
          <a:solidFill>
            <a:srgbClr val="FFC7CE">
              <a:alpha val="25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6234024"/>
            <a:ext cx="1055191" cy="369186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347863" y="6141545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Peter Samuels</a:t>
            </a:r>
          </a:p>
          <a:p>
            <a:pPr algn="ctr"/>
            <a:r>
              <a:rPr lang="en-GB" sz="1200" dirty="0" smtClean="0"/>
              <a:t>Birmingham City University</a:t>
            </a:r>
            <a:endParaRPr lang="en-GB" sz="1200" dirty="0"/>
          </a:p>
        </p:txBody>
      </p:sp>
      <p:sp>
        <p:nvSpPr>
          <p:cNvPr id="10" name="TextBox 9"/>
          <p:cNvSpPr txBox="1"/>
          <p:nvPr/>
        </p:nvSpPr>
        <p:spPr>
          <a:xfrm>
            <a:off x="6329795" y="6141544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 smtClean="0"/>
              <a:t>Reviewer: Ellen Marshall</a:t>
            </a:r>
          </a:p>
          <a:p>
            <a:pPr algn="r"/>
            <a:r>
              <a:rPr lang="en-GB" sz="1200" dirty="0" smtClean="0"/>
              <a:t>University of Sheffield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22267086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en-GB" sz="4000" dirty="0" smtClean="0"/>
              <a:t>Plot a graph of </a:t>
            </a:r>
            <a:r>
              <a:rPr lang="en-GB" sz="4000" i="1" dirty="0" err="1" smtClean="0"/>
              <a:t>PulseDiff</a:t>
            </a:r>
            <a:endParaRPr lang="en-GB" sz="4000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692696"/>
            <a:ext cx="8229600" cy="792088"/>
          </a:xfrm>
        </p:spPr>
        <p:txBody>
          <a:bodyPr/>
          <a:lstStyle/>
          <a:p>
            <a:pPr marL="0" indent="0">
              <a:lnSpc>
                <a:spcPct val="95000"/>
              </a:lnSpc>
              <a:buNone/>
            </a:pPr>
            <a:r>
              <a:rPr lang="en-GB" sz="2400" dirty="0" smtClean="0"/>
              <a:t>As in Workshop 7, we can create a histogram of </a:t>
            </a:r>
            <a:r>
              <a:rPr lang="en-GB" sz="2400" i="1" dirty="0" err="1" smtClean="0"/>
              <a:t>PulseDiff</a:t>
            </a:r>
            <a:r>
              <a:rPr lang="en-GB" sz="2400" dirty="0" smtClean="0"/>
              <a:t> with a normal curve superimposed:</a:t>
            </a:r>
            <a:endParaRPr lang="en-GB" sz="24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1723808"/>
            <a:ext cx="4553948" cy="36489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5" name="Straight Connector 7"/>
          <p:cNvCxnSpPr>
            <a:cxnSpLocks noChangeShapeType="1"/>
          </p:cNvCxnSpPr>
          <p:nvPr/>
        </p:nvCxnSpPr>
        <p:spPr bwMode="auto">
          <a:xfrm flipH="1">
            <a:off x="6442620" y="1556792"/>
            <a:ext cx="1588" cy="3384000"/>
          </a:xfrm>
          <a:prstGeom prst="line">
            <a:avLst/>
          </a:prstGeom>
          <a:noFill/>
          <a:ln w="25400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467544" y="1412776"/>
                <a:ext cx="3888432" cy="41949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95000"/>
                  </a:lnSpc>
                  <a:spcBef>
                    <a:spcPts val="600"/>
                  </a:spcBef>
                </a:pPr>
                <a:r>
                  <a:rPr lang="en-GB" sz="24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Sample mean = 18.91</a:t>
                </a:r>
              </a:p>
              <a:p>
                <a:pPr>
                  <a:lnSpc>
                    <a:spcPct val="95000"/>
                  </a:lnSpc>
                  <a:spcBef>
                    <a:spcPts val="600"/>
                  </a:spcBef>
                </a:pPr>
                <a:r>
                  <a:rPr lang="en-GB" sz="24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Standard deviation = 15.05</a:t>
                </a:r>
              </a:p>
              <a:p>
                <a:pPr marL="354013" indent="-354013">
                  <a:spcBef>
                    <a:spcPts val="600"/>
                  </a:spcBef>
                </a:pPr>
                <a:r>
                  <a:rPr lang="en-GB" sz="24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Standard error of mean </a:t>
                </a:r>
                <a14:m>
                  <m:oMath xmlns:m="http://schemas.openxmlformats.org/officeDocument/2006/math">
                    <m:r>
                      <a:rPr lang="en-GB" sz="2400" b="0" i="0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GB" sz="24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GB" sz="2400" b="0" i="0" smtClean="0">
                            <a:latin typeface="Arial" panose="020B0604020202020204" pitchFamily="34" charset="0"/>
                            <a:cs typeface="Arial" panose="020B0604020202020204" pitchFamily="34" charset="0"/>
                          </a:rPr>
                          <m:t>Standard</m:t>
                        </m:r>
                        <m:r>
                          <m:rPr>
                            <m:nor/>
                          </m:rPr>
                          <a:rPr lang="en-GB" sz="2400" b="0" i="0" smtClean="0">
                            <a:latin typeface="Arial" panose="020B0604020202020204" pitchFamily="34" charset="0"/>
                            <a:cs typeface="Arial" panose="020B0604020202020204" pitchFamily="34" charset="0"/>
                          </a:rPr>
                          <m:t> </m:t>
                        </m:r>
                        <m:r>
                          <m:rPr>
                            <m:nor/>
                          </m:rPr>
                          <a:rPr lang="en-GB" sz="2400" b="0" i="0" smtClean="0">
                            <a:latin typeface="Arial" panose="020B0604020202020204" pitchFamily="34" charset="0"/>
                            <a:cs typeface="Arial" panose="020B0604020202020204" pitchFamily="34" charset="0"/>
                          </a:rPr>
                          <m:t>deviation</m:t>
                        </m:r>
                      </m:num>
                      <m:den>
                        <m:rad>
                          <m:radPr>
                            <m:degHide m:val="on"/>
                            <m:ctrlPr>
                              <a:rPr lang="en-GB" sz="2400" i="1" smtClean="0"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en-GB" sz="2400" b="0" i="1" smtClean="0">
                                <a:latin typeface="Cambria Math"/>
                              </a:rPr>
                              <m:t>𝑁</m:t>
                            </m:r>
                          </m:e>
                        </m:rad>
                      </m:den>
                    </m:f>
                  </m:oMath>
                </a14:m>
                <a:endParaRPr lang="en-GB" sz="2400" b="0" i="1" dirty="0" smtClean="0">
                  <a:latin typeface="Cambria Math"/>
                </a:endParaRPr>
              </a:p>
              <a:p>
                <a:pPr marL="354013" indent="-354013">
                  <a:spcBef>
                    <a:spcPts val="600"/>
                  </a:spcBef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400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GB" sz="2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2400" b="0" i="1" smtClean="0">
                              <a:latin typeface="Cambria Math"/>
                            </a:rPr>
                            <m:t>15.05</m:t>
                          </m:r>
                        </m:num>
                        <m:den>
                          <m:rad>
                            <m:radPr>
                              <m:degHide m:val="on"/>
                              <m:ctrlP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GB" sz="2400" b="0" i="1" smtClean="0">
                                  <a:latin typeface="Cambria Math"/>
                                </a:rPr>
                                <m:t>35</m:t>
                              </m:r>
                            </m:e>
                          </m:rad>
                        </m:den>
                      </m:f>
                      <m:r>
                        <a:rPr lang="en-GB" sz="2400" b="0" i="1" smtClean="0">
                          <a:latin typeface="Cambria Math"/>
                        </a:rPr>
                        <m:t>=2.54</m:t>
                      </m:r>
                    </m:oMath>
                  </m:oMathPara>
                </a14:m>
                <a:endParaRPr lang="en-GB" sz="2400" dirty="0" smtClean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>
                  <a:lnSpc>
                    <a:spcPct val="95000"/>
                  </a:lnSpc>
                  <a:spcBef>
                    <a:spcPts val="600"/>
                  </a:spcBef>
                </a:pPr>
                <a:r>
                  <a:rPr lang="en-GB" sz="24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This estimates </a:t>
                </a:r>
                <a:r>
                  <a:rPr lang="en-GB" sz="2400" dirty="0">
                    <a:latin typeface="Arial" panose="020B0604020202020204" pitchFamily="34" charset="0"/>
                    <a:cs typeface="Arial" panose="020B0604020202020204" pitchFamily="34" charset="0"/>
                  </a:rPr>
                  <a:t>how much </a:t>
                </a:r>
                <a:r>
                  <a:rPr lang="en-GB" sz="24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the </a:t>
                </a:r>
                <a:r>
                  <a:rPr lang="en-GB" sz="24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mean</a:t>
                </a:r>
                <a:r>
                  <a:rPr lang="en-GB" sz="24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is expected to vary </a:t>
                </a:r>
                <a:r>
                  <a:rPr lang="en-GB" sz="2400" dirty="0">
                    <a:latin typeface="Arial" panose="020B0604020202020204" pitchFamily="34" charset="0"/>
                    <a:cs typeface="Arial" panose="020B0604020202020204" pitchFamily="34" charset="0"/>
                  </a:rPr>
                  <a:t>if repeated samples </a:t>
                </a:r>
                <a:r>
                  <a:rPr lang="en-GB" sz="24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were obtained</a:t>
                </a:r>
                <a:endParaRPr lang="en-GB" sz="24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544" y="1412776"/>
                <a:ext cx="3888432" cy="4194931"/>
              </a:xfrm>
              <a:prstGeom prst="rect">
                <a:avLst/>
              </a:prstGeom>
              <a:blipFill rotWithShape="1">
                <a:blip r:embed="rId4"/>
                <a:stretch>
                  <a:fillRect l="-2508" t="-1453" r="-1097" b="-247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8" name="Straight Connector 6"/>
          <p:cNvCxnSpPr>
            <a:cxnSpLocks noChangeShapeType="1"/>
          </p:cNvCxnSpPr>
          <p:nvPr/>
        </p:nvCxnSpPr>
        <p:spPr bwMode="auto">
          <a:xfrm rot="5400000">
            <a:off x="4698176" y="3483168"/>
            <a:ext cx="2916000" cy="0"/>
          </a:xfrm>
          <a:prstGeom prst="line">
            <a:avLst/>
          </a:prstGeom>
          <a:noFill/>
          <a:ln w="25400" algn="ctr">
            <a:solidFill>
              <a:srgbClr val="92D05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9" name="Straight Connector 6"/>
          <p:cNvCxnSpPr>
            <a:cxnSpLocks noChangeShapeType="1"/>
          </p:cNvCxnSpPr>
          <p:nvPr/>
        </p:nvCxnSpPr>
        <p:spPr bwMode="auto">
          <a:xfrm rot="5400000">
            <a:off x="5274240" y="3483168"/>
            <a:ext cx="2916000" cy="0"/>
          </a:xfrm>
          <a:prstGeom prst="line">
            <a:avLst/>
          </a:prstGeom>
          <a:noFill/>
          <a:ln w="25400" algn="ctr">
            <a:solidFill>
              <a:srgbClr val="92D05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0" name="Straight Arrow Connector 9"/>
          <p:cNvCxnSpPr/>
          <p:nvPr/>
        </p:nvCxnSpPr>
        <p:spPr>
          <a:xfrm>
            <a:off x="6156208" y="3596798"/>
            <a:ext cx="288000" cy="0"/>
          </a:xfrm>
          <a:prstGeom prst="straightConnector1">
            <a:avLst/>
          </a:prstGeom>
          <a:ln w="28575">
            <a:solidFill>
              <a:srgbClr val="92D05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6444209" y="3596798"/>
            <a:ext cx="288000" cy="0"/>
          </a:xfrm>
          <a:prstGeom prst="straightConnector1">
            <a:avLst/>
          </a:prstGeom>
          <a:ln w="28575">
            <a:solidFill>
              <a:srgbClr val="92D05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612464" y="5517232"/>
            <a:ext cx="8136000" cy="468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95% confidence interval for mean is ±1.96 </a:t>
            </a: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</a:t>
            </a: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standard error</a:t>
            </a:r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3" name="Straight Arrow Connector 12"/>
          <p:cNvCxnSpPr/>
          <p:nvPr/>
        </p:nvCxnSpPr>
        <p:spPr>
          <a:xfrm flipV="1">
            <a:off x="5904148" y="3933056"/>
            <a:ext cx="252028" cy="1547702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V="1">
            <a:off x="6516201" y="4149080"/>
            <a:ext cx="216008" cy="1331678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>
            <a:off x="3635896" y="1589062"/>
            <a:ext cx="2806724" cy="32777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Picture 1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6234024"/>
            <a:ext cx="1055191" cy="369186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3347863" y="6141545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Peter Samuels</a:t>
            </a:r>
          </a:p>
          <a:p>
            <a:pPr algn="ctr"/>
            <a:r>
              <a:rPr lang="en-GB" sz="1200" dirty="0" smtClean="0"/>
              <a:t>Birmingham City University</a:t>
            </a:r>
            <a:endParaRPr lang="en-GB" sz="1200" dirty="0"/>
          </a:p>
        </p:txBody>
      </p:sp>
      <p:sp>
        <p:nvSpPr>
          <p:cNvPr id="17" name="TextBox 16"/>
          <p:cNvSpPr txBox="1"/>
          <p:nvPr/>
        </p:nvSpPr>
        <p:spPr>
          <a:xfrm>
            <a:off x="6329795" y="6141544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 smtClean="0"/>
              <a:t>Reviewer: Ellen Marshall</a:t>
            </a:r>
          </a:p>
          <a:p>
            <a:pPr algn="r"/>
            <a:r>
              <a:rPr lang="en-GB" sz="1200" dirty="0" smtClean="0"/>
              <a:t>University of Sheffield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31695646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143000"/>
          </a:xfrm>
        </p:spPr>
        <p:txBody>
          <a:bodyPr>
            <a:normAutofit fontScale="90000"/>
          </a:bodyPr>
          <a:lstStyle/>
          <a:p>
            <a:pPr algn="ctr">
              <a:lnSpc>
                <a:spcPct val="90000"/>
              </a:lnSpc>
            </a:pPr>
            <a:r>
              <a:rPr lang="en-GB" sz="4000" dirty="0" smtClean="0"/>
              <a:t>What does a 95% confidence interval mean?</a:t>
            </a:r>
          </a:p>
        </p:txBody>
      </p:sp>
      <p:sp>
        <p:nvSpPr>
          <p:cNvPr id="12291" name="Content Placeholder 2"/>
          <p:cNvSpPr>
            <a:spLocks noGrp="1"/>
          </p:cNvSpPr>
          <p:nvPr>
            <p:ph idx="1"/>
          </p:nvPr>
        </p:nvSpPr>
        <p:spPr>
          <a:xfrm>
            <a:off x="251519" y="1268760"/>
            <a:ext cx="8711751" cy="1220236"/>
          </a:xfrm>
        </p:spPr>
        <p:txBody>
          <a:bodyPr>
            <a:normAutofit/>
          </a:bodyPr>
          <a:lstStyle/>
          <a:p>
            <a:pPr marL="354013" indent="-354013">
              <a:lnSpc>
                <a:spcPct val="95000"/>
              </a:lnSpc>
              <a:spcBef>
                <a:spcPts val="600"/>
              </a:spcBef>
            </a:pPr>
            <a:r>
              <a:rPr lang="en-GB" sz="2400" dirty="0" smtClean="0"/>
              <a:t>We </a:t>
            </a:r>
            <a:r>
              <a:rPr lang="en-GB" sz="2400" b="1" dirty="0" smtClean="0"/>
              <a:t>should not</a:t>
            </a:r>
            <a:r>
              <a:rPr lang="en-GB" sz="2400" dirty="0" smtClean="0"/>
              <a:t> say, “There </a:t>
            </a:r>
            <a:r>
              <a:rPr lang="en-GB" sz="2400" dirty="0"/>
              <a:t>is a 95% chance that the (population) mean of </a:t>
            </a:r>
            <a:r>
              <a:rPr lang="en-GB" sz="2400" i="1" dirty="0" err="1"/>
              <a:t>PulseDiff</a:t>
            </a:r>
            <a:r>
              <a:rPr lang="en-GB" sz="2400" dirty="0"/>
              <a:t> is between 13.74 and </a:t>
            </a:r>
            <a:r>
              <a:rPr lang="en-GB" sz="2400" dirty="0" smtClean="0"/>
              <a:t>24.08”</a:t>
            </a:r>
          </a:p>
          <a:p>
            <a:pPr marL="354013" indent="-354013">
              <a:lnSpc>
                <a:spcPct val="95000"/>
              </a:lnSpc>
              <a:spcBef>
                <a:spcPts val="600"/>
              </a:spcBef>
            </a:pPr>
            <a:r>
              <a:rPr lang="en-GB" sz="2400" dirty="0"/>
              <a:t>But we </a:t>
            </a:r>
            <a:r>
              <a:rPr lang="en-GB" sz="2400" b="1" dirty="0"/>
              <a:t>should</a:t>
            </a:r>
            <a:r>
              <a:rPr lang="en-GB" sz="2400" dirty="0"/>
              <a:t> say: “If we carried out the same study </a:t>
            </a:r>
            <a:r>
              <a:rPr lang="en-GB" sz="2400" dirty="0" smtClean="0"/>
              <a:t>100</a:t>
            </a:r>
            <a:endParaRPr lang="en-GB" sz="24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98" t="5665" r="1354" b="1378"/>
          <a:stretch/>
        </p:blipFill>
        <p:spPr bwMode="auto">
          <a:xfrm>
            <a:off x="4139953" y="2488996"/>
            <a:ext cx="4536503" cy="318691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Content Placeholder 2"/>
          <p:cNvSpPr txBox="1">
            <a:spLocks/>
          </p:cNvSpPr>
          <p:nvPr/>
        </p:nvSpPr>
        <p:spPr bwMode="auto">
          <a:xfrm>
            <a:off x="251520" y="2417798"/>
            <a:ext cx="3672408" cy="33154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538163" indent="-538163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q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1700" indent="-363538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354013" indent="0">
              <a:lnSpc>
                <a:spcPct val="95000"/>
              </a:lnSpc>
              <a:spcBef>
                <a:spcPts val="600"/>
              </a:spcBef>
              <a:buNone/>
            </a:pP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times, approximately 95 of the confidence intervals would cover the true population mean”</a:t>
            </a:r>
          </a:p>
          <a:p>
            <a:pPr marL="354013" indent="-354013">
              <a:lnSpc>
                <a:spcPct val="95000"/>
              </a:lnSpc>
              <a:spcBef>
                <a:spcPts val="600"/>
              </a:spcBef>
            </a:pP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See Section 9.3.3 of: </a:t>
            </a: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http://cast.massey.ac.nz/core/index.html?book=general</a:t>
            </a:r>
            <a:endParaRPr lang="en-GB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6234024"/>
            <a:ext cx="1055191" cy="36918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347863" y="6141545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Peter Samuels</a:t>
            </a:r>
          </a:p>
          <a:p>
            <a:pPr algn="ctr"/>
            <a:r>
              <a:rPr lang="en-GB" sz="1200" dirty="0" smtClean="0"/>
              <a:t>Birmingham City University</a:t>
            </a:r>
            <a:endParaRPr lang="en-GB" sz="1200" dirty="0"/>
          </a:p>
        </p:txBody>
      </p:sp>
      <p:sp>
        <p:nvSpPr>
          <p:cNvPr id="8" name="TextBox 7"/>
          <p:cNvSpPr txBox="1"/>
          <p:nvPr/>
        </p:nvSpPr>
        <p:spPr>
          <a:xfrm>
            <a:off x="6329795" y="6141544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 smtClean="0"/>
              <a:t>Reviewer: Ellen Marshall</a:t>
            </a:r>
          </a:p>
          <a:p>
            <a:pPr algn="r"/>
            <a:r>
              <a:rPr lang="en-GB" sz="1200" dirty="0" smtClean="0"/>
              <a:t>University of Sheffield</a:t>
            </a:r>
            <a:endParaRPr lang="en-GB" sz="1200" dirty="0"/>
          </a:p>
        </p:txBody>
      </p:sp>
      <p:sp>
        <p:nvSpPr>
          <p:cNvPr id="2" name="TextBox 1"/>
          <p:cNvSpPr txBox="1"/>
          <p:nvPr/>
        </p:nvSpPr>
        <p:spPr>
          <a:xfrm>
            <a:off x="755576" y="5734417"/>
            <a:ext cx="7992889" cy="43088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GB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Confidence intervals in </a:t>
            </a:r>
            <a:r>
              <a:rPr lang="en-GB" sz="2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red</a:t>
            </a:r>
            <a:r>
              <a:rPr lang="en-GB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 do not contain the population mean</a:t>
            </a:r>
            <a:endParaRPr lang="en-GB" sz="2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0" name="Straight Arrow Connector 9"/>
          <p:cNvCxnSpPr/>
          <p:nvPr/>
        </p:nvCxnSpPr>
        <p:spPr>
          <a:xfrm flipV="1">
            <a:off x="4211960" y="4869160"/>
            <a:ext cx="3384376" cy="936104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3421036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4480" y="116632"/>
            <a:ext cx="8568000" cy="778098"/>
          </a:xfrm>
        </p:spPr>
        <p:txBody>
          <a:bodyPr/>
          <a:lstStyle/>
          <a:p>
            <a:r>
              <a:rPr lang="en-GB" sz="4000" dirty="0" smtClean="0"/>
              <a:t>What is parametric statistics?</a:t>
            </a:r>
            <a:endParaRPr lang="en-GB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08719"/>
            <a:ext cx="8229600" cy="1564543"/>
          </a:xfrm>
        </p:spPr>
        <p:txBody>
          <a:bodyPr>
            <a:normAutofit/>
          </a:bodyPr>
          <a:lstStyle/>
          <a:p>
            <a:pPr marL="354013" indent="-354013">
              <a:lnSpc>
                <a:spcPct val="95000"/>
              </a:lnSpc>
              <a:spcBef>
                <a:spcPts val="600"/>
              </a:spcBef>
            </a:pPr>
            <a:r>
              <a:rPr lang="en-GB" sz="2400" dirty="0" smtClean="0"/>
              <a:t>A form of statistical testing (inference) which assumes data comes from a </a:t>
            </a:r>
            <a:r>
              <a:rPr lang="en-GB" sz="2400" b="1" dirty="0" smtClean="0"/>
              <a:t>distribution</a:t>
            </a:r>
            <a:r>
              <a:rPr lang="en-GB" sz="2400" dirty="0" smtClean="0"/>
              <a:t> (defined by parameters)</a:t>
            </a:r>
          </a:p>
          <a:p>
            <a:pPr marL="354013" indent="-354013">
              <a:lnSpc>
                <a:spcPct val="95000"/>
              </a:lnSpc>
              <a:spcBef>
                <a:spcPts val="600"/>
              </a:spcBef>
            </a:pPr>
            <a:r>
              <a:rPr lang="en-GB" sz="2400" dirty="0" smtClean="0"/>
              <a:t>Often this is the </a:t>
            </a:r>
            <a:r>
              <a:rPr lang="en-GB" sz="2400" b="1" dirty="0" smtClean="0"/>
              <a:t>normal distribution</a:t>
            </a:r>
            <a:r>
              <a:rPr lang="en-GB" sz="2400" dirty="0" smtClean="0"/>
              <a:t>, whose parameters are a </a:t>
            </a:r>
            <a:r>
              <a:rPr lang="en-GB" sz="2400" b="1" dirty="0" smtClean="0"/>
              <a:t>mean</a:t>
            </a:r>
            <a:r>
              <a:rPr lang="en-GB" sz="2400" dirty="0" smtClean="0"/>
              <a:t> and a </a:t>
            </a:r>
            <a:r>
              <a:rPr lang="en-GB" sz="2400" b="1" dirty="0" smtClean="0"/>
              <a:t>standard deviation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599" b="22158"/>
          <a:stretch/>
        </p:blipFill>
        <p:spPr>
          <a:xfrm>
            <a:off x="4067944" y="2541889"/>
            <a:ext cx="4716000" cy="3339968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5" name="TextBox 4"/>
          <p:cNvSpPr txBox="1"/>
          <p:nvPr/>
        </p:nvSpPr>
        <p:spPr>
          <a:xfrm>
            <a:off x="457200" y="2473263"/>
            <a:ext cx="3610744" cy="34040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54013" indent="-354013">
              <a:lnSpc>
                <a:spcPct val="95000"/>
              </a:lnSpc>
              <a:spcBef>
                <a:spcPts val="600"/>
              </a:spcBef>
              <a:buFont typeface="Wingdings" pitchFamily="2" charset="2"/>
              <a:buChar char="q"/>
            </a:pP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We may need to test for this first</a:t>
            </a:r>
          </a:p>
          <a:p>
            <a:pPr marL="354013" indent="-354013">
              <a:lnSpc>
                <a:spcPct val="95000"/>
              </a:lnSpc>
              <a:spcBef>
                <a:spcPts val="600"/>
              </a:spcBef>
              <a:buFont typeface="Wingdings" pitchFamily="2" charset="2"/>
              <a:buChar char="q"/>
            </a:pP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Normally only use numerical (scale) data</a:t>
            </a:r>
          </a:p>
          <a:p>
            <a:pPr marL="354013" indent="-354013">
              <a:lnSpc>
                <a:spcPct val="95000"/>
              </a:lnSpc>
              <a:spcBef>
                <a:spcPts val="600"/>
              </a:spcBef>
              <a:buFont typeface="Wingdings" pitchFamily="2" charset="2"/>
              <a:buChar char="q"/>
            </a:pP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Classic </a:t>
            </a: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‘mistake’: </a:t>
            </a: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turning </a:t>
            </a:r>
            <a:r>
              <a:rPr lang="en-GB" sz="2400" dirty="0" err="1">
                <a:latin typeface="Arial" panose="020B0604020202020204" pitchFamily="34" charset="0"/>
                <a:cs typeface="Arial" panose="020B0604020202020204" pitchFamily="34" charset="0"/>
              </a:rPr>
              <a:t>Likert</a:t>
            </a: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 values (strongly agree, etc.) into numbers and using a </a:t>
            </a: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t-test</a:t>
            </a:r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067944" y="2541888"/>
            <a:ext cx="18002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Normal distribution with mean 0 and standard deviation 1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092280" y="2541888"/>
            <a:ext cx="1691664" cy="147732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A </a:t>
            </a:r>
            <a:r>
              <a:rPr lang="en-GB" b="1" dirty="0" smtClean="0">
                <a:latin typeface="Arial" panose="020B0604020202020204" pitchFamily="34" charset="0"/>
                <a:cs typeface="Arial" panose="020B0604020202020204" pitchFamily="34" charset="0"/>
              </a:rPr>
              <a:t>significant </a:t>
            </a:r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event is one lying in one of the tails of this distribution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7668344" y="4019216"/>
            <a:ext cx="269768" cy="1561615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flipH="1">
            <a:off x="4860032" y="3645024"/>
            <a:ext cx="2232248" cy="1935807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1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6234024"/>
            <a:ext cx="1055191" cy="369186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3347863" y="6141545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Peter Samuels</a:t>
            </a:r>
          </a:p>
          <a:p>
            <a:pPr algn="ctr"/>
            <a:r>
              <a:rPr lang="en-GB" sz="1200" dirty="0" smtClean="0"/>
              <a:t>Birmingham City University</a:t>
            </a:r>
            <a:endParaRPr lang="en-GB" sz="1200" dirty="0"/>
          </a:p>
        </p:txBody>
      </p:sp>
      <p:sp>
        <p:nvSpPr>
          <p:cNvPr id="14" name="TextBox 13"/>
          <p:cNvSpPr txBox="1"/>
          <p:nvPr/>
        </p:nvSpPr>
        <p:spPr>
          <a:xfrm>
            <a:off x="6329795" y="6141544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 smtClean="0"/>
              <a:t>Reviewer: Ellen Marshall</a:t>
            </a:r>
          </a:p>
          <a:p>
            <a:pPr algn="r"/>
            <a:r>
              <a:rPr lang="en-GB" sz="1200" dirty="0" smtClean="0"/>
              <a:t>University of Sheffield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14941581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3184" y="130622"/>
            <a:ext cx="8507288" cy="634082"/>
          </a:xfrm>
        </p:spPr>
        <p:txBody>
          <a:bodyPr>
            <a:normAutofit fontScale="90000"/>
          </a:bodyPr>
          <a:lstStyle/>
          <a:p>
            <a:r>
              <a:rPr lang="en-GB" sz="4000" dirty="0" smtClean="0"/>
              <a:t>Check </a:t>
            </a:r>
            <a:r>
              <a:rPr lang="en-GB" sz="4000" i="1" dirty="0" err="1" smtClean="0"/>
              <a:t>PulseDiff</a:t>
            </a:r>
            <a:r>
              <a:rPr lang="en-GB" sz="4000" dirty="0" smtClean="0"/>
              <a:t> </a:t>
            </a:r>
            <a:r>
              <a:rPr lang="en-GB" sz="4000" smtClean="0"/>
              <a:t>for normality</a:t>
            </a:r>
            <a:endParaRPr lang="en-GB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836712"/>
            <a:ext cx="3672408" cy="4133850"/>
          </a:xfrm>
        </p:spPr>
        <p:txBody>
          <a:bodyPr/>
          <a:lstStyle/>
          <a:p>
            <a:pPr marL="354013" indent="-354013"/>
            <a:r>
              <a:rPr lang="en-GB" sz="2400" dirty="0" smtClean="0"/>
              <a:t>Graph of </a:t>
            </a:r>
            <a:r>
              <a:rPr lang="en-GB" sz="2400" i="1" dirty="0" err="1" smtClean="0"/>
              <a:t>PulseDiff</a:t>
            </a:r>
            <a:r>
              <a:rPr lang="en-GB" sz="2400" dirty="0" smtClean="0"/>
              <a:t> seemed to be fairly flat (negative kurtosis)</a:t>
            </a:r>
          </a:p>
          <a:p>
            <a:pPr marL="354013" indent="-354013"/>
            <a:r>
              <a:rPr lang="en-GB" sz="2400" dirty="0" smtClean="0"/>
              <a:t>No sign of skewness</a:t>
            </a:r>
          </a:p>
          <a:p>
            <a:pPr marL="354013" indent="-354013"/>
            <a:r>
              <a:rPr lang="en-GB" sz="2400" dirty="0" smtClean="0"/>
              <a:t>Data gap is a worry</a:t>
            </a:r>
            <a:endParaRPr lang="en-GB" sz="2400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3068960"/>
            <a:ext cx="4532320" cy="295232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8" name="Straight Arrow Connector 7"/>
          <p:cNvCxnSpPr>
            <a:stCxn id="13" idx="1"/>
          </p:cNvCxnSpPr>
          <p:nvPr/>
        </p:nvCxnSpPr>
        <p:spPr>
          <a:xfrm flipH="1">
            <a:off x="4247964" y="4852954"/>
            <a:ext cx="1260140" cy="808294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8"/>
          <p:cNvSpPr/>
          <p:nvPr/>
        </p:nvSpPr>
        <p:spPr>
          <a:xfrm>
            <a:off x="3743908" y="5589240"/>
            <a:ext cx="504056" cy="396000"/>
          </a:xfrm>
          <a:prstGeom prst="rect">
            <a:avLst/>
          </a:prstGeom>
          <a:solidFill>
            <a:srgbClr val="FFC7CE">
              <a:alpha val="25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/>
          <p:cNvSpPr/>
          <p:nvPr/>
        </p:nvSpPr>
        <p:spPr>
          <a:xfrm>
            <a:off x="5508104" y="4398983"/>
            <a:ext cx="3060340" cy="90794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Skewness is 0.367</a:t>
            </a:r>
          </a:p>
          <a:p>
            <a:pPr>
              <a:spcBef>
                <a:spcPts val="600"/>
              </a:spcBef>
            </a:pP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Kurtosis in -0.802</a:t>
            </a:r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6234024"/>
            <a:ext cx="1055191" cy="369186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3347863" y="6141545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Peter Samuels</a:t>
            </a:r>
          </a:p>
          <a:p>
            <a:pPr algn="ctr"/>
            <a:r>
              <a:rPr lang="en-GB" sz="1200" dirty="0" smtClean="0"/>
              <a:t>Birmingham City University</a:t>
            </a:r>
            <a:endParaRPr lang="en-GB" sz="1200" dirty="0"/>
          </a:p>
        </p:txBody>
      </p:sp>
      <p:sp>
        <p:nvSpPr>
          <p:cNvPr id="12" name="TextBox 11"/>
          <p:cNvSpPr txBox="1"/>
          <p:nvPr/>
        </p:nvSpPr>
        <p:spPr>
          <a:xfrm>
            <a:off x="6329795" y="6141544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 smtClean="0"/>
              <a:t>Reviewer: Ellen Marshall</a:t>
            </a:r>
          </a:p>
          <a:p>
            <a:pPr algn="r"/>
            <a:r>
              <a:rPr lang="en-GB" sz="1200" dirty="0" smtClean="0"/>
              <a:t>University of Sheffield</a:t>
            </a:r>
            <a:endParaRPr lang="en-GB" sz="1200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42588" y="908720"/>
            <a:ext cx="4049892" cy="324506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5" name="Straight Arrow Connector 4"/>
          <p:cNvCxnSpPr/>
          <p:nvPr/>
        </p:nvCxnSpPr>
        <p:spPr>
          <a:xfrm>
            <a:off x="3491880" y="2708920"/>
            <a:ext cx="3600400" cy="288032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374077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12" y="116632"/>
            <a:ext cx="8784976" cy="1152128"/>
          </a:xfrm>
        </p:spPr>
        <p:txBody>
          <a:bodyPr>
            <a:normAutofit fontScale="90000"/>
          </a:bodyPr>
          <a:lstStyle/>
          <a:p>
            <a:pPr>
              <a:lnSpc>
                <a:spcPct val="90000"/>
              </a:lnSpc>
            </a:pPr>
            <a:r>
              <a:rPr lang="en-GB" sz="4000" dirty="0" smtClean="0"/>
              <a:t>The null and alternative hypotheses</a:t>
            </a:r>
            <a:endParaRPr lang="en-GB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752528"/>
          </a:xfrm>
        </p:spPr>
        <p:txBody>
          <a:bodyPr>
            <a:normAutofit/>
          </a:bodyPr>
          <a:lstStyle/>
          <a:p>
            <a:pPr marL="354013" indent="-354013">
              <a:lnSpc>
                <a:spcPct val="92000"/>
              </a:lnSpc>
              <a:spcBef>
                <a:spcPts val="500"/>
              </a:spcBef>
            </a:pPr>
            <a:r>
              <a:rPr lang="en-GB" sz="2400" dirty="0" smtClean="0"/>
              <a:t>Statistical testing is about making a decision about the significance of a data feature. We usually assume that this feature was just a random event and then seek to measure how unlikely such an event was.</a:t>
            </a:r>
          </a:p>
          <a:p>
            <a:pPr marL="354013" indent="-354013">
              <a:lnSpc>
                <a:spcPct val="92000"/>
              </a:lnSpc>
              <a:spcBef>
                <a:spcPts val="500"/>
              </a:spcBef>
            </a:pPr>
            <a:r>
              <a:rPr lang="en-GB" sz="2400" dirty="0" smtClean="0"/>
              <a:t>The statement of this position is known as the </a:t>
            </a:r>
            <a:r>
              <a:rPr lang="en-GB" sz="2400" b="1" dirty="0" smtClean="0"/>
              <a:t>null hypothesis</a:t>
            </a:r>
            <a:r>
              <a:rPr lang="en-GB" sz="2400" dirty="0" smtClean="0"/>
              <a:t> and is written </a:t>
            </a:r>
            <a:r>
              <a:rPr lang="en-GB" sz="2400" b="1" dirty="0" smtClean="0"/>
              <a:t>H</a:t>
            </a:r>
            <a:r>
              <a:rPr lang="en-GB" sz="2400" b="1" baseline="-25000" dirty="0" smtClean="0"/>
              <a:t>0</a:t>
            </a:r>
          </a:p>
          <a:p>
            <a:pPr marL="354013" indent="-354013">
              <a:lnSpc>
                <a:spcPct val="92000"/>
              </a:lnSpc>
              <a:spcBef>
                <a:spcPts val="500"/>
              </a:spcBef>
            </a:pPr>
            <a:r>
              <a:rPr lang="en-GB" sz="2400" dirty="0" smtClean="0"/>
              <a:t>With statistical testing we try to </a:t>
            </a:r>
            <a:r>
              <a:rPr lang="en-GB" sz="2400" b="1" dirty="0" smtClean="0"/>
              <a:t>reject </a:t>
            </a:r>
            <a:r>
              <a:rPr lang="en-GB" sz="2400" dirty="0" smtClean="0"/>
              <a:t>the null hypothesis </a:t>
            </a:r>
            <a:r>
              <a:rPr lang="en-GB" sz="2400" b="1" dirty="0" smtClean="0"/>
              <a:t>with a certain level of confidence </a:t>
            </a:r>
            <a:r>
              <a:rPr lang="en-GB" sz="2400" dirty="0" smtClean="0"/>
              <a:t>based on the probability (or ‘P-’) value of the test statistic</a:t>
            </a:r>
          </a:p>
          <a:p>
            <a:pPr marL="354013" indent="-354013">
              <a:lnSpc>
                <a:spcPct val="92000"/>
              </a:lnSpc>
              <a:spcBef>
                <a:spcPts val="500"/>
              </a:spcBef>
            </a:pPr>
            <a:r>
              <a:rPr lang="en-GB" sz="2400" dirty="0" smtClean="0"/>
              <a:t>This is like assuming an accused person in </a:t>
            </a:r>
            <a:r>
              <a:rPr lang="en-GB" sz="2400" b="1" dirty="0" smtClean="0"/>
              <a:t>innocent </a:t>
            </a:r>
            <a:r>
              <a:rPr lang="en-GB" sz="2400" dirty="0" smtClean="0"/>
              <a:t>then </a:t>
            </a:r>
            <a:r>
              <a:rPr lang="en-GB" sz="2400" b="1" dirty="0" smtClean="0"/>
              <a:t>convicting </a:t>
            </a:r>
            <a:r>
              <a:rPr lang="en-GB" sz="2400" dirty="0" smtClean="0"/>
              <a:t>them </a:t>
            </a:r>
            <a:r>
              <a:rPr lang="en-GB" sz="2400" b="1" dirty="0" smtClean="0"/>
              <a:t>beyond reasonable doubt</a:t>
            </a:r>
          </a:p>
          <a:p>
            <a:pPr marL="354013" indent="-354013">
              <a:lnSpc>
                <a:spcPct val="92000"/>
              </a:lnSpc>
              <a:spcBef>
                <a:spcPts val="500"/>
              </a:spcBef>
            </a:pPr>
            <a:r>
              <a:rPr lang="en-GB" sz="2400" dirty="0" smtClean="0"/>
              <a:t>The logical opposite of the null hypothesis is known as the </a:t>
            </a:r>
            <a:r>
              <a:rPr lang="en-GB" sz="2400" b="1" dirty="0" smtClean="0"/>
              <a:t>alternative hypothesis</a:t>
            </a:r>
            <a:endParaRPr lang="en-GB" sz="2400" b="1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6234024"/>
            <a:ext cx="1055191" cy="36918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347863" y="6141545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Peter Samuels</a:t>
            </a:r>
          </a:p>
          <a:p>
            <a:pPr algn="ctr"/>
            <a:r>
              <a:rPr lang="en-GB" sz="1200" dirty="0" smtClean="0"/>
              <a:t>Birmingham City University</a:t>
            </a:r>
            <a:endParaRPr lang="en-GB" sz="1200" dirty="0"/>
          </a:p>
        </p:txBody>
      </p:sp>
      <p:sp>
        <p:nvSpPr>
          <p:cNvPr id="6" name="TextBox 5"/>
          <p:cNvSpPr txBox="1"/>
          <p:nvPr/>
        </p:nvSpPr>
        <p:spPr>
          <a:xfrm>
            <a:off x="6329795" y="6141544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 smtClean="0"/>
              <a:t>Reviewer: Ellen Marshall</a:t>
            </a:r>
          </a:p>
          <a:p>
            <a:pPr algn="r"/>
            <a:r>
              <a:rPr lang="en-GB" sz="1200" dirty="0" smtClean="0"/>
              <a:t>University of Sheffield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829635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9776"/>
            <a:ext cx="8229600" cy="1143000"/>
          </a:xfrm>
        </p:spPr>
        <p:txBody>
          <a:bodyPr>
            <a:normAutofit fontScale="90000"/>
          </a:bodyPr>
          <a:lstStyle/>
          <a:p>
            <a:pPr>
              <a:lnSpc>
                <a:spcPct val="90000"/>
              </a:lnSpc>
            </a:pPr>
            <a:r>
              <a:rPr lang="en-GB" sz="4000" dirty="0" smtClean="0"/>
              <a:t>Standard significance levels and the null hypothesis (H</a:t>
            </a:r>
            <a:r>
              <a:rPr lang="en-GB" sz="4000" baseline="-25000" dirty="0" smtClean="0"/>
              <a:t>0</a:t>
            </a:r>
            <a:r>
              <a:rPr lang="en-GB" sz="4000" dirty="0" smtClean="0"/>
              <a:t>)</a:t>
            </a:r>
            <a:endParaRPr lang="en-GB" sz="40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61641612"/>
              </p:ext>
            </p:extLst>
          </p:nvPr>
        </p:nvGraphicFramePr>
        <p:xfrm>
          <a:off x="611560" y="1628800"/>
          <a:ext cx="7788219" cy="39014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872208"/>
                <a:gridCol w="1656000"/>
                <a:gridCol w="1344011"/>
                <a:gridCol w="29160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20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P-value of test statistic</a:t>
                      </a:r>
                      <a:endParaRPr lang="en-GB" sz="20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Significant?</a:t>
                      </a:r>
                      <a:endParaRPr lang="en-GB" sz="20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Formal action</a:t>
                      </a:r>
                      <a:endParaRPr lang="en-GB" sz="20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Informal interpretation</a:t>
                      </a:r>
                      <a:endParaRPr lang="en-GB" sz="20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2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&gt; 0.1</a:t>
                      </a:r>
                      <a:endParaRPr lang="en-GB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2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</a:t>
                      </a:r>
                      <a:endParaRPr lang="en-GB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2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Retain H</a:t>
                      </a:r>
                      <a:r>
                        <a:rPr lang="en-GB" sz="2000" baseline="-25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en-GB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2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 evidence to reject H</a:t>
                      </a:r>
                      <a:r>
                        <a:rPr lang="en-GB" sz="2000" baseline="-25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en-GB" sz="2000" baseline="-25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2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Between 0.1 and 0.05</a:t>
                      </a:r>
                      <a:endParaRPr lang="en-GB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2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</a:t>
                      </a:r>
                      <a:endParaRPr lang="en-GB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2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Retain H</a:t>
                      </a:r>
                      <a:r>
                        <a:rPr lang="en-GB" sz="2000" baseline="-25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en-GB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20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Weak evidence </a:t>
                      </a:r>
                      <a:r>
                        <a:rPr lang="en-GB" sz="2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 reject H</a:t>
                      </a:r>
                      <a:r>
                        <a:rPr lang="en-GB" sz="2000" baseline="-25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en-GB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2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Between 0.05 and 0.01</a:t>
                      </a:r>
                      <a:endParaRPr lang="en-GB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2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Yes, at the 0.05 level</a:t>
                      </a:r>
                      <a:endParaRPr lang="en-GB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2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Reject H</a:t>
                      </a:r>
                      <a:r>
                        <a:rPr lang="en-GB" sz="2000" baseline="-25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en-GB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20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Evidence</a:t>
                      </a:r>
                      <a:r>
                        <a:rPr lang="en-GB" sz="2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to reject H</a:t>
                      </a:r>
                      <a:r>
                        <a:rPr lang="en-GB" sz="2000" baseline="-25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en-GB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2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Between 0.01 and 0.001</a:t>
                      </a:r>
                      <a:endParaRPr lang="en-GB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2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Yes, at the 0.01 level</a:t>
                      </a:r>
                      <a:endParaRPr lang="en-GB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2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Reject H</a:t>
                      </a:r>
                      <a:r>
                        <a:rPr lang="en-GB" sz="2000" baseline="-25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en-GB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20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Strong evidence </a:t>
                      </a:r>
                      <a:r>
                        <a:rPr lang="en-GB" sz="2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 reject H</a:t>
                      </a:r>
                      <a:r>
                        <a:rPr lang="en-GB" sz="2000" baseline="-25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en-GB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2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Less than</a:t>
                      </a:r>
                      <a:r>
                        <a:rPr lang="en-GB" sz="20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0.001</a:t>
                      </a:r>
                      <a:endParaRPr lang="en-GB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2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Yes, at the 0.001 level</a:t>
                      </a:r>
                      <a:endParaRPr lang="en-GB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2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Reject H</a:t>
                      </a:r>
                      <a:r>
                        <a:rPr lang="en-GB" sz="2000" baseline="-25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en-GB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20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Very strong evidence </a:t>
                      </a:r>
                      <a:r>
                        <a:rPr lang="en-GB" sz="2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 reject H</a:t>
                      </a:r>
                      <a:r>
                        <a:rPr lang="en-GB" sz="2000" baseline="-25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en-GB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6234024"/>
            <a:ext cx="1055191" cy="36918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347863" y="6141545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Peter Samuels</a:t>
            </a:r>
          </a:p>
          <a:p>
            <a:pPr algn="ctr"/>
            <a:r>
              <a:rPr lang="en-GB" sz="1200" dirty="0" smtClean="0"/>
              <a:t>Birmingham City University</a:t>
            </a:r>
            <a:endParaRPr lang="en-GB" sz="1200" dirty="0"/>
          </a:p>
        </p:txBody>
      </p:sp>
      <p:sp>
        <p:nvSpPr>
          <p:cNvPr id="7" name="TextBox 6"/>
          <p:cNvSpPr txBox="1"/>
          <p:nvPr/>
        </p:nvSpPr>
        <p:spPr>
          <a:xfrm>
            <a:off x="6329795" y="6141544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 smtClean="0"/>
              <a:t>Reviewer: Ellen Marshall</a:t>
            </a:r>
          </a:p>
          <a:p>
            <a:pPr algn="r"/>
            <a:r>
              <a:rPr lang="en-GB" sz="1200" dirty="0" smtClean="0"/>
              <a:t>University of Sheffield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2144793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706090"/>
          </a:xfrm>
        </p:spPr>
        <p:txBody>
          <a:bodyPr/>
          <a:lstStyle/>
          <a:p>
            <a:r>
              <a:rPr lang="en-GB" sz="4000" dirty="0" smtClean="0"/>
              <a:t>Things that can go wrong</a:t>
            </a:r>
            <a:endParaRPr lang="en-GB" sz="40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59434082"/>
              </p:ext>
            </p:extLst>
          </p:nvPr>
        </p:nvGraphicFramePr>
        <p:xfrm>
          <a:off x="611560" y="908720"/>
          <a:ext cx="8027353" cy="15544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314893"/>
                <a:gridCol w="2856230"/>
                <a:gridCol w="2856230"/>
              </a:tblGrid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horzOverflow="overflow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</a:t>
                      </a:r>
                      <a:r>
                        <a:rPr kumimoji="0" lang="en-GB" sz="2800" b="1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r>
                        <a:rPr kumimoji="0" lang="en-GB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really true</a:t>
                      </a:r>
                    </a:p>
                  </a:txBody>
                  <a:tcPr horzOverflow="overflow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</a:t>
                      </a:r>
                      <a:r>
                        <a:rPr kumimoji="0" lang="en-GB" sz="2800" b="1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r>
                        <a:rPr kumimoji="0" lang="en-GB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really false</a:t>
                      </a:r>
                    </a:p>
                  </a:txBody>
                  <a:tcPr horzOverflow="overflow"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</a:t>
                      </a:r>
                      <a:r>
                        <a:rPr kumimoji="0" lang="en-GB" sz="2800" b="1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r>
                        <a:rPr kumimoji="0" lang="en-GB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rejected</a:t>
                      </a:r>
                    </a:p>
                  </a:txBody>
                  <a:tcPr horzOverflow="overflow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Type I error</a:t>
                      </a:r>
                    </a:p>
                  </a:txBody>
                  <a:tcPr horzOverflow="overflow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Correct decision</a:t>
                      </a:r>
                    </a:p>
                  </a:txBody>
                  <a:tcPr horzOverflow="overflow"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</a:t>
                      </a:r>
                      <a:r>
                        <a:rPr kumimoji="0" lang="en-GB" sz="2800" b="1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r>
                        <a:rPr kumimoji="0" lang="en-GB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accepted</a:t>
                      </a:r>
                    </a:p>
                  </a:txBody>
                  <a:tcPr horzOverflow="overflow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Correct decision</a:t>
                      </a:r>
                    </a:p>
                  </a:txBody>
                  <a:tcPr horzOverflow="overflow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Type II error</a:t>
                      </a:r>
                    </a:p>
                  </a:txBody>
                  <a:tcPr horzOverflow="overflow"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611560" y="2564904"/>
            <a:ext cx="8064896" cy="32839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54013" indent="-354013">
              <a:lnSpc>
                <a:spcPct val="95000"/>
              </a:lnSpc>
              <a:spcBef>
                <a:spcPts val="600"/>
              </a:spcBef>
              <a:buFont typeface="Wingdings" pitchFamily="2" charset="2"/>
              <a:buChar char="q"/>
            </a:pP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Type I error is equivalent to </a:t>
            </a:r>
            <a:r>
              <a:rPr lang="en-GB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convicting the innocent</a:t>
            </a:r>
          </a:p>
          <a:p>
            <a:pPr marL="354013" indent="-354013">
              <a:lnSpc>
                <a:spcPct val="95000"/>
              </a:lnSpc>
              <a:spcBef>
                <a:spcPts val="600"/>
              </a:spcBef>
              <a:buFont typeface="Wingdings" pitchFamily="2" charset="2"/>
              <a:buChar char="q"/>
            </a:pP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Type II error is equivalent to </a:t>
            </a:r>
            <a:r>
              <a:rPr lang="en-GB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acquitting the guilty</a:t>
            </a:r>
          </a:p>
          <a:p>
            <a:pPr marL="354013" indent="-354013">
              <a:lnSpc>
                <a:spcPct val="95000"/>
              </a:lnSpc>
              <a:spcBef>
                <a:spcPts val="600"/>
              </a:spcBef>
              <a:buFont typeface="Wingdings" pitchFamily="2" charset="2"/>
              <a:buChar char="q"/>
            </a:pP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Reducing the chance of a Type I error by changing the significance threshold increases the chance of a Type II error</a:t>
            </a:r>
          </a:p>
          <a:p>
            <a:pPr marL="354013" indent="-354013">
              <a:lnSpc>
                <a:spcPct val="95000"/>
              </a:lnSpc>
              <a:spcBef>
                <a:spcPts val="600"/>
              </a:spcBef>
              <a:buFont typeface="Wingdings" pitchFamily="2" charset="2"/>
              <a:buChar char="q"/>
            </a:pP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The best solution is to </a:t>
            </a:r>
            <a:r>
              <a:rPr lang="en-GB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increase the sample size</a:t>
            </a:r>
          </a:p>
          <a:p>
            <a:pPr marL="354013" indent="-354013">
              <a:lnSpc>
                <a:spcPct val="95000"/>
              </a:lnSpc>
              <a:spcBef>
                <a:spcPts val="600"/>
              </a:spcBef>
              <a:buFont typeface="Wingdings" pitchFamily="2" charset="2"/>
              <a:buChar char="q"/>
            </a:pP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GB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power</a:t>
            </a: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of a test is </a:t>
            </a:r>
            <a:r>
              <a:rPr lang="en-GB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1 – Probability(Type II error)</a:t>
            </a:r>
          </a:p>
          <a:p>
            <a:pPr marL="354013" indent="-354013">
              <a:lnSpc>
                <a:spcPct val="95000"/>
              </a:lnSpc>
              <a:spcBef>
                <a:spcPts val="600"/>
              </a:spcBef>
              <a:buFont typeface="Wingdings" pitchFamily="2" charset="2"/>
              <a:buChar char="q"/>
            </a:pP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More details in Workshop 13</a:t>
            </a:r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6234024"/>
            <a:ext cx="1055191" cy="36918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347863" y="6141545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Peter Samuels</a:t>
            </a:r>
          </a:p>
          <a:p>
            <a:pPr algn="ctr"/>
            <a:r>
              <a:rPr lang="en-GB" sz="1200" dirty="0" smtClean="0"/>
              <a:t>Birmingham City University</a:t>
            </a:r>
            <a:endParaRPr lang="en-GB" sz="1200" dirty="0"/>
          </a:p>
        </p:txBody>
      </p:sp>
      <p:sp>
        <p:nvSpPr>
          <p:cNvPr id="8" name="TextBox 7"/>
          <p:cNvSpPr txBox="1"/>
          <p:nvPr/>
        </p:nvSpPr>
        <p:spPr>
          <a:xfrm>
            <a:off x="6329795" y="6141544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 smtClean="0"/>
              <a:t>Reviewer: Ellen Marshall</a:t>
            </a:r>
          </a:p>
          <a:p>
            <a:pPr algn="r"/>
            <a:r>
              <a:rPr lang="en-GB" sz="1200" dirty="0" smtClean="0"/>
              <a:t>University of Sheffield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359758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1143000"/>
          </a:xfrm>
        </p:spPr>
        <p:txBody>
          <a:bodyPr>
            <a:normAutofit fontScale="90000"/>
          </a:bodyPr>
          <a:lstStyle/>
          <a:p>
            <a:pPr>
              <a:lnSpc>
                <a:spcPct val="90000"/>
              </a:lnSpc>
            </a:pPr>
            <a:r>
              <a:rPr lang="en-GB" sz="4000" dirty="0" smtClean="0"/>
              <a:t>First: test for normality using the Shapiro-</a:t>
            </a:r>
            <a:r>
              <a:rPr lang="en-GB" sz="4000" dirty="0" err="1" smtClean="0"/>
              <a:t>Wilk</a:t>
            </a:r>
            <a:r>
              <a:rPr lang="en-GB" sz="4000" dirty="0" smtClean="0"/>
              <a:t> test</a:t>
            </a:r>
            <a:endParaRPr lang="en-GB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96752"/>
            <a:ext cx="8244000" cy="1584176"/>
          </a:xfrm>
        </p:spPr>
        <p:txBody>
          <a:bodyPr/>
          <a:lstStyle/>
          <a:p>
            <a:pPr marL="361950" indent="-361950">
              <a:lnSpc>
                <a:spcPct val="95000"/>
              </a:lnSpc>
              <a:spcBef>
                <a:spcPts val="400"/>
              </a:spcBef>
            </a:pPr>
            <a:r>
              <a:rPr lang="en-GB" sz="2400" dirty="0" smtClean="0"/>
              <a:t>Use this test for sample sizes &lt;2000; otherwise use the Kolmogorov-Smirnov test</a:t>
            </a:r>
          </a:p>
          <a:p>
            <a:pPr marL="361950" indent="-361950">
              <a:lnSpc>
                <a:spcPct val="95000"/>
              </a:lnSpc>
              <a:spcBef>
                <a:spcPts val="400"/>
              </a:spcBef>
            </a:pPr>
            <a:r>
              <a:rPr lang="en-GB" sz="2400" dirty="0" smtClean="0"/>
              <a:t>Select: </a:t>
            </a:r>
            <a:r>
              <a:rPr lang="en-GB" sz="2400" i="1" dirty="0" err="1" smtClean="0"/>
              <a:t>Analyze</a:t>
            </a:r>
            <a:r>
              <a:rPr lang="en-GB" sz="2400" dirty="0" smtClean="0"/>
              <a:t> – </a:t>
            </a:r>
            <a:r>
              <a:rPr lang="en-GB" sz="2400" i="1" dirty="0" smtClean="0"/>
              <a:t>Descriptive Tests – Explore</a:t>
            </a:r>
          </a:p>
          <a:p>
            <a:pPr marL="361950" indent="-361950">
              <a:lnSpc>
                <a:spcPct val="95000"/>
              </a:lnSpc>
              <a:spcBef>
                <a:spcPts val="400"/>
              </a:spcBef>
            </a:pPr>
            <a:r>
              <a:rPr lang="en-GB" sz="2400" dirty="0" smtClean="0"/>
              <a:t>Select </a:t>
            </a:r>
            <a:r>
              <a:rPr lang="en-GB" sz="2400" i="1" dirty="0" err="1" smtClean="0"/>
              <a:t>PulseDiff</a:t>
            </a:r>
            <a:r>
              <a:rPr lang="en-GB" sz="2400" dirty="0" smtClean="0"/>
              <a:t> in the dependent variable list</a:t>
            </a: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088" b="2263"/>
          <a:stretch/>
        </p:blipFill>
        <p:spPr bwMode="auto">
          <a:xfrm>
            <a:off x="2681536" y="2852936"/>
            <a:ext cx="6161653" cy="286003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Rectangle 5"/>
          <p:cNvSpPr/>
          <p:nvPr/>
        </p:nvSpPr>
        <p:spPr>
          <a:xfrm>
            <a:off x="467544" y="2708920"/>
            <a:ext cx="2213992" cy="33014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1950" indent="-361950">
              <a:lnSpc>
                <a:spcPct val="95000"/>
              </a:lnSpc>
              <a:spcBef>
                <a:spcPts val="400"/>
              </a:spcBef>
              <a:buFont typeface="Wingdings" pitchFamily="2" charset="2"/>
              <a:buChar char="q"/>
            </a:pP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Select Plots… and Normality plots with tests</a:t>
            </a:r>
          </a:p>
          <a:p>
            <a:pPr marL="361950" indent="-361950">
              <a:lnSpc>
                <a:spcPct val="95000"/>
              </a:lnSpc>
              <a:spcBef>
                <a:spcPts val="400"/>
              </a:spcBef>
              <a:buFont typeface="Wingdings" pitchFamily="2" charset="2"/>
              <a:buChar char="q"/>
            </a:pP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r>
              <a:rPr lang="en-GB" sz="2400" baseline="-25000" dirty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: The data </a:t>
            </a:r>
            <a:r>
              <a:rPr lang="en-GB" sz="2400" b="1" dirty="0">
                <a:latin typeface="Arial" panose="020B0604020202020204" pitchFamily="34" charset="0"/>
                <a:cs typeface="Arial" panose="020B0604020202020204" pitchFamily="34" charset="0"/>
              </a:rPr>
              <a:t>is</a:t>
            </a: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 normally distributed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6234024"/>
            <a:ext cx="1055191" cy="36918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347863" y="6141545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Peter Samuels</a:t>
            </a:r>
          </a:p>
          <a:p>
            <a:pPr algn="ctr"/>
            <a:r>
              <a:rPr lang="en-GB" sz="1200" dirty="0" smtClean="0"/>
              <a:t>Birmingham City University</a:t>
            </a:r>
            <a:endParaRPr lang="en-GB" sz="1200" dirty="0"/>
          </a:p>
        </p:txBody>
      </p:sp>
      <p:sp>
        <p:nvSpPr>
          <p:cNvPr id="9" name="TextBox 8"/>
          <p:cNvSpPr txBox="1"/>
          <p:nvPr/>
        </p:nvSpPr>
        <p:spPr>
          <a:xfrm>
            <a:off x="6329795" y="6141544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 smtClean="0"/>
              <a:t>Reviewer: Ellen Marshall</a:t>
            </a:r>
          </a:p>
          <a:p>
            <a:pPr algn="r"/>
            <a:r>
              <a:rPr lang="en-GB" sz="1200" dirty="0" smtClean="0"/>
              <a:t>University of Sheffield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1814095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 fontScale="90000"/>
          </a:bodyPr>
          <a:lstStyle/>
          <a:p>
            <a:pPr algn="ctr"/>
            <a:r>
              <a:rPr lang="en-GB" dirty="0" smtClean="0"/>
              <a:t>Workshop outline</a:t>
            </a:r>
          </a:p>
        </p:txBody>
      </p:sp>
      <p:sp>
        <p:nvSpPr>
          <p:cNvPr id="5123" name="Content Placeholder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4824536"/>
          </a:xfrm>
        </p:spPr>
        <p:txBody>
          <a:bodyPr>
            <a:normAutofit/>
          </a:bodyPr>
          <a:lstStyle/>
          <a:p>
            <a:pPr>
              <a:lnSpc>
                <a:spcPct val="95000"/>
              </a:lnSpc>
              <a:spcBef>
                <a:spcPts val="600"/>
              </a:spcBef>
              <a:buFont typeface="Wingdings" pitchFamily="2" charset="2"/>
              <a:buNone/>
            </a:pPr>
            <a:r>
              <a:rPr lang="en-GB" sz="2800" dirty="0" smtClean="0"/>
              <a:t>We will consider:</a:t>
            </a:r>
          </a:p>
          <a:p>
            <a:pPr marL="447675" indent="-447675">
              <a:lnSpc>
                <a:spcPct val="95000"/>
              </a:lnSpc>
              <a:spcBef>
                <a:spcPts val="600"/>
              </a:spcBef>
            </a:pPr>
            <a:r>
              <a:rPr lang="en-GB" sz="2800" dirty="0" smtClean="0"/>
              <a:t>Confidence intervals</a:t>
            </a:r>
          </a:p>
          <a:p>
            <a:pPr marL="447675" indent="-447675">
              <a:lnSpc>
                <a:spcPct val="95000"/>
              </a:lnSpc>
              <a:spcBef>
                <a:spcPts val="600"/>
              </a:spcBef>
            </a:pPr>
            <a:r>
              <a:rPr lang="en-GB" sz="2800" dirty="0" smtClean="0"/>
              <a:t>Parametric statistics</a:t>
            </a:r>
          </a:p>
          <a:p>
            <a:pPr marL="447675" indent="-447675">
              <a:lnSpc>
                <a:spcPct val="95000"/>
              </a:lnSpc>
              <a:spcBef>
                <a:spcPts val="600"/>
              </a:spcBef>
            </a:pPr>
            <a:r>
              <a:rPr lang="en-GB" sz="2800" dirty="0" smtClean="0"/>
              <a:t>Normality testing:</a:t>
            </a:r>
          </a:p>
          <a:p>
            <a:pPr lvl="1">
              <a:lnSpc>
                <a:spcPct val="95000"/>
              </a:lnSpc>
              <a:spcBef>
                <a:spcPts val="600"/>
              </a:spcBef>
            </a:pPr>
            <a:r>
              <a:rPr lang="en-GB" sz="2400" dirty="0" err="1"/>
              <a:t>Skewness</a:t>
            </a:r>
            <a:r>
              <a:rPr lang="en-GB" sz="2400" dirty="0"/>
              <a:t> and kurtosis</a:t>
            </a:r>
          </a:p>
          <a:p>
            <a:pPr lvl="1">
              <a:lnSpc>
                <a:spcPct val="95000"/>
              </a:lnSpc>
              <a:spcBef>
                <a:spcPts val="600"/>
              </a:spcBef>
            </a:pPr>
            <a:r>
              <a:rPr lang="en-GB" sz="2400" dirty="0" smtClean="0"/>
              <a:t>Shapiro-</a:t>
            </a:r>
            <a:r>
              <a:rPr lang="en-GB" sz="2400" dirty="0" err="1" smtClean="0"/>
              <a:t>Wilk</a:t>
            </a:r>
            <a:r>
              <a:rPr lang="en-GB" sz="2400" dirty="0" smtClean="0"/>
              <a:t> test</a:t>
            </a:r>
            <a:endParaRPr lang="en-GB" sz="2400" dirty="0"/>
          </a:p>
          <a:p>
            <a:pPr marL="447675" indent="-447675">
              <a:lnSpc>
                <a:spcPct val="95000"/>
              </a:lnSpc>
              <a:spcBef>
                <a:spcPts val="600"/>
              </a:spcBef>
            </a:pPr>
            <a:r>
              <a:rPr lang="en-GB" sz="2800" dirty="0" smtClean="0"/>
              <a:t>Paired-samples t-test</a:t>
            </a:r>
          </a:p>
          <a:p>
            <a:pPr marL="447675" indent="-447675">
              <a:lnSpc>
                <a:spcPct val="95000"/>
              </a:lnSpc>
              <a:spcBef>
                <a:spcPts val="600"/>
              </a:spcBef>
            </a:pPr>
            <a:r>
              <a:rPr lang="en-GB" sz="2800" dirty="0" smtClean="0"/>
              <a:t>Independent-samples t-test</a:t>
            </a:r>
          </a:p>
          <a:p>
            <a:pPr marL="447675" indent="-447675">
              <a:lnSpc>
                <a:spcPct val="95000"/>
              </a:lnSpc>
              <a:spcBef>
                <a:spcPts val="600"/>
              </a:spcBef>
            </a:pPr>
            <a:r>
              <a:rPr lang="en-GB" sz="2800" dirty="0" smtClean="0"/>
              <a:t>Assumptions</a:t>
            </a:r>
          </a:p>
          <a:p>
            <a:pPr marL="447675" indent="-447675">
              <a:lnSpc>
                <a:spcPct val="95000"/>
              </a:lnSpc>
              <a:spcBef>
                <a:spcPts val="600"/>
              </a:spcBef>
            </a:pPr>
            <a:r>
              <a:rPr lang="en-GB" sz="2800" dirty="0" smtClean="0"/>
              <a:t>Robustness</a:t>
            </a:r>
            <a:endParaRPr lang="en-GB" sz="2400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6234024"/>
            <a:ext cx="1055191" cy="36918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347863" y="6141545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Peter Samuels</a:t>
            </a:r>
          </a:p>
          <a:p>
            <a:pPr algn="ctr"/>
            <a:r>
              <a:rPr lang="en-GB" sz="1200" dirty="0" smtClean="0"/>
              <a:t>Birmingham City University</a:t>
            </a:r>
            <a:endParaRPr lang="en-GB" sz="1200" dirty="0"/>
          </a:p>
        </p:txBody>
      </p:sp>
      <p:sp>
        <p:nvSpPr>
          <p:cNvPr id="6" name="TextBox 5"/>
          <p:cNvSpPr txBox="1"/>
          <p:nvPr/>
        </p:nvSpPr>
        <p:spPr>
          <a:xfrm>
            <a:off x="6329795" y="6141544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 smtClean="0"/>
              <a:t>Reviewer: Ellen Marshall</a:t>
            </a:r>
          </a:p>
          <a:p>
            <a:pPr algn="r"/>
            <a:r>
              <a:rPr lang="en-GB" sz="1200" dirty="0" smtClean="0"/>
              <a:t>University of Sheffield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657064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764704"/>
            <a:ext cx="8445624" cy="792088"/>
          </a:xfr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marL="0" indent="0" algn="ctr">
              <a:lnSpc>
                <a:spcPct val="95000"/>
              </a:lnSpc>
              <a:spcBef>
                <a:spcPts val="600"/>
              </a:spcBef>
              <a:buNone/>
            </a:pPr>
            <a:r>
              <a:rPr lang="en-GB" sz="2400" dirty="0"/>
              <a:t>Probability value of </a:t>
            </a:r>
            <a:r>
              <a:rPr lang="en-GB" sz="2400" dirty="0" smtClean="0"/>
              <a:t>Shapiro-</a:t>
            </a:r>
            <a:r>
              <a:rPr lang="en-GB" sz="2400" dirty="0" err="1" smtClean="0"/>
              <a:t>Wilk</a:t>
            </a:r>
            <a:r>
              <a:rPr lang="en-GB" sz="2400" dirty="0" smtClean="0"/>
              <a:t> test is </a:t>
            </a:r>
            <a:r>
              <a:rPr lang="en-GB" sz="2400" dirty="0"/>
              <a:t>not </a:t>
            </a:r>
            <a:r>
              <a:rPr lang="en-GB" sz="2400" dirty="0" smtClean="0"/>
              <a:t>significant (&gt;0.1): No </a:t>
            </a:r>
            <a:r>
              <a:rPr lang="en-GB" sz="2400" dirty="0"/>
              <a:t>evidence that this data set is </a:t>
            </a:r>
            <a:r>
              <a:rPr lang="en-GB" sz="2400" b="1" dirty="0"/>
              <a:t>not</a:t>
            </a:r>
            <a:r>
              <a:rPr lang="en-GB" sz="2400" dirty="0"/>
              <a:t> normally </a:t>
            </a:r>
            <a:r>
              <a:rPr lang="en-GB" sz="2400" dirty="0" smtClean="0"/>
              <a:t>distributed</a:t>
            </a:r>
            <a:endParaRPr lang="en-GB" sz="2400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348880"/>
            <a:ext cx="8359486" cy="201962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6" name="Straight Arrow Connector 5"/>
          <p:cNvCxnSpPr/>
          <p:nvPr/>
        </p:nvCxnSpPr>
        <p:spPr>
          <a:xfrm>
            <a:off x="6156176" y="1526162"/>
            <a:ext cx="2088232" cy="2055307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6"/>
          <p:cNvSpPr/>
          <p:nvPr/>
        </p:nvSpPr>
        <p:spPr>
          <a:xfrm>
            <a:off x="7999697" y="3581469"/>
            <a:ext cx="760122" cy="324000"/>
          </a:xfrm>
          <a:prstGeom prst="rect">
            <a:avLst/>
          </a:prstGeom>
          <a:solidFill>
            <a:srgbClr val="FFC7CE">
              <a:alpha val="25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Content Placeholder 2"/>
          <p:cNvSpPr txBox="1">
            <a:spLocks/>
          </p:cNvSpPr>
          <p:nvPr/>
        </p:nvSpPr>
        <p:spPr bwMode="auto">
          <a:xfrm>
            <a:off x="467544" y="4941167"/>
            <a:ext cx="8105415" cy="7920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538163" indent="-538163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q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1700" indent="-363538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0" indent="0" algn="ctr">
              <a:lnSpc>
                <a:spcPct val="95000"/>
              </a:lnSpc>
              <a:spcBef>
                <a:spcPts val="600"/>
              </a:spcBef>
              <a:buNone/>
            </a:pP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However, the Kolmogorov-Smirnov test probability value is lower: This test is more sensitive to gaps in the data</a:t>
            </a:r>
          </a:p>
          <a:p>
            <a:pPr marL="0" indent="0" algn="ctr">
              <a:buNone/>
            </a:pPr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 flipH="1" flipV="1">
            <a:off x="4932040" y="3933056"/>
            <a:ext cx="1728192" cy="1008112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4471305" y="3581469"/>
            <a:ext cx="760122" cy="324000"/>
          </a:xfrm>
          <a:prstGeom prst="rect">
            <a:avLst/>
          </a:prstGeom>
          <a:solidFill>
            <a:srgbClr val="FFC7CE">
              <a:alpha val="25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6234024"/>
            <a:ext cx="1055191" cy="369186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3347863" y="6141545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Peter Samuels</a:t>
            </a:r>
          </a:p>
          <a:p>
            <a:pPr algn="ctr"/>
            <a:r>
              <a:rPr lang="en-GB" sz="1200" dirty="0" smtClean="0"/>
              <a:t>Birmingham City University</a:t>
            </a:r>
            <a:endParaRPr lang="en-GB" sz="1200" dirty="0"/>
          </a:p>
        </p:txBody>
      </p:sp>
      <p:sp>
        <p:nvSpPr>
          <p:cNvPr id="14" name="TextBox 13"/>
          <p:cNvSpPr txBox="1"/>
          <p:nvPr/>
        </p:nvSpPr>
        <p:spPr>
          <a:xfrm>
            <a:off x="6329795" y="6141544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 smtClean="0"/>
              <a:t>Reviewer: Ellen Marshall</a:t>
            </a:r>
          </a:p>
          <a:p>
            <a:pPr algn="r"/>
            <a:r>
              <a:rPr lang="en-GB" sz="1200" dirty="0" smtClean="0"/>
              <a:t>University of Sheffield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37373355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2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en-GB" sz="4000" dirty="0" smtClean="0"/>
              <a:t>Which test?</a:t>
            </a:r>
            <a:endParaRPr lang="en-GB" sz="4000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33385682"/>
              </p:ext>
            </p:extLst>
          </p:nvPr>
        </p:nvGraphicFramePr>
        <p:xfrm>
          <a:off x="476375" y="764704"/>
          <a:ext cx="8280000" cy="364236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296000"/>
                <a:gridCol w="2160000"/>
                <a:gridCol w="2088000"/>
                <a:gridCol w="2736000"/>
              </a:tblGrid>
              <a:tr h="0">
                <a:tc rowSpan="2">
                  <a:txBody>
                    <a:bodyPr/>
                    <a:lstStyle/>
                    <a:p>
                      <a:pPr algn="ctr">
                        <a:lnSpc>
                          <a:spcPct val="9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2200" b="1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Data type</a:t>
                      </a:r>
                      <a:endParaRPr lang="en-GB" sz="2200" b="1" dirty="0">
                        <a:effectLst/>
                        <a:latin typeface="Arial" panose="020B0604020202020204" pitchFamily="34" charset="0"/>
                        <a:ea typeface="SimSun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9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2200" b="1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Association or correlation (two variables)</a:t>
                      </a:r>
                      <a:endParaRPr lang="en-GB" sz="2200" b="1" dirty="0">
                        <a:effectLst/>
                        <a:latin typeface="Arial" panose="020B0604020202020204" pitchFamily="34" charset="0"/>
                        <a:ea typeface="SimSun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95000"/>
                        </a:lnSpc>
                        <a:spcBef>
                          <a:spcPts val="300"/>
                        </a:spcBef>
                        <a:spcAft>
                          <a:spcPts val="600"/>
                        </a:spcAft>
                      </a:pPr>
                      <a:r>
                        <a:rPr lang="en-GB" sz="2200" b="1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Difference</a:t>
                      </a:r>
                      <a:r>
                        <a:rPr lang="en-GB" sz="2200" b="1" baseline="0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2200" b="1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(comparison: one variable, two groups)</a:t>
                      </a:r>
                      <a:endParaRPr lang="en-GB" sz="2200" b="1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SimSun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Bef>
                          <a:spcPts val="300"/>
                        </a:spcBef>
                        <a:spcAft>
                          <a:spcPts val="600"/>
                        </a:spcAft>
                      </a:pPr>
                      <a:endParaRPr lang="en-GB" sz="1400" dirty="0">
                        <a:effectLst/>
                        <a:latin typeface="Arial"/>
                        <a:ea typeface="SimSu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 vMerge="1"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en-GB" sz="2000" dirty="0">
                        <a:effectLst/>
                        <a:latin typeface="Arial"/>
                        <a:ea typeface="SimSu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en-GB" sz="2000" dirty="0">
                        <a:effectLst/>
                        <a:latin typeface="Arial"/>
                        <a:ea typeface="SimSu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5000"/>
                        </a:lnSpc>
                        <a:spcBef>
                          <a:spcPts val="300"/>
                        </a:spcBef>
                        <a:spcAft>
                          <a:spcPts val="600"/>
                        </a:spcAft>
                      </a:pPr>
                      <a:r>
                        <a:rPr lang="en-GB" sz="2200" b="1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SimSun"/>
                          <a:cs typeface="Arial" panose="020B0604020202020204" pitchFamily="34" charset="0"/>
                        </a:rPr>
                        <a:t>Related (same</a:t>
                      </a:r>
                      <a:r>
                        <a:rPr lang="en-GB" sz="2200" b="1" baseline="0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SimSun"/>
                          <a:cs typeface="Arial" panose="020B0604020202020204" pitchFamily="34" charset="0"/>
                        </a:rPr>
                        <a:t> subjects)</a:t>
                      </a:r>
                      <a:endParaRPr lang="en-GB" sz="2200" b="1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SimSun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5000"/>
                        </a:lnSpc>
                        <a:spcBef>
                          <a:spcPts val="300"/>
                        </a:spcBef>
                        <a:spcAft>
                          <a:spcPts val="600"/>
                        </a:spcAft>
                      </a:pPr>
                      <a:r>
                        <a:rPr lang="en-GB" sz="2200" b="1" dirty="0" smtClean="0">
                          <a:effectLst/>
                          <a:latin typeface="Arial" panose="020B0604020202020204" pitchFamily="34" charset="0"/>
                          <a:ea typeface="SimSun"/>
                          <a:cs typeface="Arial" panose="020B0604020202020204" pitchFamily="34" charset="0"/>
                        </a:rPr>
                        <a:t>Unrelated (different subjects)</a:t>
                      </a:r>
                      <a:endParaRPr lang="en-GB" sz="2200" b="1" dirty="0">
                        <a:effectLst/>
                        <a:latin typeface="Arial" panose="020B0604020202020204" pitchFamily="34" charset="0"/>
                        <a:ea typeface="SimSun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9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22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Nominal</a:t>
                      </a:r>
                      <a:endParaRPr lang="en-GB" sz="2200" b="1" dirty="0">
                        <a:effectLst/>
                        <a:latin typeface="Arial" panose="020B0604020202020204" pitchFamily="34" charset="0"/>
                        <a:ea typeface="SimSun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2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Chi-squared</a:t>
                      </a:r>
                      <a:endParaRPr lang="en-GB" sz="2200" dirty="0">
                        <a:effectLst/>
                        <a:latin typeface="Arial" panose="020B0604020202020204" pitchFamily="34" charset="0"/>
                        <a:ea typeface="SimSun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2200" dirty="0" smtClean="0">
                          <a:effectLst/>
                          <a:latin typeface="Arial" panose="020B0604020202020204" pitchFamily="34" charset="0"/>
                          <a:ea typeface="SimSun"/>
                          <a:cs typeface="Arial" panose="020B0604020202020204" pitchFamily="34" charset="0"/>
                        </a:rPr>
                        <a:t>N/A</a:t>
                      </a:r>
                      <a:endParaRPr lang="en-GB" sz="2200" dirty="0">
                        <a:effectLst/>
                        <a:latin typeface="Arial" panose="020B0604020202020204" pitchFamily="34" charset="0"/>
                        <a:ea typeface="SimSun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2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Chi-squared</a:t>
                      </a:r>
                      <a:endParaRPr lang="en-GB" sz="2200" dirty="0">
                        <a:effectLst/>
                        <a:latin typeface="Arial" panose="020B0604020202020204" pitchFamily="34" charset="0"/>
                        <a:ea typeface="SimSun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9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22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Ordinal</a:t>
                      </a:r>
                      <a:endParaRPr lang="en-GB" sz="2200" b="1" dirty="0">
                        <a:effectLst/>
                        <a:latin typeface="Arial" panose="020B0604020202020204" pitchFamily="34" charset="0"/>
                        <a:ea typeface="SimSun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22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Spearman</a:t>
                      </a:r>
                      <a:r>
                        <a:rPr lang="en-GB" sz="2200" baseline="300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r>
                        <a:rPr lang="en-GB" sz="22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or Chi-squared</a:t>
                      </a:r>
                      <a:endParaRPr lang="en-GB" sz="2200" dirty="0">
                        <a:effectLst/>
                        <a:latin typeface="Arial" panose="020B0604020202020204" pitchFamily="34" charset="0"/>
                        <a:ea typeface="SimSun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22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Wilcoxon</a:t>
                      </a:r>
                      <a:endParaRPr lang="en-GB" sz="2200" dirty="0">
                        <a:effectLst/>
                        <a:latin typeface="Arial" panose="020B0604020202020204" pitchFamily="34" charset="0"/>
                        <a:ea typeface="SimSun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2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Mann-Whitney </a:t>
                      </a:r>
                      <a:r>
                        <a:rPr lang="en-GB" sz="22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</a:t>
                      </a:r>
                      <a:r>
                        <a:rPr lang="en-GB" sz="2200" baseline="300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r>
                        <a:rPr lang="en-GB" sz="22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or Chi-squared</a:t>
                      </a:r>
                      <a:endParaRPr lang="en-GB" sz="22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9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2200" b="1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Scale</a:t>
                      </a:r>
                      <a:endParaRPr lang="en-GB" sz="2200" b="1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SimSun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22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Pearson</a:t>
                      </a:r>
                      <a:r>
                        <a:rPr lang="en-GB" sz="2200" baseline="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/Linear regression</a:t>
                      </a:r>
                      <a:r>
                        <a:rPr lang="en-GB" sz="2200" baseline="300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r>
                        <a:rPr lang="en-GB" sz="2200" baseline="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22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or Spearman</a:t>
                      </a:r>
                      <a:endParaRPr lang="en-GB" sz="2200" dirty="0">
                        <a:effectLst/>
                        <a:latin typeface="Arial" panose="020B0604020202020204" pitchFamily="34" charset="0"/>
                        <a:ea typeface="SimSun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2200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Paired samples t-test</a:t>
                      </a:r>
                      <a:r>
                        <a:rPr lang="en-GB" sz="2200" baseline="30000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r>
                        <a:rPr lang="en-GB" sz="22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or Wilcoxon</a:t>
                      </a:r>
                      <a:endParaRPr lang="en-GB" sz="2200" dirty="0">
                        <a:effectLst/>
                        <a:latin typeface="Arial" panose="020B0604020202020204" pitchFamily="34" charset="0"/>
                        <a:ea typeface="SimSun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2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Independent </a:t>
                      </a:r>
                      <a:r>
                        <a:rPr lang="en-GB" sz="22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samples t-test</a:t>
                      </a:r>
                      <a:r>
                        <a:rPr lang="en-GB" sz="2200" baseline="300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r>
                        <a:rPr lang="en-GB" sz="22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or Mann-Whitney U</a:t>
                      </a:r>
                      <a:endParaRPr lang="en-GB" sz="2200" dirty="0">
                        <a:effectLst/>
                        <a:latin typeface="Arial" panose="020B0604020202020204" pitchFamily="34" charset="0"/>
                        <a:ea typeface="SimSun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467544" y="4509120"/>
            <a:ext cx="8280920" cy="16209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5000"/>
              </a:lnSpc>
              <a:spcBef>
                <a:spcPts val="450"/>
              </a:spcBef>
            </a:pPr>
            <a:r>
              <a:rPr lang="en-GB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Note:</a:t>
            </a:r>
          </a:p>
          <a:p>
            <a:pPr marL="354013" indent="-354013">
              <a:lnSpc>
                <a:spcPct val="90000"/>
              </a:lnSpc>
              <a:spcBef>
                <a:spcPts val="450"/>
              </a:spcBef>
              <a:buFont typeface="+mj-lt"/>
              <a:buAutoNum type="arabicPeriod"/>
            </a:pPr>
            <a: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Use these tests when each variable has at least about 10 values, otherwise use the other test</a:t>
            </a:r>
          </a:p>
          <a:p>
            <a:pPr marL="354013" indent="-354013">
              <a:lnSpc>
                <a:spcPct val="90000"/>
              </a:lnSpc>
              <a:spcBef>
                <a:spcPts val="450"/>
              </a:spcBef>
              <a:buFont typeface="+mj-lt"/>
              <a:buAutoNum type="arabicPeriod"/>
            </a:pPr>
            <a:r>
              <a:rPr lang="en-GB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These parametric tests should be used only when their assumptions are satisfied</a:t>
            </a:r>
            <a: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, otherwise use the other (nonparametric) test</a:t>
            </a:r>
            <a:endParaRPr lang="en-GB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6234024"/>
            <a:ext cx="1055191" cy="36918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347863" y="6141545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Peter Samuels</a:t>
            </a:r>
          </a:p>
          <a:p>
            <a:pPr algn="ctr"/>
            <a:r>
              <a:rPr lang="en-GB" sz="1200" dirty="0" smtClean="0"/>
              <a:t>Birmingham City University</a:t>
            </a:r>
            <a:endParaRPr lang="en-GB" sz="1200" dirty="0"/>
          </a:p>
        </p:txBody>
      </p:sp>
      <p:sp>
        <p:nvSpPr>
          <p:cNvPr id="8" name="TextBox 7"/>
          <p:cNvSpPr txBox="1"/>
          <p:nvPr/>
        </p:nvSpPr>
        <p:spPr>
          <a:xfrm>
            <a:off x="6329795" y="6141544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 smtClean="0"/>
              <a:t>Reviewer: Ellen Marshall</a:t>
            </a:r>
          </a:p>
          <a:p>
            <a:pPr algn="r"/>
            <a:r>
              <a:rPr lang="en-GB" sz="1200" dirty="0" smtClean="0"/>
              <a:t>University of Sheffield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3473044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3184" y="202630"/>
            <a:ext cx="8507288" cy="1066130"/>
          </a:xfrm>
        </p:spPr>
        <p:txBody>
          <a:bodyPr>
            <a:normAutofit fontScale="90000"/>
          </a:bodyPr>
          <a:lstStyle/>
          <a:p>
            <a:pPr>
              <a:lnSpc>
                <a:spcPct val="90000"/>
              </a:lnSpc>
            </a:pPr>
            <a:r>
              <a:rPr lang="en-GB" sz="4000" dirty="0" smtClean="0"/>
              <a:t>Test for Research Question 1: Paired t-test</a:t>
            </a:r>
            <a:endParaRPr lang="en-GB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340768"/>
            <a:ext cx="8229600" cy="4536504"/>
          </a:xfrm>
        </p:spPr>
        <p:txBody>
          <a:bodyPr/>
          <a:lstStyle/>
          <a:p>
            <a:pPr marL="447675" indent="-447675">
              <a:lnSpc>
                <a:spcPct val="95000"/>
              </a:lnSpc>
              <a:spcBef>
                <a:spcPts val="600"/>
              </a:spcBef>
            </a:pPr>
            <a:r>
              <a:rPr lang="en-GB" sz="2800" dirty="0" smtClean="0"/>
              <a:t>Applies to the same subjects with two (scaled-based) data values (“within”)</a:t>
            </a:r>
          </a:p>
          <a:p>
            <a:pPr marL="447675" indent="-447675">
              <a:lnSpc>
                <a:spcPct val="95000"/>
              </a:lnSpc>
              <a:spcBef>
                <a:spcPts val="600"/>
              </a:spcBef>
            </a:pPr>
            <a:r>
              <a:rPr lang="en-GB" sz="2800" dirty="0" smtClean="0"/>
              <a:t>Tests the difference between the means of the two samples</a:t>
            </a:r>
          </a:p>
          <a:p>
            <a:pPr marL="447675" indent="-447675">
              <a:lnSpc>
                <a:spcPct val="95000"/>
              </a:lnSpc>
              <a:spcBef>
                <a:spcPts val="600"/>
              </a:spcBef>
            </a:pPr>
            <a:r>
              <a:rPr lang="en-GB" sz="2800" dirty="0" smtClean="0"/>
              <a:t>Here: </a:t>
            </a:r>
            <a:r>
              <a:rPr lang="en-GB" sz="2800" i="1" dirty="0" smtClean="0"/>
              <a:t>Pulse1</a:t>
            </a:r>
            <a:r>
              <a:rPr lang="en-GB" sz="2800" dirty="0" smtClean="0"/>
              <a:t> and </a:t>
            </a:r>
            <a:r>
              <a:rPr lang="en-GB" sz="2800" i="1" dirty="0" smtClean="0"/>
              <a:t>Pulse2</a:t>
            </a:r>
            <a:endParaRPr lang="en-GB" sz="2800" dirty="0" smtClean="0"/>
          </a:p>
          <a:p>
            <a:pPr marL="447675" indent="-447675">
              <a:lnSpc>
                <a:spcPct val="95000"/>
              </a:lnSpc>
              <a:spcBef>
                <a:spcPts val="600"/>
              </a:spcBef>
            </a:pPr>
            <a:r>
              <a:rPr lang="en-GB" sz="2800" dirty="0" smtClean="0"/>
              <a:t>Assumes </a:t>
            </a:r>
            <a:r>
              <a:rPr lang="en-GB" sz="2800" i="1" dirty="0" smtClean="0"/>
              <a:t>Pulse2 – Pulse1 </a:t>
            </a:r>
            <a:r>
              <a:rPr lang="en-GB" sz="2800" dirty="0" smtClean="0"/>
              <a:t>is normally distributed – but is fairly robust to non-normal data sets (see later for details)</a:t>
            </a:r>
          </a:p>
          <a:p>
            <a:pPr marL="447675" indent="-447675">
              <a:lnSpc>
                <a:spcPct val="95000"/>
              </a:lnSpc>
              <a:spcBef>
                <a:spcPts val="600"/>
              </a:spcBef>
            </a:pPr>
            <a:r>
              <a:rPr lang="en-GB" sz="2800" dirty="0" smtClean="0"/>
              <a:t>H</a:t>
            </a:r>
            <a:r>
              <a:rPr lang="en-GB" sz="2800" baseline="-25000" dirty="0" smtClean="0"/>
              <a:t>0</a:t>
            </a:r>
            <a:r>
              <a:rPr lang="en-GB" sz="2800" dirty="0" smtClean="0"/>
              <a:t>: The difference in the means of the two pulse rates is zero</a:t>
            </a:r>
            <a:endParaRPr lang="en-GB" sz="28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6234024"/>
            <a:ext cx="1055191" cy="36918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347863" y="6141545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Peter Samuels</a:t>
            </a:r>
          </a:p>
          <a:p>
            <a:pPr algn="ctr"/>
            <a:r>
              <a:rPr lang="en-GB" sz="1200" dirty="0" smtClean="0"/>
              <a:t>Birmingham City University</a:t>
            </a:r>
            <a:endParaRPr lang="en-GB" sz="1200" dirty="0"/>
          </a:p>
        </p:txBody>
      </p:sp>
      <p:sp>
        <p:nvSpPr>
          <p:cNvPr id="6" name="TextBox 5"/>
          <p:cNvSpPr txBox="1"/>
          <p:nvPr/>
        </p:nvSpPr>
        <p:spPr>
          <a:xfrm>
            <a:off x="6329795" y="6141544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 smtClean="0"/>
              <a:t>Reviewer: Ellen Marshall</a:t>
            </a:r>
          </a:p>
          <a:p>
            <a:pPr algn="r"/>
            <a:r>
              <a:rPr lang="en-GB" sz="1200" dirty="0" smtClean="0"/>
              <a:t>University of Sheffield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832044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640"/>
            <a:ext cx="8291264" cy="1728192"/>
          </a:xfrm>
        </p:spPr>
        <p:txBody>
          <a:bodyPr>
            <a:noAutofit/>
          </a:bodyPr>
          <a:lstStyle/>
          <a:p>
            <a:pPr>
              <a:lnSpc>
                <a:spcPct val="90000"/>
              </a:lnSpc>
            </a:pPr>
            <a:r>
              <a:rPr lang="en-GB" dirty="0" smtClean="0"/>
              <a:t>Select: </a:t>
            </a:r>
            <a:r>
              <a:rPr lang="en-GB" dirty="0" err="1" smtClean="0"/>
              <a:t>Analyze</a:t>
            </a:r>
            <a:r>
              <a:rPr lang="en-GB" dirty="0" smtClean="0"/>
              <a:t> – Compare Means – Paired-Samples T Test</a:t>
            </a:r>
          </a:p>
          <a:p>
            <a:pPr>
              <a:lnSpc>
                <a:spcPct val="90000"/>
              </a:lnSpc>
            </a:pPr>
            <a:r>
              <a:rPr lang="en-GB" dirty="0" smtClean="0"/>
              <a:t>Select </a:t>
            </a:r>
            <a:r>
              <a:rPr lang="en-GB" i="1" dirty="0" smtClean="0"/>
              <a:t>Pulse1 </a:t>
            </a:r>
            <a:r>
              <a:rPr lang="en-GB" dirty="0" smtClean="0"/>
              <a:t>as </a:t>
            </a:r>
            <a:r>
              <a:rPr lang="en-GB" i="1" dirty="0" smtClean="0"/>
              <a:t>Variable1</a:t>
            </a:r>
            <a:r>
              <a:rPr lang="en-GB" dirty="0" smtClean="0"/>
              <a:t> and </a:t>
            </a:r>
            <a:r>
              <a:rPr lang="en-GB" i="1" dirty="0" smtClean="0"/>
              <a:t>Pulse2 </a:t>
            </a:r>
            <a:r>
              <a:rPr lang="en-GB" dirty="0" smtClean="0"/>
              <a:t>as </a:t>
            </a:r>
            <a:r>
              <a:rPr lang="en-GB" i="1" dirty="0" smtClean="0"/>
              <a:t>Variable2</a:t>
            </a:r>
            <a:r>
              <a:rPr lang="en-GB" dirty="0" smtClean="0"/>
              <a:t> in Pair 1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60" r="1187" b="2499"/>
          <a:stretch/>
        </p:blipFill>
        <p:spPr bwMode="auto">
          <a:xfrm>
            <a:off x="1185003" y="2060848"/>
            <a:ext cx="6912705" cy="367240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6234024"/>
            <a:ext cx="1055191" cy="369186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3347863" y="6141545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Peter Samuels</a:t>
            </a:r>
          </a:p>
          <a:p>
            <a:pPr algn="ctr"/>
            <a:r>
              <a:rPr lang="en-GB" sz="1200" dirty="0" smtClean="0"/>
              <a:t>Birmingham City University</a:t>
            </a:r>
            <a:endParaRPr lang="en-GB" sz="1200" dirty="0"/>
          </a:p>
        </p:txBody>
      </p:sp>
      <p:sp>
        <p:nvSpPr>
          <p:cNvPr id="11" name="TextBox 10"/>
          <p:cNvSpPr txBox="1"/>
          <p:nvPr/>
        </p:nvSpPr>
        <p:spPr>
          <a:xfrm>
            <a:off x="6329795" y="6141544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 smtClean="0"/>
              <a:t>Reviewer: Ellen Marshall</a:t>
            </a:r>
          </a:p>
          <a:p>
            <a:pPr algn="r"/>
            <a:r>
              <a:rPr lang="en-GB" sz="1200" dirty="0" smtClean="0"/>
              <a:t>University of Sheffield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551248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6234024"/>
            <a:ext cx="1055191" cy="36918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347863" y="6141545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Peter Samuels</a:t>
            </a:r>
          </a:p>
          <a:p>
            <a:pPr algn="ctr"/>
            <a:r>
              <a:rPr lang="en-GB" sz="1200" dirty="0" smtClean="0"/>
              <a:t>Birmingham City University</a:t>
            </a:r>
            <a:endParaRPr lang="en-GB" sz="1200" dirty="0"/>
          </a:p>
        </p:txBody>
      </p:sp>
      <p:sp>
        <p:nvSpPr>
          <p:cNvPr id="6" name="TextBox 5"/>
          <p:cNvSpPr txBox="1"/>
          <p:nvPr/>
        </p:nvSpPr>
        <p:spPr>
          <a:xfrm>
            <a:off x="6329795" y="6141544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 smtClean="0"/>
              <a:t>Reviewer: Ellen Marshall</a:t>
            </a:r>
          </a:p>
          <a:p>
            <a:pPr algn="r"/>
            <a:r>
              <a:rPr lang="en-GB" sz="1200" dirty="0" smtClean="0"/>
              <a:t>University of Sheffield</a:t>
            </a:r>
            <a:endParaRPr lang="en-GB" sz="1200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340768"/>
            <a:ext cx="8450353" cy="136815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Rectangle 8"/>
          <p:cNvSpPr/>
          <p:nvPr/>
        </p:nvSpPr>
        <p:spPr>
          <a:xfrm>
            <a:off x="467544" y="3212976"/>
            <a:ext cx="7920880" cy="224676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n-GB" sz="2800" dirty="0">
                <a:latin typeface="Arial" panose="020B0604020202020204" pitchFamily="34" charset="0"/>
                <a:cs typeface="Arial" panose="020B0604020202020204" pitchFamily="34" charset="0"/>
              </a:rPr>
              <a:t>Gives a significance value of “0.000</a:t>
            </a:r>
            <a:r>
              <a:rPr lang="en-GB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”, </a:t>
            </a:r>
            <a:r>
              <a:rPr lang="en-GB" sz="2800" dirty="0">
                <a:latin typeface="Arial" panose="020B0604020202020204" pitchFamily="34" charset="0"/>
                <a:cs typeface="Arial" panose="020B0604020202020204" pitchFamily="34" charset="0"/>
              </a:rPr>
              <a:t>meaning </a:t>
            </a:r>
            <a:r>
              <a:rPr lang="en-GB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0.000 to 3 decimal places, or less </a:t>
            </a:r>
            <a:r>
              <a:rPr lang="en-GB" sz="2800" dirty="0">
                <a:latin typeface="Arial" panose="020B0604020202020204" pitchFamily="34" charset="0"/>
                <a:cs typeface="Arial" panose="020B0604020202020204" pitchFamily="34" charset="0"/>
              </a:rPr>
              <a:t>than </a:t>
            </a:r>
            <a:r>
              <a:rPr lang="en-GB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0.0005.</a:t>
            </a:r>
          </a:p>
          <a:p>
            <a:pPr algn="ctr"/>
            <a:r>
              <a:rPr lang="en-GB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Thus we reject the </a:t>
            </a:r>
            <a:r>
              <a:rPr lang="en-GB" sz="2800" dirty="0">
                <a:latin typeface="Arial" panose="020B0604020202020204" pitchFamily="34" charset="0"/>
                <a:cs typeface="Arial" panose="020B0604020202020204" pitchFamily="34" charset="0"/>
              </a:rPr>
              <a:t>null </a:t>
            </a:r>
            <a:r>
              <a:rPr lang="en-GB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hypothesis and conclude there is very strong evidence that running on the spot changes the pulse rate.</a:t>
            </a:r>
            <a:endParaRPr lang="en-GB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467545" y="332656"/>
            <a:ext cx="8027886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en-GB" sz="2800" b="1" dirty="0">
                <a:latin typeface="Arial" panose="020B0604020202020204" pitchFamily="34" charset="0"/>
                <a:cs typeface="Arial" panose="020B0604020202020204" pitchFamily="34" charset="0"/>
              </a:rPr>
              <a:t>Note</a:t>
            </a:r>
            <a:r>
              <a:rPr lang="en-GB" sz="2800" dirty="0">
                <a:latin typeface="Arial" panose="020B0604020202020204" pitchFamily="34" charset="0"/>
                <a:cs typeface="Arial" panose="020B0604020202020204" pitchFamily="34" charset="0"/>
              </a:rPr>
              <a:t>: SPSS subtracts </a:t>
            </a:r>
            <a:r>
              <a:rPr lang="en-GB" sz="2800" i="1" dirty="0">
                <a:latin typeface="Arial" panose="020B0604020202020204" pitchFamily="34" charset="0"/>
                <a:cs typeface="Arial" panose="020B0604020202020204" pitchFamily="34" charset="0"/>
              </a:rPr>
              <a:t>Variable2</a:t>
            </a:r>
            <a:r>
              <a:rPr lang="en-GB" sz="2800" dirty="0">
                <a:latin typeface="Arial" panose="020B0604020202020204" pitchFamily="34" charset="0"/>
                <a:cs typeface="Arial" panose="020B0604020202020204" pitchFamily="34" charset="0"/>
              </a:rPr>
              <a:t> from </a:t>
            </a:r>
            <a:r>
              <a:rPr lang="en-GB" sz="2800" i="1" dirty="0">
                <a:latin typeface="Arial" panose="020B0604020202020204" pitchFamily="34" charset="0"/>
                <a:cs typeface="Arial" panose="020B0604020202020204" pitchFamily="34" charset="0"/>
              </a:rPr>
              <a:t>Variable1</a:t>
            </a:r>
            <a:r>
              <a:rPr lang="en-GB" sz="2800" dirty="0">
                <a:latin typeface="Arial" panose="020B0604020202020204" pitchFamily="34" charset="0"/>
                <a:cs typeface="Arial" panose="020B0604020202020204" pitchFamily="34" charset="0"/>
              </a:rPr>
              <a:t> so the mean is </a:t>
            </a:r>
            <a:r>
              <a:rPr lang="en-GB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now negative</a:t>
            </a:r>
            <a:endParaRPr lang="en-GB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8" name="Straight Arrow Connector 7"/>
          <p:cNvCxnSpPr/>
          <p:nvPr/>
        </p:nvCxnSpPr>
        <p:spPr>
          <a:xfrm flipV="1">
            <a:off x="6660232" y="2636912"/>
            <a:ext cx="1835199" cy="648072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764601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8864" y="188640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Robustness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7523" y="908720"/>
            <a:ext cx="3060340" cy="3528392"/>
          </a:xfrm>
        </p:spPr>
        <p:txBody>
          <a:bodyPr>
            <a:normAutofit/>
          </a:bodyPr>
          <a:lstStyle/>
          <a:p>
            <a:pPr marL="354013" indent="-354013"/>
            <a:r>
              <a:rPr lang="en-GB" sz="2400" dirty="0" smtClean="0"/>
              <a:t>Parameter-based statistical tests make certain assumptions in their underlying models</a:t>
            </a:r>
          </a:p>
          <a:p>
            <a:pPr marL="354013" indent="-354013"/>
            <a:r>
              <a:rPr lang="en-GB" sz="2400" dirty="0" smtClean="0"/>
              <a:t>However, they often work well in other situations</a:t>
            </a:r>
            <a:endParaRPr lang="en-GB" sz="2400" dirty="0"/>
          </a:p>
        </p:txBody>
      </p:sp>
      <p:pic>
        <p:nvPicPr>
          <p:cNvPr id="4098" name="Picture 2" descr="http://farm6.staticflickr.com/5044/5326120401_16070224d9_z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74841" y="1026678"/>
            <a:ext cx="4896544" cy="32516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82046" y="4293096"/>
            <a:ext cx="8568952" cy="17235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54013"/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where these assumptions are violated</a:t>
            </a:r>
          </a:p>
          <a:p>
            <a:pPr marL="354013" indent="-354013">
              <a:spcBef>
                <a:spcPts val="600"/>
              </a:spcBef>
              <a:buFont typeface="Wingdings" pitchFamily="2" charset="2"/>
              <a:buChar char="q"/>
            </a:pP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This is known as </a:t>
            </a:r>
            <a:r>
              <a:rPr lang="en-GB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robustness</a:t>
            </a:r>
          </a:p>
          <a:p>
            <a:pPr marL="354013" indent="-354013">
              <a:spcBef>
                <a:spcPts val="600"/>
              </a:spcBef>
              <a:buFont typeface="Wingdings" pitchFamily="2" charset="2"/>
              <a:buChar char="q"/>
            </a:pPr>
            <a:r>
              <a:rPr lang="en-GB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Note:</a:t>
            </a: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Statisticians have different opinions on robustness: the advice given here is ‘middle of the road’</a:t>
            </a:r>
            <a:endParaRPr lang="en-GB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6234024"/>
            <a:ext cx="1055191" cy="36918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347863" y="6141545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Peter Samuels</a:t>
            </a:r>
          </a:p>
          <a:p>
            <a:pPr algn="ctr"/>
            <a:r>
              <a:rPr lang="en-GB" sz="1200" dirty="0" smtClean="0"/>
              <a:t>Birmingham City University</a:t>
            </a:r>
            <a:endParaRPr lang="en-GB" sz="1200" dirty="0"/>
          </a:p>
        </p:txBody>
      </p:sp>
      <p:sp>
        <p:nvSpPr>
          <p:cNvPr id="8" name="TextBox 7"/>
          <p:cNvSpPr txBox="1"/>
          <p:nvPr/>
        </p:nvSpPr>
        <p:spPr>
          <a:xfrm>
            <a:off x="6329795" y="6141544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 smtClean="0"/>
              <a:t>Reviewer: Ellen Marshall</a:t>
            </a:r>
          </a:p>
          <a:p>
            <a:pPr algn="r"/>
            <a:r>
              <a:rPr lang="en-GB" sz="1200" dirty="0" smtClean="0"/>
              <a:t>University of Sheffield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2988236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en-GB" sz="4000" dirty="0" smtClean="0"/>
              <a:t>Robustness of paired t-test</a:t>
            </a:r>
            <a:endParaRPr lang="en-GB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908720"/>
            <a:ext cx="8568952" cy="4896544"/>
          </a:xfrm>
        </p:spPr>
        <p:txBody>
          <a:bodyPr/>
          <a:lstStyle/>
          <a:p>
            <a:pPr marL="0" indent="0">
              <a:lnSpc>
                <a:spcPct val="95000"/>
              </a:lnSpc>
              <a:spcBef>
                <a:spcPts val="600"/>
              </a:spcBef>
              <a:buNone/>
            </a:pPr>
            <a:r>
              <a:rPr lang="en-GB" sz="2000" dirty="0" smtClean="0"/>
              <a:t>The paired t-test is robust to deviations from normality (ours was OK as the Shapiro-Wilk test was not significant) according to the following cases:</a:t>
            </a:r>
          </a:p>
          <a:p>
            <a:pPr marL="269875" indent="-269875">
              <a:lnSpc>
                <a:spcPct val="95000"/>
              </a:lnSpc>
              <a:spcBef>
                <a:spcPts val="600"/>
              </a:spcBef>
              <a:buFont typeface="+mj-lt"/>
              <a:buAutoNum type="arabicPeriod"/>
            </a:pPr>
            <a:r>
              <a:rPr lang="en-GB" sz="2000" dirty="0" smtClean="0"/>
              <a:t>If the skewness is negligible, it is robust for a negative kurtosis for all sample sizes</a:t>
            </a:r>
          </a:p>
          <a:p>
            <a:pPr marL="269875" indent="-269875">
              <a:lnSpc>
                <a:spcPct val="95000"/>
              </a:lnSpc>
              <a:spcBef>
                <a:spcPts val="600"/>
              </a:spcBef>
              <a:buFont typeface="+mj-lt"/>
              <a:buAutoNum type="arabicPeriod"/>
            </a:pPr>
            <a:r>
              <a:rPr lang="en-GB" sz="2000" dirty="0" smtClean="0"/>
              <a:t>If </a:t>
            </a:r>
            <a:r>
              <a:rPr lang="en-GB" sz="2000" dirty="0"/>
              <a:t>the skewness is negligible, it is robust for a </a:t>
            </a:r>
            <a:r>
              <a:rPr lang="en-GB" sz="2000" dirty="0" smtClean="0"/>
              <a:t>positive kurtosis for sample sizes &gt; 30</a:t>
            </a:r>
          </a:p>
          <a:p>
            <a:pPr marL="269875" indent="-269875">
              <a:lnSpc>
                <a:spcPct val="95000"/>
              </a:lnSpc>
              <a:spcBef>
                <a:spcPts val="600"/>
              </a:spcBef>
              <a:buFont typeface="+mj-lt"/>
              <a:buAutoNum type="arabicPeriod"/>
            </a:pPr>
            <a:r>
              <a:rPr lang="en-GB" sz="2000" dirty="0" smtClean="0"/>
              <a:t>If the absolute skewness is less than 1, a sample size &gt; 100 is required</a:t>
            </a:r>
          </a:p>
          <a:p>
            <a:pPr marL="269875" indent="-269875">
              <a:lnSpc>
                <a:spcPct val="95000"/>
              </a:lnSpc>
              <a:spcBef>
                <a:spcPts val="600"/>
              </a:spcBef>
              <a:buFont typeface="+mj-lt"/>
              <a:buAutoNum type="arabicPeriod"/>
            </a:pPr>
            <a:r>
              <a:rPr lang="en-GB" sz="2000" dirty="0" smtClean="0"/>
              <a:t>If the absolute skewness is between 1 and 2, a sample size &gt; 150 is required</a:t>
            </a:r>
          </a:p>
          <a:p>
            <a:pPr marL="354013" indent="-354013">
              <a:lnSpc>
                <a:spcPct val="95000"/>
              </a:lnSpc>
              <a:spcBef>
                <a:spcPts val="600"/>
              </a:spcBef>
              <a:buNone/>
            </a:pPr>
            <a:r>
              <a:rPr lang="en-GB" sz="2000" dirty="0" smtClean="0"/>
              <a:t>Source: </a:t>
            </a:r>
            <a:r>
              <a:rPr lang="en-GB" sz="2000" dirty="0" err="1" smtClean="0"/>
              <a:t>Rhiel</a:t>
            </a:r>
            <a:r>
              <a:rPr lang="en-GB" sz="2000" dirty="0"/>
              <a:t>, G</a:t>
            </a:r>
            <a:r>
              <a:rPr lang="en-GB" sz="2000" dirty="0" smtClean="0"/>
              <a:t>. S</a:t>
            </a:r>
            <a:r>
              <a:rPr lang="en-GB" sz="2000" dirty="0"/>
              <a:t>. and Chaffin, </a:t>
            </a:r>
            <a:r>
              <a:rPr lang="en-GB" sz="2000" dirty="0" smtClean="0"/>
              <a:t>W</a:t>
            </a:r>
            <a:r>
              <a:rPr lang="en-GB" sz="2000" dirty="0" smtClean="0"/>
              <a:t>. W</a:t>
            </a:r>
            <a:r>
              <a:rPr lang="en-GB" sz="2000" dirty="0" smtClean="0"/>
              <a:t>. (1996) </a:t>
            </a:r>
            <a:r>
              <a:rPr lang="en-GB" sz="2000" dirty="0"/>
              <a:t>An investigation of the large-sample/small-sample approach to the one-sample test for a mean (sigma unknown). </a:t>
            </a:r>
            <a:r>
              <a:rPr lang="en-GB" sz="2000" i="1" dirty="0"/>
              <a:t>Journal of Statistics Education</a:t>
            </a:r>
            <a:r>
              <a:rPr lang="en-GB" sz="2000" dirty="0"/>
              <a:t>, 4(3</a:t>
            </a:r>
            <a:r>
              <a:rPr lang="en-GB" sz="2000" dirty="0" smtClean="0"/>
              <a:t>).</a:t>
            </a:r>
          </a:p>
          <a:p>
            <a:pPr marL="0" indent="0">
              <a:lnSpc>
                <a:spcPct val="95000"/>
              </a:lnSpc>
              <a:spcBef>
                <a:spcPts val="600"/>
              </a:spcBef>
              <a:buNone/>
            </a:pPr>
            <a:r>
              <a:rPr lang="en-GB" sz="2000" dirty="0" smtClean="0"/>
              <a:t>Our skewness was 0.367 </a:t>
            </a:r>
            <a:r>
              <a:rPr lang="en-GB" sz="2000" dirty="0" smtClean="0"/>
              <a:t>and smaller </a:t>
            </a:r>
            <a:r>
              <a:rPr lang="en-GB" sz="2000" dirty="0" smtClean="0"/>
              <a:t>than its standard </a:t>
            </a:r>
            <a:r>
              <a:rPr lang="en-GB" sz="2000" dirty="0" smtClean="0"/>
              <a:t>error and our kurtosis was negative so we could assume that we are in Case 1 and still use the t-test irrespective of the normality or the sample size.</a:t>
            </a:r>
            <a:endParaRPr lang="en-GB" sz="2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6234024"/>
            <a:ext cx="1055191" cy="36918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347863" y="6141545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Peter Samuels</a:t>
            </a:r>
          </a:p>
          <a:p>
            <a:pPr algn="ctr"/>
            <a:r>
              <a:rPr lang="en-GB" sz="1200" dirty="0" smtClean="0"/>
              <a:t>Birmingham City University</a:t>
            </a:r>
            <a:endParaRPr lang="en-GB" sz="1200" dirty="0"/>
          </a:p>
        </p:txBody>
      </p:sp>
      <p:sp>
        <p:nvSpPr>
          <p:cNvPr id="6" name="TextBox 5"/>
          <p:cNvSpPr txBox="1"/>
          <p:nvPr/>
        </p:nvSpPr>
        <p:spPr>
          <a:xfrm>
            <a:off x="6329795" y="6141544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 smtClean="0"/>
              <a:t>Reviewer: Ellen Marshall</a:t>
            </a:r>
          </a:p>
          <a:p>
            <a:pPr algn="r"/>
            <a:r>
              <a:rPr lang="en-GB" sz="1200" dirty="0" smtClean="0"/>
              <a:t>University of Sheffield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1165671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Research Question 2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895855"/>
            <a:ext cx="8537263" cy="936104"/>
          </a:xfrm>
        </p:spPr>
        <p:txBody>
          <a:bodyPr/>
          <a:lstStyle/>
          <a:p>
            <a:pPr marL="447675" indent="-447675">
              <a:lnSpc>
                <a:spcPct val="95000"/>
              </a:lnSpc>
            </a:pPr>
            <a:r>
              <a:rPr lang="en-GB" sz="2800" dirty="0"/>
              <a:t>Do regular smokers have a </a:t>
            </a:r>
            <a:r>
              <a:rPr lang="en-GB" sz="2800" dirty="0" smtClean="0"/>
              <a:t>different pulse </a:t>
            </a:r>
            <a:r>
              <a:rPr lang="en-GB" sz="2800" dirty="0"/>
              <a:t>rate when sitting than non-/non-regular smokers</a:t>
            </a:r>
            <a:r>
              <a:rPr lang="en-GB" sz="2800" dirty="0" smtClean="0"/>
              <a:t>?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84169" y="1831959"/>
            <a:ext cx="3774391" cy="406734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ectangle 3"/>
          <p:cNvSpPr/>
          <p:nvPr/>
        </p:nvSpPr>
        <p:spPr>
          <a:xfrm>
            <a:off x="395536" y="1726586"/>
            <a:ext cx="4572000" cy="4222694"/>
          </a:xfrm>
          <a:prstGeom prst="rect">
            <a:avLst/>
          </a:prstGeom>
        </p:spPr>
        <p:txBody>
          <a:bodyPr>
            <a:spAutoFit/>
          </a:bodyPr>
          <a:lstStyle/>
          <a:p>
            <a:pPr marL="457200" indent="-457200">
              <a:lnSpc>
                <a:spcPct val="95000"/>
              </a:lnSpc>
              <a:spcBef>
                <a:spcPts val="600"/>
              </a:spcBef>
              <a:buFont typeface="Wingdings" pitchFamily="2" charset="2"/>
              <a:buChar char="q"/>
            </a:pPr>
            <a:r>
              <a:rPr lang="en-GB" sz="2800" dirty="0">
                <a:latin typeface="Arial" panose="020B0604020202020204" pitchFamily="34" charset="0"/>
                <a:cs typeface="Arial" panose="020B0604020202020204" pitchFamily="34" charset="0"/>
              </a:rPr>
              <a:t>In order to investigate this question we will need to compare the </a:t>
            </a:r>
            <a:r>
              <a:rPr lang="en-GB" sz="2800" i="1" dirty="0">
                <a:latin typeface="Arial" panose="020B0604020202020204" pitchFamily="34" charset="0"/>
                <a:cs typeface="Arial" panose="020B0604020202020204" pitchFamily="34" charset="0"/>
              </a:rPr>
              <a:t>Pulse1 </a:t>
            </a:r>
            <a:r>
              <a:rPr lang="en-GB" sz="2800" dirty="0">
                <a:latin typeface="Arial" panose="020B0604020202020204" pitchFamily="34" charset="0"/>
                <a:cs typeface="Arial" panose="020B0604020202020204" pitchFamily="34" charset="0"/>
              </a:rPr>
              <a:t>values for smokers against non-/non-regular smokers</a:t>
            </a:r>
          </a:p>
          <a:p>
            <a:pPr marL="457200" indent="-457200">
              <a:lnSpc>
                <a:spcPct val="95000"/>
              </a:lnSpc>
              <a:spcBef>
                <a:spcPts val="600"/>
              </a:spcBef>
              <a:buFont typeface="Wingdings" pitchFamily="2" charset="2"/>
              <a:buChar char="q"/>
            </a:pPr>
            <a:r>
              <a:rPr lang="en-GB" sz="2800" dirty="0">
                <a:latin typeface="Arial" panose="020B0604020202020204" pitchFamily="34" charset="0"/>
                <a:cs typeface="Arial" panose="020B0604020202020204" pitchFamily="34" charset="0"/>
              </a:rPr>
              <a:t>The first step is to select all the cases:</a:t>
            </a:r>
          </a:p>
          <a:p>
            <a:pPr marL="895350" lvl="1" indent="-354013">
              <a:lnSpc>
                <a:spcPct val="95000"/>
              </a:lnSpc>
              <a:spcBef>
                <a:spcPts val="600"/>
              </a:spcBef>
              <a:buFont typeface="Wingdings" pitchFamily="2" charset="2"/>
              <a:buChar char="Ø"/>
            </a:pP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Data – Select cases… – All cases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6234024"/>
            <a:ext cx="1055191" cy="36918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347863" y="6141545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Peter Samuels</a:t>
            </a:r>
          </a:p>
          <a:p>
            <a:pPr algn="ctr"/>
            <a:r>
              <a:rPr lang="en-GB" sz="1200" dirty="0" smtClean="0"/>
              <a:t>Birmingham City University</a:t>
            </a:r>
            <a:endParaRPr lang="en-GB" sz="1200" dirty="0"/>
          </a:p>
        </p:txBody>
      </p:sp>
      <p:sp>
        <p:nvSpPr>
          <p:cNvPr id="8" name="TextBox 7"/>
          <p:cNvSpPr txBox="1"/>
          <p:nvPr/>
        </p:nvSpPr>
        <p:spPr>
          <a:xfrm>
            <a:off x="6329795" y="6141544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 smtClean="0"/>
              <a:t>Reviewer: Ellen Marshall</a:t>
            </a:r>
          </a:p>
          <a:p>
            <a:pPr algn="r"/>
            <a:r>
              <a:rPr lang="en-GB" sz="1200" dirty="0" smtClean="0"/>
              <a:t>University of Sheffield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355413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066130"/>
          </a:xfrm>
        </p:spPr>
        <p:txBody>
          <a:bodyPr>
            <a:normAutofit fontScale="90000"/>
          </a:bodyPr>
          <a:lstStyle/>
          <a:p>
            <a:pPr>
              <a:lnSpc>
                <a:spcPct val="90000"/>
              </a:lnSpc>
            </a:pPr>
            <a:r>
              <a:rPr lang="en-GB" sz="4000" dirty="0" smtClean="0"/>
              <a:t>Explore </a:t>
            </a:r>
            <a:r>
              <a:rPr lang="en-GB" sz="4000" i="1" dirty="0" smtClean="0"/>
              <a:t>Pulse1</a:t>
            </a:r>
            <a:r>
              <a:rPr lang="en-GB" sz="4000" dirty="0" smtClean="0"/>
              <a:t> against </a:t>
            </a:r>
            <a:r>
              <a:rPr lang="en-GB" sz="4000" i="1" dirty="0" smtClean="0"/>
              <a:t>Smokes</a:t>
            </a:r>
            <a:endParaRPr lang="en-GB" sz="4000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268760"/>
            <a:ext cx="8229600" cy="1252736"/>
          </a:xfrm>
        </p:spPr>
        <p:txBody>
          <a:bodyPr>
            <a:normAutofit lnSpcReduction="10000"/>
          </a:bodyPr>
          <a:lstStyle/>
          <a:p>
            <a:pPr marL="354013" indent="-354013"/>
            <a:r>
              <a:rPr lang="en-GB" sz="2400" dirty="0" smtClean="0"/>
              <a:t>Select </a:t>
            </a:r>
            <a:r>
              <a:rPr lang="en-GB" sz="2400" dirty="0" err="1" smtClean="0"/>
              <a:t>Analyze</a:t>
            </a:r>
            <a:r>
              <a:rPr lang="en-GB" sz="2400" dirty="0" smtClean="0"/>
              <a:t> – Descriptive statistics – Explore</a:t>
            </a:r>
          </a:p>
          <a:p>
            <a:pPr marL="354013" indent="-354013"/>
            <a:r>
              <a:rPr lang="en-GB" sz="2400" dirty="0" smtClean="0"/>
              <a:t>Select </a:t>
            </a:r>
            <a:r>
              <a:rPr lang="en-GB" sz="2400" i="1" dirty="0" smtClean="0"/>
              <a:t>Pulse1</a:t>
            </a:r>
            <a:r>
              <a:rPr lang="en-GB" sz="2400" dirty="0" smtClean="0"/>
              <a:t> on the Dependent List and Smokes on the Factor list</a:t>
            </a:r>
            <a:endParaRPr lang="en-GB" sz="24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2636912"/>
            <a:ext cx="6192000" cy="292297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67544" y="2492896"/>
            <a:ext cx="24120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itchFamily="2" charset="2"/>
              <a:buChar char="q"/>
            </a:pP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Select Both under Display and click on Plots…</a:t>
            </a:r>
          </a:p>
          <a:p>
            <a:pPr marL="342900" indent="-342900">
              <a:buFont typeface="Wingdings" pitchFamily="2" charset="2"/>
              <a:buChar char="q"/>
            </a:pP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Then select Histogram and Normality plots with tests</a:t>
            </a:r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6234024"/>
            <a:ext cx="1055191" cy="36918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347863" y="6141545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Peter Samuels</a:t>
            </a:r>
          </a:p>
          <a:p>
            <a:pPr algn="ctr"/>
            <a:r>
              <a:rPr lang="en-GB" sz="1200" dirty="0" smtClean="0"/>
              <a:t>Birmingham City University</a:t>
            </a:r>
            <a:endParaRPr lang="en-GB" sz="1200" dirty="0"/>
          </a:p>
        </p:txBody>
      </p:sp>
      <p:sp>
        <p:nvSpPr>
          <p:cNvPr id="8" name="TextBox 7"/>
          <p:cNvSpPr txBox="1"/>
          <p:nvPr/>
        </p:nvSpPr>
        <p:spPr>
          <a:xfrm>
            <a:off x="6329795" y="6141544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 smtClean="0"/>
              <a:t>Reviewer: Ellen Marshall</a:t>
            </a:r>
          </a:p>
          <a:p>
            <a:pPr algn="r"/>
            <a:r>
              <a:rPr lang="en-GB" sz="1200" dirty="0" smtClean="0"/>
              <a:t>University of Sheffield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177346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188640"/>
            <a:ext cx="5553075" cy="57531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ctangle 4"/>
          <p:cNvSpPr/>
          <p:nvPr/>
        </p:nvSpPr>
        <p:spPr>
          <a:xfrm>
            <a:off x="261752" y="260648"/>
            <a:ext cx="2942096" cy="175432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Confidence intervals overlap so it seems unlikely that we will get a significant result</a:t>
            </a:r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61752" y="2549686"/>
            <a:ext cx="2942096" cy="275152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GB" sz="2400" i="1" dirty="0" smtClean="0">
                <a:latin typeface="Arial" panose="020B0604020202020204" pitchFamily="34" charset="0"/>
                <a:cs typeface="Arial" panose="020B0604020202020204" pitchFamily="34" charset="0"/>
              </a:rPr>
              <a:t>Smokes</a:t>
            </a: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kurtosis quite low, </a:t>
            </a:r>
            <a:r>
              <a:rPr lang="en-GB" sz="2400" i="1" dirty="0" smtClean="0">
                <a:latin typeface="Arial" panose="020B0604020202020204" pitchFamily="34" charset="0"/>
                <a:cs typeface="Arial" panose="020B0604020202020204" pitchFamily="34" charset="0"/>
              </a:rPr>
              <a:t>No/not regular</a:t>
            </a: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skewness a bit high, otherwise OK (absolute value should be less than 1.96 </a:t>
            </a: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 standard error)</a:t>
            </a:r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7" name="Straight Arrow Connector 6"/>
          <p:cNvCxnSpPr>
            <a:endCxn id="8" idx="1"/>
          </p:cNvCxnSpPr>
          <p:nvPr/>
        </p:nvCxnSpPr>
        <p:spPr>
          <a:xfrm>
            <a:off x="3232652" y="1009883"/>
            <a:ext cx="4507700" cy="1927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7"/>
          <p:cNvSpPr/>
          <p:nvPr/>
        </p:nvSpPr>
        <p:spPr>
          <a:xfrm>
            <a:off x="7740352" y="813810"/>
            <a:ext cx="432000" cy="396000"/>
          </a:xfrm>
          <a:prstGeom prst="rect">
            <a:avLst/>
          </a:prstGeom>
          <a:solidFill>
            <a:srgbClr val="FFC7CE">
              <a:alpha val="25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0" name="Straight Arrow Connector 9"/>
          <p:cNvCxnSpPr>
            <a:endCxn id="11" idx="1"/>
          </p:cNvCxnSpPr>
          <p:nvPr/>
        </p:nvCxnSpPr>
        <p:spPr>
          <a:xfrm>
            <a:off x="3232652" y="1340768"/>
            <a:ext cx="4507700" cy="2306183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/>
        </p:nvSpPr>
        <p:spPr>
          <a:xfrm>
            <a:off x="7740352" y="3448951"/>
            <a:ext cx="432000" cy="396000"/>
          </a:xfrm>
          <a:prstGeom prst="rect">
            <a:avLst/>
          </a:prstGeom>
          <a:solidFill>
            <a:srgbClr val="FFC7CE">
              <a:alpha val="25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3" name="Straight Arrow Connector 12"/>
          <p:cNvCxnSpPr/>
          <p:nvPr/>
        </p:nvCxnSpPr>
        <p:spPr>
          <a:xfrm>
            <a:off x="3203848" y="3073923"/>
            <a:ext cx="4473826" cy="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tangle 13"/>
          <p:cNvSpPr/>
          <p:nvPr/>
        </p:nvSpPr>
        <p:spPr>
          <a:xfrm>
            <a:off x="7668344" y="2867190"/>
            <a:ext cx="1152128" cy="396000"/>
          </a:xfrm>
          <a:prstGeom prst="rect">
            <a:avLst/>
          </a:prstGeom>
          <a:solidFill>
            <a:srgbClr val="FFC7CE">
              <a:alpha val="25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5" name="Straight Arrow Connector 14"/>
          <p:cNvCxnSpPr/>
          <p:nvPr/>
        </p:nvCxnSpPr>
        <p:spPr>
          <a:xfrm>
            <a:off x="3232652" y="3646951"/>
            <a:ext cx="4486402" cy="2041054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angle 15"/>
          <p:cNvSpPr/>
          <p:nvPr/>
        </p:nvSpPr>
        <p:spPr>
          <a:xfrm>
            <a:off x="7709724" y="5481272"/>
            <a:ext cx="1110748" cy="396000"/>
          </a:xfrm>
          <a:prstGeom prst="rect">
            <a:avLst/>
          </a:prstGeom>
          <a:solidFill>
            <a:srgbClr val="FFC7CE">
              <a:alpha val="25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6234024"/>
            <a:ext cx="1055191" cy="369186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3347863" y="6141545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Peter Samuels</a:t>
            </a:r>
          </a:p>
          <a:p>
            <a:pPr algn="ctr"/>
            <a:r>
              <a:rPr lang="en-GB" sz="1200" dirty="0" smtClean="0"/>
              <a:t>Birmingham City University</a:t>
            </a:r>
            <a:endParaRPr lang="en-GB" sz="1200" dirty="0"/>
          </a:p>
        </p:txBody>
      </p:sp>
      <p:sp>
        <p:nvSpPr>
          <p:cNvPr id="19" name="TextBox 18"/>
          <p:cNvSpPr txBox="1"/>
          <p:nvPr/>
        </p:nvSpPr>
        <p:spPr>
          <a:xfrm>
            <a:off x="6329795" y="6141544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 smtClean="0"/>
              <a:t>Reviewer: Ellen Marshall</a:t>
            </a:r>
          </a:p>
          <a:p>
            <a:pPr algn="r"/>
            <a:r>
              <a:rPr lang="en-GB" sz="1200" dirty="0" smtClean="0"/>
              <a:t>University of Sheffield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15510491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1" grpId="0" animBg="1"/>
      <p:bldP spid="14" grpId="0" animBg="1"/>
      <p:bldP spid="1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496" y="116632"/>
            <a:ext cx="9036000" cy="648072"/>
          </a:xfrm>
        </p:spPr>
        <p:txBody>
          <a:bodyPr>
            <a:normAutofit fontScale="90000"/>
          </a:bodyPr>
          <a:lstStyle/>
          <a:p>
            <a:pPr>
              <a:lnSpc>
                <a:spcPct val="90000"/>
              </a:lnSpc>
            </a:pPr>
            <a:r>
              <a:rPr lang="en-GB" sz="4000" dirty="0" smtClean="0"/>
              <a:t>The statistical analysis process</a:t>
            </a:r>
            <a:endParaRPr lang="en-GB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03648" y="764704"/>
            <a:ext cx="7488832" cy="5256584"/>
          </a:xfrm>
        </p:spPr>
        <p:txBody>
          <a:bodyPr>
            <a:normAutofit/>
          </a:bodyPr>
          <a:lstStyle/>
          <a:p>
            <a:pPr marL="361950" indent="-361950">
              <a:lnSpc>
                <a:spcPct val="95000"/>
              </a:lnSpc>
              <a:spcBef>
                <a:spcPts val="600"/>
              </a:spcBef>
            </a:pPr>
            <a:r>
              <a:rPr lang="en-US" sz="2400" dirty="0" smtClean="0">
                <a:solidFill>
                  <a:srgbClr val="FF0000"/>
                </a:solidFill>
              </a:rPr>
              <a:t>Make sure you have a good data set to start with</a:t>
            </a:r>
          </a:p>
          <a:p>
            <a:pPr marL="361950" indent="-361950">
              <a:lnSpc>
                <a:spcPct val="95000"/>
              </a:lnSpc>
              <a:spcBef>
                <a:spcPts val="600"/>
              </a:spcBef>
            </a:pPr>
            <a:r>
              <a:rPr lang="en-US" sz="2400" dirty="0" smtClean="0"/>
              <a:t>Generally, use </a:t>
            </a:r>
            <a:r>
              <a:rPr lang="en-US" sz="2400" dirty="0"/>
              <a:t>Excel (see </a:t>
            </a:r>
            <a:r>
              <a:rPr lang="en-US" sz="2400" dirty="0" smtClean="0"/>
              <a:t>Workshop </a:t>
            </a:r>
            <a:r>
              <a:rPr lang="en-US" sz="2400" dirty="0"/>
              <a:t>4) before you use </a:t>
            </a:r>
            <a:r>
              <a:rPr lang="en-US" sz="2400" dirty="0" smtClean="0"/>
              <a:t>SPSS (see Workshop 6)</a:t>
            </a:r>
            <a:endParaRPr lang="en-US" sz="2400" dirty="0"/>
          </a:p>
          <a:p>
            <a:pPr marL="361950" indent="-361950">
              <a:lnSpc>
                <a:spcPct val="95000"/>
              </a:lnSpc>
              <a:spcBef>
                <a:spcPts val="600"/>
              </a:spcBef>
              <a:buFont typeface="+mj-lt"/>
              <a:buAutoNum type="arabicPeriod"/>
            </a:pPr>
            <a:r>
              <a:rPr lang="en-US" sz="2400" dirty="0" smtClean="0"/>
              <a:t>First describe </a:t>
            </a:r>
            <a:r>
              <a:rPr lang="en-US" sz="2400" dirty="0"/>
              <a:t>and present your data, </a:t>
            </a:r>
            <a:r>
              <a:rPr lang="en-US" sz="2400" dirty="0" smtClean="0"/>
              <a:t>e.g. frequency distributions in tables or charts</a:t>
            </a:r>
            <a:endParaRPr lang="en-US" sz="2400" dirty="0"/>
          </a:p>
          <a:p>
            <a:pPr marL="361950" indent="-361950">
              <a:lnSpc>
                <a:spcPct val="95000"/>
              </a:lnSpc>
              <a:spcBef>
                <a:spcPts val="600"/>
              </a:spcBef>
              <a:buFont typeface="+mj-lt"/>
              <a:buAutoNum type="arabicPeriod"/>
            </a:pPr>
            <a:r>
              <a:rPr lang="en-US" sz="2400" dirty="0"/>
              <a:t>Calculate basic statistics where possible, e.g. </a:t>
            </a:r>
            <a:r>
              <a:rPr lang="en-US" sz="2400" dirty="0" smtClean="0"/>
              <a:t>means </a:t>
            </a:r>
            <a:r>
              <a:rPr lang="en-US" sz="2400" dirty="0"/>
              <a:t>and standard </a:t>
            </a:r>
            <a:r>
              <a:rPr lang="en-US" sz="2400" dirty="0" smtClean="0"/>
              <a:t>deviations</a:t>
            </a:r>
            <a:endParaRPr lang="en-US" sz="2400" dirty="0"/>
          </a:p>
          <a:p>
            <a:pPr marL="361950" indent="-361950">
              <a:lnSpc>
                <a:spcPct val="95000"/>
              </a:lnSpc>
              <a:spcBef>
                <a:spcPts val="600"/>
              </a:spcBef>
              <a:buFont typeface="+mj-lt"/>
              <a:buAutoNum type="arabicPeriod"/>
            </a:pPr>
            <a:r>
              <a:rPr lang="en-US" sz="2400" dirty="0" smtClean="0"/>
              <a:t>Start to interpret </a:t>
            </a:r>
            <a:r>
              <a:rPr lang="en-US" sz="2400" dirty="0"/>
              <a:t>your data – what </a:t>
            </a:r>
            <a:r>
              <a:rPr lang="en-US" sz="2400" dirty="0" smtClean="0"/>
              <a:t>might it </a:t>
            </a:r>
            <a:r>
              <a:rPr lang="en-US" sz="2400" dirty="0"/>
              <a:t>mean?</a:t>
            </a:r>
          </a:p>
          <a:p>
            <a:pPr marL="361950" indent="-361950">
              <a:lnSpc>
                <a:spcPct val="95000"/>
              </a:lnSpc>
              <a:spcBef>
                <a:spcPts val="600"/>
              </a:spcBef>
              <a:buFont typeface="+mj-lt"/>
              <a:buAutoNum type="arabicPeriod"/>
            </a:pPr>
            <a:r>
              <a:rPr lang="en-US" sz="2400" dirty="0"/>
              <a:t>Select specific items for closer </a:t>
            </a:r>
            <a:r>
              <a:rPr lang="en-US" sz="2400" dirty="0" smtClean="0"/>
              <a:t>attention (based on your research hypotheses)</a:t>
            </a:r>
            <a:endParaRPr lang="en-US" sz="2400" dirty="0"/>
          </a:p>
          <a:p>
            <a:pPr marL="361950" indent="-361950">
              <a:lnSpc>
                <a:spcPct val="95000"/>
              </a:lnSpc>
              <a:spcBef>
                <a:spcPts val="600"/>
              </a:spcBef>
              <a:buFont typeface="+mj-lt"/>
              <a:buAutoNum type="arabicPeriod"/>
            </a:pPr>
            <a:r>
              <a:rPr lang="en-US" sz="2400" dirty="0"/>
              <a:t>Select </a:t>
            </a:r>
            <a:r>
              <a:rPr lang="en-US" sz="2400" dirty="0" smtClean="0"/>
              <a:t>and carry out the </a:t>
            </a:r>
            <a:r>
              <a:rPr lang="en-US" sz="2400" dirty="0"/>
              <a:t>right kind of test</a:t>
            </a:r>
          </a:p>
          <a:p>
            <a:pPr marL="361950" indent="-361950">
              <a:lnSpc>
                <a:spcPct val="95000"/>
              </a:lnSpc>
              <a:spcBef>
                <a:spcPts val="600"/>
              </a:spcBef>
              <a:buFont typeface="+mj-lt"/>
              <a:buAutoNum type="arabicPeriod"/>
            </a:pPr>
            <a:r>
              <a:rPr lang="en-US" sz="2400" dirty="0"/>
              <a:t>Look for statistical significance</a:t>
            </a:r>
          </a:p>
          <a:p>
            <a:pPr marL="361950" indent="-361950">
              <a:lnSpc>
                <a:spcPct val="95000"/>
              </a:lnSpc>
              <a:spcBef>
                <a:spcPts val="600"/>
              </a:spcBef>
              <a:buFont typeface="+mj-lt"/>
              <a:buAutoNum type="arabicPeriod"/>
            </a:pPr>
            <a:r>
              <a:rPr lang="en-US" sz="2400" dirty="0" smtClean="0"/>
              <a:t>Modify and repeat </a:t>
            </a:r>
            <a:r>
              <a:rPr lang="en-US" sz="2400" dirty="0"/>
              <a:t>if </a:t>
            </a:r>
            <a:r>
              <a:rPr lang="en-US" sz="2400" dirty="0" smtClean="0"/>
              <a:t>necessary</a:t>
            </a:r>
          </a:p>
        </p:txBody>
      </p:sp>
      <p:sp>
        <p:nvSpPr>
          <p:cNvPr id="4" name="U-Turn Arrow 3"/>
          <p:cNvSpPr/>
          <p:nvPr/>
        </p:nvSpPr>
        <p:spPr>
          <a:xfrm rot="16200000">
            <a:off x="17588" y="4599036"/>
            <a:ext cx="1836016" cy="648072"/>
          </a:xfrm>
          <a:prstGeom prst="utur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07632" y="1196752"/>
            <a:ext cx="1152000" cy="2232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rgbClr val="FF0000"/>
                </a:solidFill>
              </a:rPr>
              <a:t>Demon-</a:t>
            </a:r>
            <a:r>
              <a:rPr lang="en-US" sz="2000" dirty="0" err="1" smtClean="0">
                <a:solidFill>
                  <a:srgbClr val="FF0000"/>
                </a:solidFill>
              </a:rPr>
              <a:t>strate</a:t>
            </a:r>
            <a:r>
              <a:rPr lang="en-US" sz="2000" dirty="0" smtClean="0">
                <a:solidFill>
                  <a:srgbClr val="FF0000"/>
                </a:solidFill>
              </a:rPr>
              <a:t> </a:t>
            </a:r>
            <a:r>
              <a:rPr lang="en-US" sz="2000" dirty="0">
                <a:solidFill>
                  <a:srgbClr val="FF0000"/>
                </a:solidFill>
              </a:rPr>
              <a:t>that you are in control of the process!</a:t>
            </a:r>
          </a:p>
          <a:p>
            <a:pPr algn="ctr"/>
            <a:endParaRPr lang="en-GB" sz="20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6234024"/>
            <a:ext cx="1055191" cy="36918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347863" y="6141545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Peter Samuels</a:t>
            </a:r>
          </a:p>
          <a:p>
            <a:pPr algn="ctr"/>
            <a:r>
              <a:rPr lang="en-GB" sz="1200" dirty="0" smtClean="0"/>
              <a:t>Birmingham City University</a:t>
            </a:r>
            <a:endParaRPr lang="en-GB" sz="1200" dirty="0"/>
          </a:p>
        </p:txBody>
      </p:sp>
      <p:sp>
        <p:nvSpPr>
          <p:cNvPr id="9" name="TextBox 8"/>
          <p:cNvSpPr txBox="1"/>
          <p:nvPr/>
        </p:nvSpPr>
        <p:spPr>
          <a:xfrm>
            <a:off x="6329795" y="6141544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 smtClean="0"/>
              <a:t>Reviewer: Ellen Marshall</a:t>
            </a:r>
          </a:p>
          <a:p>
            <a:pPr algn="r"/>
            <a:r>
              <a:rPr lang="en-GB" sz="1200" dirty="0" smtClean="0"/>
              <a:t>University of Sheffield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2936239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5773" y="188640"/>
            <a:ext cx="8229600" cy="864096"/>
          </a:xfrm>
        </p:spPr>
        <p:txBody>
          <a:bodyPr/>
          <a:lstStyle/>
          <a:p>
            <a:pPr marL="0" indent="0">
              <a:buNone/>
            </a:pPr>
            <a:r>
              <a:rPr lang="en-GB" sz="2400" dirty="0" smtClean="0"/>
              <a:t>Normal curve approximations can be added to the graphs by double-clicking on them and pressing this button:</a:t>
            </a:r>
            <a:endParaRPr lang="en-GB" sz="2400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556792"/>
            <a:ext cx="8118026" cy="431809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5" name="Straight Arrow Connector 4"/>
          <p:cNvCxnSpPr/>
          <p:nvPr/>
        </p:nvCxnSpPr>
        <p:spPr>
          <a:xfrm flipH="1">
            <a:off x="5868144" y="980728"/>
            <a:ext cx="1224136" cy="1368152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6234024"/>
            <a:ext cx="1055191" cy="36918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347863" y="6141545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Peter Samuels</a:t>
            </a:r>
          </a:p>
          <a:p>
            <a:pPr algn="ctr"/>
            <a:r>
              <a:rPr lang="en-GB" sz="1200" dirty="0" smtClean="0"/>
              <a:t>Birmingham City University</a:t>
            </a:r>
            <a:endParaRPr lang="en-GB" sz="1200" dirty="0"/>
          </a:p>
        </p:txBody>
      </p:sp>
      <p:sp>
        <p:nvSpPr>
          <p:cNvPr id="8" name="TextBox 7"/>
          <p:cNvSpPr txBox="1"/>
          <p:nvPr/>
        </p:nvSpPr>
        <p:spPr>
          <a:xfrm>
            <a:off x="6329795" y="6141544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 smtClean="0"/>
              <a:t>Reviewer: Ellen Marshall</a:t>
            </a:r>
          </a:p>
          <a:p>
            <a:pPr algn="r"/>
            <a:r>
              <a:rPr lang="en-GB" sz="1200" dirty="0" smtClean="0"/>
              <a:t>University of Sheffield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898745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392646"/>
            <a:ext cx="4523354" cy="362443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2276872"/>
            <a:ext cx="4523354" cy="362443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Rectangle 5"/>
          <p:cNvSpPr/>
          <p:nvPr/>
        </p:nvSpPr>
        <p:spPr>
          <a:xfrm>
            <a:off x="5429200" y="476672"/>
            <a:ext cx="3096000" cy="108952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GB" sz="2400" i="1" dirty="0" smtClean="0">
                <a:latin typeface="Arial" panose="020B0604020202020204" pitchFamily="34" charset="0"/>
                <a:cs typeface="Arial" panose="020B0604020202020204" pitchFamily="34" charset="0"/>
              </a:rPr>
              <a:t>Regular </a:t>
            </a: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smokers graph has a gap in it and looks quite spiky</a:t>
            </a:r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683568" y="4437112"/>
            <a:ext cx="3240360" cy="108952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GB" sz="2400" i="1" dirty="0" smtClean="0">
                <a:latin typeface="Arial" panose="020B0604020202020204" pitchFamily="34" charset="0"/>
                <a:cs typeface="Arial" panose="020B0604020202020204" pitchFamily="34" charset="0"/>
              </a:rPr>
              <a:t>No/Not regular </a:t>
            </a: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smokers graph is a bit skewed to the left</a:t>
            </a:r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8" name="Straight Arrow Connector 7"/>
          <p:cNvCxnSpPr/>
          <p:nvPr/>
        </p:nvCxnSpPr>
        <p:spPr>
          <a:xfrm flipH="1">
            <a:off x="2483768" y="1087489"/>
            <a:ext cx="2931640" cy="829343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flipV="1">
            <a:off x="3938144" y="3429000"/>
            <a:ext cx="1713976" cy="1552876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6234024"/>
            <a:ext cx="1055191" cy="369186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3347863" y="6141545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Peter Samuels</a:t>
            </a:r>
          </a:p>
          <a:p>
            <a:pPr algn="ctr"/>
            <a:r>
              <a:rPr lang="en-GB" sz="1200" dirty="0" smtClean="0"/>
              <a:t>Birmingham City University</a:t>
            </a:r>
            <a:endParaRPr lang="en-GB" sz="1200" dirty="0"/>
          </a:p>
        </p:txBody>
      </p:sp>
      <p:sp>
        <p:nvSpPr>
          <p:cNvPr id="12" name="TextBox 11"/>
          <p:cNvSpPr txBox="1"/>
          <p:nvPr/>
        </p:nvSpPr>
        <p:spPr>
          <a:xfrm>
            <a:off x="6329795" y="6141544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 smtClean="0"/>
              <a:t>Reviewer: Ellen Marshall</a:t>
            </a:r>
          </a:p>
          <a:p>
            <a:pPr algn="r"/>
            <a:r>
              <a:rPr lang="en-GB" sz="1200" dirty="0" smtClean="0"/>
              <a:t>University of Sheffield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19116302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040560"/>
          </a:xfrm>
        </p:spPr>
        <p:txBody>
          <a:bodyPr>
            <a:normAutofit fontScale="92500"/>
          </a:bodyPr>
          <a:lstStyle/>
          <a:p>
            <a:pPr marL="447675" indent="-447675"/>
            <a:r>
              <a:rPr lang="en-GB" sz="2800" dirty="0" smtClean="0"/>
              <a:t>Shapiro-</a:t>
            </a:r>
            <a:r>
              <a:rPr lang="en-GB" sz="2800" dirty="0" err="1" smtClean="0"/>
              <a:t>Wilk</a:t>
            </a:r>
            <a:r>
              <a:rPr lang="en-GB" sz="2800" dirty="0" smtClean="0"/>
              <a:t> significance value for both groups is between 0.05 and 0.1 – weak evidence that the data is not normally distributed</a:t>
            </a:r>
          </a:p>
          <a:p>
            <a:pPr marL="447675" indent="-447675"/>
            <a:endParaRPr lang="en-GB" sz="2800" dirty="0" smtClean="0"/>
          </a:p>
          <a:p>
            <a:pPr marL="447675" indent="-447675"/>
            <a:endParaRPr lang="en-GB" sz="2800" dirty="0" smtClean="0"/>
          </a:p>
          <a:p>
            <a:pPr marL="447675" indent="-447675"/>
            <a:endParaRPr lang="en-GB" sz="2800" dirty="0" smtClean="0"/>
          </a:p>
          <a:p>
            <a:pPr marL="447675" indent="-447675"/>
            <a:endParaRPr lang="en-GB" sz="2800" dirty="0"/>
          </a:p>
          <a:p>
            <a:pPr marL="447675" indent="-447675"/>
            <a:endParaRPr lang="en-GB" sz="2800" dirty="0" smtClean="0"/>
          </a:p>
          <a:p>
            <a:pPr marL="447675" indent="-447675"/>
            <a:r>
              <a:rPr lang="en-GB" sz="2800" dirty="0" smtClean="0"/>
              <a:t>Kolmogorov-Smirnov values are even more significant – unusual as Shapiro-</a:t>
            </a:r>
            <a:r>
              <a:rPr lang="en-GB" sz="2800" dirty="0" err="1" smtClean="0"/>
              <a:t>Wilk</a:t>
            </a:r>
            <a:r>
              <a:rPr lang="en-GB" sz="2800" dirty="0" smtClean="0"/>
              <a:t> is generally a more powerful test for small samples</a:t>
            </a:r>
            <a:endParaRPr lang="en-GB" sz="2800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4133" y="1867208"/>
            <a:ext cx="7402775" cy="180459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6" name="Straight Arrow Connector 5"/>
          <p:cNvCxnSpPr/>
          <p:nvPr/>
        </p:nvCxnSpPr>
        <p:spPr>
          <a:xfrm>
            <a:off x="6804248" y="1340768"/>
            <a:ext cx="1080120" cy="1428734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6"/>
          <p:cNvSpPr/>
          <p:nvPr/>
        </p:nvSpPr>
        <p:spPr>
          <a:xfrm>
            <a:off x="7812360" y="2769502"/>
            <a:ext cx="542540" cy="587489"/>
          </a:xfrm>
          <a:prstGeom prst="rect">
            <a:avLst/>
          </a:prstGeom>
          <a:solidFill>
            <a:srgbClr val="FFC7CE">
              <a:alpha val="25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1" name="Straight Arrow Connector 10"/>
          <p:cNvCxnSpPr/>
          <p:nvPr/>
        </p:nvCxnSpPr>
        <p:spPr>
          <a:xfrm flipV="1">
            <a:off x="4725520" y="3356990"/>
            <a:ext cx="494552" cy="79209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5220072" y="2769501"/>
            <a:ext cx="542540" cy="587489"/>
          </a:xfrm>
          <a:prstGeom prst="rect">
            <a:avLst/>
          </a:prstGeom>
          <a:solidFill>
            <a:srgbClr val="FFC7CE">
              <a:alpha val="25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6234024"/>
            <a:ext cx="1055191" cy="369186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347863" y="6141545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Peter Samuels</a:t>
            </a:r>
          </a:p>
          <a:p>
            <a:pPr algn="ctr"/>
            <a:r>
              <a:rPr lang="en-GB" sz="1200" dirty="0" smtClean="0"/>
              <a:t>Birmingham City University</a:t>
            </a:r>
            <a:endParaRPr lang="en-GB" sz="1200" dirty="0"/>
          </a:p>
        </p:txBody>
      </p:sp>
      <p:sp>
        <p:nvSpPr>
          <p:cNvPr id="10" name="TextBox 9"/>
          <p:cNvSpPr txBox="1"/>
          <p:nvPr/>
        </p:nvSpPr>
        <p:spPr>
          <a:xfrm>
            <a:off x="6329795" y="6141544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 smtClean="0"/>
              <a:t>Reviewer: Ellen Marshall</a:t>
            </a:r>
          </a:p>
          <a:p>
            <a:pPr algn="r"/>
            <a:r>
              <a:rPr lang="en-GB" sz="1200" dirty="0" smtClean="0"/>
              <a:t>University of Sheffield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34067466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2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en-GB" sz="4000" dirty="0" smtClean="0"/>
              <a:t>Which test?</a:t>
            </a:r>
            <a:endParaRPr lang="en-GB" sz="4000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89300401"/>
              </p:ext>
            </p:extLst>
          </p:nvPr>
        </p:nvGraphicFramePr>
        <p:xfrm>
          <a:off x="476375" y="764704"/>
          <a:ext cx="8280000" cy="364236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296000"/>
                <a:gridCol w="2160000"/>
                <a:gridCol w="2088000"/>
                <a:gridCol w="2736000"/>
              </a:tblGrid>
              <a:tr h="0">
                <a:tc rowSpan="2">
                  <a:txBody>
                    <a:bodyPr/>
                    <a:lstStyle/>
                    <a:p>
                      <a:pPr algn="ctr">
                        <a:lnSpc>
                          <a:spcPct val="9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2200" b="1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Data type</a:t>
                      </a:r>
                      <a:endParaRPr lang="en-GB" sz="2200" b="1" dirty="0">
                        <a:effectLst/>
                        <a:latin typeface="Arial" panose="020B0604020202020204" pitchFamily="34" charset="0"/>
                        <a:ea typeface="SimSun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9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2200" b="1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Association or correlation (two variables)</a:t>
                      </a:r>
                      <a:endParaRPr lang="en-GB" sz="2200" b="1" dirty="0">
                        <a:effectLst/>
                        <a:latin typeface="Arial" panose="020B0604020202020204" pitchFamily="34" charset="0"/>
                        <a:ea typeface="SimSun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95000"/>
                        </a:lnSpc>
                        <a:spcBef>
                          <a:spcPts val="300"/>
                        </a:spcBef>
                        <a:spcAft>
                          <a:spcPts val="600"/>
                        </a:spcAft>
                      </a:pPr>
                      <a:r>
                        <a:rPr lang="en-GB" sz="2200" b="1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Difference</a:t>
                      </a:r>
                      <a:r>
                        <a:rPr lang="en-GB" sz="2200" b="1" baseline="0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2200" b="1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(comparison: one variable, two groups)</a:t>
                      </a:r>
                      <a:endParaRPr lang="en-GB" sz="2200" b="1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SimSun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Bef>
                          <a:spcPts val="300"/>
                        </a:spcBef>
                        <a:spcAft>
                          <a:spcPts val="600"/>
                        </a:spcAft>
                      </a:pPr>
                      <a:endParaRPr lang="en-GB" sz="1400" dirty="0">
                        <a:effectLst/>
                        <a:latin typeface="Arial"/>
                        <a:ea typeface="SimSu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 vMerge="1"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en-GB" sz="2000" dirty="0">
                        <a:effectLst/>
                        <a:latin typeface="Arial"/>
                        <a:ea typeface="SimSu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en-GB" sz="2000" dirty="0">
                        <a:effectLst/>
                        <a:latin typeface="Arial"/>
                        <a:ea typeface="SimSu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5000"/>
                        </a:lnSpc>
                        <a:spcBef>
                          <a:spcPts val="300"/>
                        </a:spcBef>
                        <a:spcAft>
                          <a:spcPts val="600"/>
                        </a:spcAft>
                      </a:pPr>
                      <a:r>
                        <a:rPr lang="en-GB" sz="2200" b="1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SimSun"/>
                          <a:cs typeface="Arial" panose="020B0604020202020204" pitchFamily="34" charset="0"/>
                        </a:rPr>
                        <a:t>Related (same</a:t>
                      </a:r>
                      <a:r>
                        <a:rPr lang="en-GB" sz="2200" b="1" baseline="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SimSun"/>
                          <a:cs typeface="Arial" panose="020B0604020202020204" pitchFamily="34" charset="0"/>
                        </a:rPr>
                        <a:t> subjects)</a:t>
                      </a:r>
                      <a:endParaRPr lang="en-GB" sz="2200" b="1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SimSun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5000"/>
                        </a:lnSpc>
                        <a:spcBef>
                          <a:spcPts val="300"/>
                        </a:spcBef>
                        <a:spcAft>
                          <a:spcPts val="600"/>
                        </a:spcAft>
                      </a:pPr>
                      <a:r>
                        <a:rPr lang="en-GB" sz="2200" b="1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SimSun"/>
                          <a:cs typeface="Arial" panose="020B0604020202020204" pitchFamily="34" charset="0"/>
                        </a:rPr>
                        <a:t>Unrelated (different subjects)</a:t>
                      </a:r>
                      <a:endParaRPr lang="en-GB" sz="2200" b="1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SimSun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9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22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Nominal</a:t>
                      </a:r>
                      <a:endParaRPr lang="en-GB" sz="2200" b="1" dirty="0">
                        <a:effectLst/>
                        <a:latin typeface="Arial" panose="020B0604020202020204" pitchFamily="34" charset="0"/>
                        <a:ea typeface="SimSun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2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Chi-squared</a:t>
                      </a:r>
                      <a:endParaRPr lang="en-GB" sz="2200" dirty="0">
                        <a:effectLst/>
                        <a:latin typeface="Arial" panose="020B0604020202020204" pitchFamily="34" charset="0"/>
                        <a:ea typeface="SimSun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2200" dirty="0" smtClean="0">
                          <a:effectLst/>
                          <a:latin typeface="Arial" panose="020B0604020202020204" pitchFamily="34" charset="0"/>
                          <a:ea typeface="SimSun"/>
                          <a:cs typeface="Arial" panose="020B0604020202020204" pitchFamily="34" charset="0"/>
                        </a:rPr>
                        <a:t>N/A</a:t>
                      </a:r>
                      <a:endParaRPr lang="en-GB" sz="2200" dirty="0">
                        <a:effectLst/>
                        <a:latin typeface="Arial" panose="020B0604020202020204" pitchFamily="34" charset="0"/>
                        <a:ea typeface="SimSun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2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Chi-squared</a:t>
                      </a:r>
                      <a:endParaRPr lang="en-GB" sz="2200" dirty="0">
                        <a:effectLst/>
                        <a:latin typeface="Arial" panose="020B0604020202020204" pitchFamily="34" charset="0"/>
                        <a:ea typeface="SimSun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9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22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Ordinal</a:t>
                      </a:r>
                      <a:endParaRPr lang="en-GB" sz="2200" b="1" dirty="0">
                        <a:effectLst/>
                        <a:latin typeface="Arial" panose="020B0604020202020204" pitchFamily="34" charset="0"/>
                        <a:ea typeface="SimSun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22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Spearman</a:t>
                      </a:r>
                      <a:r>
                        <a:rPr lang="en-GB" sz="2200" baseline="300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r>
                        <a:rPr lang="en-GB" sz="22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or Chi-squared</a:t>
                      </a:r>
                      <a:endParaRPr lang="en-GB" sz="2200" dirty="0">
                        <a:effectLst/>
                        <a:latin typeface="Arial" panose="020B0604020202020204" pitchFamily="34" charset="0"/>
                        <a:ea typeface="SimSun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22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Wilcoxon</a:t>
                      </a:r>
                      <a:endParaRPr lang="en-GB" sz="2200" dirty="0">
                        <a:effectLst/>
                        <a:latin typeface="Arial" panose="020B0604020202020204" pitchFamily="34" charset="0"/>
                        <a:ea typeface="SimSun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2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Mann-Whitney </a:t>
                      </a:r>
                      <a:r>
                        <a:rPr lang="en-GB" sz="22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</a:t>
                      </a:r>
                      <a:r>
                        <a:rPr lang="en-GB" sz="2200" baseline="300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r>
                        <a:rPr lang="en-GB" sz="22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or Chi-squared</a:t>
                      </a:r>
                      <a:endParaRPr lang="en-GB" sz="22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9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2200" b="1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Scale</a:t>
                      </a:r>
                      <a:endParaRPr lang="en-GB" sz="2200" b="1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SimSun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22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Pearson</a:t>
                      </a:r>
                      <a:r>
                        <a:rPr lang="en-GB" sz="2200" baseline="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/Linear regression</a:t>
                      </a:r>
                      <a:r>
                        <a:rPr lang="en-GB" sz="2200" baseline="300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r>
                        <a:rPr lang="en-GB" sz="2200" baseline="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22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or Spearman</a:t>
                      </a:r>
                      <a:endParaRPr lang="en-GB" sz="2200" dirty="0">
                        <a:effectLst/>
                        <a:latin typeface="Arial" panose="020B0604020202020204" pitchFamily="34" charset="0"/>
                        <a:ea typeface="SimSun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2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Paired samples t-test</a:t>
                      </a:r>
                      <a:r>
                        <a:rPr lang="en-GB" sz="2200" baseline="300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r>
                        <a:rPr lang="en-GB" sz="2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22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or Wilcoxon</a:t>
                      </a:r>
                      <a:endParaRPr lang="en-GB" sz="2200" dirty="0">
                        <a:effectLst/>
                        <a:latin typeface="Arial" panose="020B0604020202020204" pitchFamily="34" charset="0"/>
                        <a:ea typeface="SimSun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220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Independent </a:t>
                      </a:r>
                      <a:r>
                        <a:rPr lang="en-GB" sz="2200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samples t-test</a:t>
                      </a:r>
                      <a:r>
                        <a:rPr lang="en-GB" sz="2200" baseline="30000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r>
                        <a:rPr lang="en-GB" sz="22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or Mann-Whitney U</a:t>
                      </a:r>
                      <a:endParaRPr lang="en-GB" sz="2200" dirty="0">
                        <a:effectLst/>
                        <a:latin typeface="Arial" panose="020B0604020202020204" pitchFamily="34" charset="0"/>
                        <a:ea typeface="SimSun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467544" y="4509120"/>
            <a:ext cx="8280920" cy="16209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5000"/>
              </a:lnSpc>
              <a:spcBef>
                <a:spcPts val="450"/>
              </a:spcBef>
            </a:pPr>
            <a:r>
              <a:rPr lang="en-GB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Note:</a:t>
            </a:r>
          </a:p>
          <a:p>
            <a:pPr marL="354013" indent="-354013">
              <a:lnSpc>
                <a:spcPct val="90000"/>
              </a:lnSpc>
              <a:spcBef>
                <a:spcPts val="450"/>
              </a:spcBef>
              <a:buFont typeface="+mj-lt"/>
              <a:buAutoNum type="arabicPeriod"/>
            </a:pPr>
            <a: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Use these tests when each variable has at least about 10 values, otherwise use the other test</a:t>
            </a:r>
          </a:p>
          <a:p>
            <a:pPr marL="354013" indent="-354013">
              <a:lnSpc>
                <a:spcPct val="90000"/>
              </a:lnSpc>
              <a:spcBef>
                <a:spcPts val="450"/>
              </a:spcBef>
              <a:buFont typeface="+mj-lt"/>
              <a:buAutoNum type="arabicPeriod"/>
            </a:pPr>
            <a:r>
              <a:rPr lang="en-GB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These parametric tests should be used only when their assumptions are satisfied</a:t>
            </a:r>
            <a: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, otherwise use the other (nonparametric) test</a:t>
            </a:r>
            <a:endParaRPr lang="en-GB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6234024"/>
            <a:ext cx="1055191" cy="36918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347863" y="6141545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Peter Samuels</a:t>
            </a:r>
          </a:p>
          <a:p>
            <a:pPr algn="ctr"/>
            <a:r>
              <a:rPr lang="en-GB" sz="1200" dirty="0" smtClean="0"/>
              <a:t>Birmingham City University</a:t>
            </a:r>
            <a:endParaRPr lang="en-GB" sz="1200" dirty="0"/>
          </a:p>
        </p:txBody>
      </p:sp>
      <p:sp>
        <p:nvSpPr>
          <p:cNvPr id="8" name="TextBox 7"/>
          <p:cNvSpPr txBox="1"/>
          <p:nvPr/>
        </p:nvSpPr>
        <p:spPr>
          <a:xfrm>
            <a:off x="6329795" y="6141544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 smtClean="0"/>
              <a:t>Reviewer: Ellen Marshall</a:t>
            </a:r>
          </a:p>
          <a:p>
            <a:pPr algn="r"/>
            <a:r>
              <a:rPr lang="en-GB" sz="1200" dirty="0" smtClean="0"/>
              <a:t>University of Sheffield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433708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2456" y="188640"/>
            <a:ext cx="8640024" cy="1080120"/>
          </a:xfrm>
        </p:spPr>
        <p:txBody>
          <a:bodyPr>
            <a:normAutofit fontScale="90000"/>
          </a:bodyPr>
          <a:lstStyle/>
          <a:p>
            <a:pPr>
              <a:lnSpc>
                <a:spcPct val="90000"/>
              </a:lnSpc>
            </a:pPr>
            <a:r>
              <a:rPr lang="en-GB" sz="4000" dirty="0" smtClean="0"/>
              <a:t>Test for Research Question 2: Unpaired t-test</a:t>
            </a:r>
            <a:endParaRPr lang="en-GB" sz="4000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395536" y="1556792"/>
            <a:ext cx="8424000" cy="4392488"/>
          </a:xfrm>
        </p:spPr>
        <p:txBody>
          <a:bodyPr/>
          <a:lstStyle/>
          <a:p>
            <a:pPr marL="447675" indent="-447675">
              <a:lnSpc>
                <a:spcPct val="95000"/>
              </a:lnSpc>
              <a:spcBef>
                <a:spcPts val="600"/>
              </a:spcBef>
            </a:pPr>
            <a:r>
              <a:rPr lang="en-GB" sz="2600" dirty="0" smtClean="0"/>
              <a:t>Applies to the different subjects with one (scaled-based) data value each (“between”)</a:t>
            </a:r>
          </a:p>
          <a:p>
            <a:pPr marL="447675" indent="-447675">
              <a:lnSpc>
                <a:spcPct val="95000"/>
              </a:lnSpc>
              <a:spcBef>
                <a:spcPts val="600"/>
              </a:spcBef>
            </a:pPr>
            <a:r>
              <a:rPr lang="en-GB" sz="2600" dirty="0" smtClean="0"/>
              <a:t>Tests the difference between the means of the two samples</a:t>
            </a:r>
          </a:p>
          <a:p>
            <a:pPr marL="447675" indent="-447675">
              <a:lnSpc>
                <a:spcPct val="95000"/>
              </a:lnSpc>
              <a:spcBef>
                <a:spcPts val="600"/>
              </a:spcBef>
            </a:pPr>
            <a:r>
              <a:rPr lang="en-GB" sz="2600" dirty="0" smtClean="0"/>
              <a:t>Here: </a:t>
            </a:r>
            <a:r>
              <a:rPr lang="en-GB" sz="2600" i="1" dirty="0" smtClean="0"/>
              <a:t>Regular </a:t>
            </a:r>
            <a:r>
              <a:rPr lang="en-GB" sz="2600" dirty="0" smtClean="0"/>
              <a:t>and </a:t>
            </a:r>
            <a:r>
              <a:rPr lang="en-GB" sz="2600" i="1" dirty="0" smtClean="0"/>
              <a:t>No/not regular Smokes</a:t>
            </a:r>
          </a:p>
          <a:p>
            <a:pPr marL="447675" indent="-447675">
              <a:lnSpc>
                <a:spcPct val="95000"/>
              </a:lnSpc>
              <a:spcBef>
                <a:spcPts val="600"/>
              </a:spcBef>
            </a:pPr>
            <a:r>
              <a:rPr lang="en-GB" sz="2600" dirty="0" smtClean="0"/>
              <a:t>Assumes both groups are normally distributed</a:t>
            </a:r>
          </a:p>
          <a:p>
            <a:pPr marL="447675" indent="-447675">
              <a:lnSpc>
                <a:spcPct val="95000"/>
              </a:lnSpc>
              <a:spcBef>
                <a:spcPts val="600"/>
              </a:spcBef>
            </a:pPr>
            <a:r>
              <a:rPr lang="en-GB" sz="2600" dirty="0" smtClean="0"/>
              <a:t>H</a:t>
            </a:r>
            <a:r>
              <a:rPr lang="en-GB" sz="2600" baseline="-25000" dirty="0" smtClean="0"/>
              <a:t>0</a:t>
            </a:r>
            <a:r>
              <a:rPr lang="en-GB" sz="2600" dirty="0" smtClean="0"/>
              <a:t>: Regular smoking has no </a:t>
            </a:r>
            <a:r>
              <a:rPr lang="en-GB" sz="2600" dirty="0"/>
              <a:t>effect on </a:t>
            </a:r>
            <a:r>
              <a:rPr lang="en-GB" sz="2600" i="1" dirty="0" smtClean="0"/>
              <a:t>Pulse1</a:t>
            </a:r>
          </a:p>
          <a:p>
            <a:pPr marL="447675" indent="-447675">
              <a:lnSpc>
                <a:spcPct val="95000"/>
              </a:lnSpc>
              <a:spcBef>
                <a:spcPts val="600"/>
              </a:spcBef>
            </a:pPr>
            <a:r>
              <a:rPr lang="en-GB" sz="2600" dirty="0" smtClean="0"/>
              <a:t>Two variants – depends whether or not variances can be assumed equal (use </a:t>
            </a:r>
            <a:r>
              <a:rPr lang="en-GB" sz="2600" dirty="0" err="1" smtClean="0"/>
              <a:t>Levene’s</a:t>
            </a:r>
            <a:r>
              <a:rPr lang="en-GB" sz="2600" dirty="0" smtClean="0"/>
              <a:t> test first, H</a:t>
            </a:r>
            <a:r>
              <a:rPr lang="en-GB" sz="2600" baseline="-25000" dirty="0" smtClean="0"/>
              <a:t>0</a:t>
            </a:r>
            <a:r>
              <a:rPr lang="en-GB" sz="2600" dirty="0" smtClean="0"/>
              <a:t>: Variances are equal)</a:t>
            </a:r>
            <a:endParaRPr lang="en-GB" sz="26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6234024"/>
            <a:ext cx="1055191" cy="36918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347863" y="6141545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Peter Samuels</a:t>
            </a:r>
          </a:p>
          <a:p>
            <a:pPr algn="ctr"/>
            <a:r>
              <a:rPr lang="en-GB" sz="1200" dirty="0" smtClean="0"/>
              <a:t>Birmingham City University</a:t>
            </a:r>
            <a:endParaRPr lang="en-GB" sz="1200" dirty="0"/>
          </a:p>
        </p:txBody>
      </p:sp>
      <p:sp>
        <p:nvSpPr>
          <p:cNvPr id="7" name="TextBox 6"/>
          <p:cNvSpPr txBox="1"/>
          <p:nvPr/>
        </p:nvSpPr>
        <p:spPr>
          <a:xfrm>
            <a:off x="6329795" y="6141544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 smtClean="0"/>
              <a:t>Reviewer: Ellen Marshall</a:t>
            </a:r>
          </a:p>
          <a:p>
            <a:pPr algn="r"/>
            <a:r>
              <a:rPr lang="en-GB" sz="1200" dirty="0" smtClean="0"/>
              <a:t>University of Sheffield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3520970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20688"/>
            <a:ext cx="8424000" cy="3312368"/>
          </a:xfrm>
        </p:spPr>
        <p:txBody>
          <a:bodyPr>
            <a:normAutofit/>
          </a:bodyPr>
          <a:lstStyle/>
          <a:p>
            <a:pPr>
              <a:lnSpc>
                <a:spcPct val="95000"/>
              </a:lnSpc>
            </a:pPr>
            <a:r>
              <a:rPr lang="en-GB" dirty="0" smtClean="0"/>
              <a:t>Select</a:t>
            </a:r>
            <a:r>
              <a:rPr lang="en-GB" dirty="0"/>
              <a:t>: </a:t>
            </a:r>
            <a:r>
              <a:rPr lang="en-GB" i="1" dirty="0" err="1"/>
              <a:t>Analyze</a:t>
            </a:r>
            <a:r>
              <a:rPr lang="en-GB" dirty="0"/>
              <a:t> – </a:t>
            </a:r>
            <a:r>
              <a:rPr lang="en-GB" i="1" dirty="0"/>
              <a:t>Compare Means </a:t>
            </a:r>
            <a:r>
              <a:rPr lang="en-GB" dirty="0"/>
              <a:t>– </a:t>
            </a:r>
            <a:r>
              <a:rPr lang="en-GB" i="1" dirty="0" smtClean="0"/>
              <a:t>Independent-Samples </a:t>
            </a:r>
            <a:r>
              <a:rPr lang="en-GB" i="1" dirty="0"/>
              <a:t>T </a:t>
            </a:r>
            <a:r>
              <a:rPr lang="en-GB" i="1" dirty="0" smtClean="0"/>
              <a:t>Test</a:t>
            </a:r>
          </a:p>
          <a:p>
            <a:pPr>
              <a:lnSpc>
                <a:spcPct val="95000"/>
              </a:lnSpc>
            </a:pPr>
            <a:r>
              <a:rPr lang="en-GB" dirty="0" smtClean="0"/>
              <a:t>Select </a:t>
            </a:r>
            <a:r>
              <a:rPr lang="en-GB" i="1" dirty="0" smtClean="0"/>
              <a:t>Pulse1 </a:t>
            </a:r>
            <a:r>
              <a:rPr lang="en-GB" dirty="0" smtClean="0"/>
              <a:t>as the </a:t>
            </a:r>
            <a:r>
              <a:rPr lang="en-GB" i="1" dirty="0" smtClean="0"/>
              <a:t>Test Variable</a:t>
            </a:r>
          </a:p>
          <a:p>
            <a:pPr>
              <a:lnSpc>
                <a:spcPct val="95000"/>
              </a:lnSpc>
            </a:pPr>
            <a:r>
              <a:rPr lang="en-GB" dirty="0" smtClean="0"/>
              <a:t>Select </a:t>
            </a:r>
            <a:r>
              <a:rPr lang="en-GB" i="1" dirty="0" smtClean="0"/>
              <a:t>Smokes </a:t>
            </a:r>
            <a:r>
              <a:rPr lang="en-GB" dirty="0" smtClean="0"/>
              <a:t>as the </a:t>
            </a:r>
            <a:r>
              <a:rPr lang="en-GB" i="1" dirty="0" smtClean="0"/>
              <a:t>Grouping Variable</a:t>
            </a:r>
          </a:p>
          <a:p>
            <a:pPr>
              <a:lnSpc>
                <a:spcPct val="95000"/>
              </a:lnSpc>
            </a:pPr>
            <a:r>
              <a:rPr lang="en-GB" dirty="0" smtClean="0"/>
              <a:t>Select </a:t>
            </a:r>
            <a:r>
              <a:rPr lang="en-GB" i="1" dirty="0" smtClean="0"/>
              <a:t>Define Groups:</a:t>
            </a:r>
            <a:r>
              <a:rPr lang="en-GB" dirty="0" smtClean="0"/>
              <a:t> define </a:t>
            </a:r>
            <a:r>
              <a:rPr lang="en-GB" i="1" dirty="0" smtClean="0"/>
              <a:t>1</a:t>
            </a:r>
            <a:r>
              <a:rPr lang="en-GB" dirty="0" smtClean="0"/>
              <a:t> as the first group number and </a:t>
            </a:r>
            <a:r>
              <a:rPr lang="en-GB" i="1" dirty="0" smtClean="0"/>
              <a:t>2</a:t>
            </a:r>
            <a:r>
              <a:rPr lang="en-GB" dirty="0" smtClean="0"/>
              <a:t> as the second group number</a:t>
            </a:r>
            <a:endParaRPr lang="en-GB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6234024"/>
            <a:ext cx="1055191" cy="369186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3347863" y="6141545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Peter Samuels</a:t>
            </a:r>
          </a:p>
          <a:p>
            <a:pPr algn="ctr"/>
            <a:r>
              <a:rPr lang="en-GB" sz="1200" dirty="0" smtClean="0"/>
              <a:t>Birmingham City University</a:t>
            </a:r>
            <a:endParaRPr lang="en-GB" sz="1200" dirty="0"/>
          </a:p>
        </p:txBody>
      </p:sp>
      <p:sp>
        <p:nvSpPr>
          <p:cNvPr id="14" name="TextBox 13"/>
          <p:cNvSpPr txBox="1"/>
          <p:nvPr/>
        </p:nvSpPr>
        <p:spPr>
          <a:xfrm>
            <a:off x="6329795" y="6141544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 smtClean="0"/>
              <a:t>Reviewer: Ellen Marshall</a:t>
            </a:r>
          </a:p>
          <a:p>
            <a:pPr algn="r"/>
            <a:r>
              <a:rPr lang="en-GB" sz="1200" dirty="0" smtClean="0"/>
              <a:t>University of Sheffield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3655642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6234024"/>
            <a:ext cx="1055191" cy="36918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347863" y="6141545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Peter Samuels</a:t>
            </a:r>
          </a:p>
          <a:p>
            <a:pPr algn="ctr"/>
            <a:r>
              <a:rPr lang="en-GB" sz="1200" dirty="0" smtClean="0"/>
              <a:t>Birmingham City University</a:t>
            </a:r>
            <a:endParaRPr lang="en-GB" sz="1200" dirty="0"/>
          </a:p>
        </p:txBody>
      </p:sp>
      <p:sp>
        <p:nvSpPr>
          <p:cNvPr id="6" name="TextBox 5"/>
          <p:cNvSpPr txBox="1"/>
          <p:nvPr/>
        </p:nvSpPr>
        <p:spPr>
          <a:xfrm>
            <a:off x="6329795" y="6141544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 smtClean="0"/>
              <a:t>Reviewer: Ellen Marshall</a:t>
            </a:r>
          </a:p>
          <a:p>
            <a:pPr algn="r"/>
            <a:r>
              <a:rPr lang="en-GB" sz="1200" dirty="0" smtClean="0"/>
              <a:t>University of Sheffield</a:t>
            </a:r>
            <a:endParaRPr lang="en-GB" sz="1200" dirty="0"/>
          </a:p>
        </p:txBody>
      </p:sp>
      <p:pic>
        <p:nvPicPr>
          <p:cNvPr id="7" name="Picture 8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28" t="35662" r="4238" b="41140"/>
          <a:stretch/>
        </p:blipFill>
        <p:spPr bwMode="auto">
          <a:xfrm>
            <a:off x="324472" y="404664"/>
            <a:ext cx="8496000" cy="161485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Oval 7"/>
          <p:cNvSpPr/>
          <p:nvPr/>
        </p:nvSpPr>
        <p:spPr>
          <a:xfrm>
            <a:off x="3347864" y="1412808"/>
            <a:ext cx="468000" cy="28803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9" name="Straight Arrow Connector 8"/>
          <p:cNvCxnSpPr/>
          <p:nvPr/>
        </p:nvCxnSpPr>
        <p:spPr>
          <a:xfrm flipV="1">
            <a:off x="2411760" y="1700842"/>
            <a:ext cx="1080120" cy="1488138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900584" y="1652815"/>
            <a:ext cx="7884000" cy="360040"/>
          </a:xfrm>
          <a:prstGeom prst="rect">
            <a:avLst/>
          </a:prstGeom>
          <a:solidFill>
            <a:srgbClr val="FF0000">
              <a:alpha val="20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1" name="Straight Arrow Connector 10"/>
          <p:cNvCxnSpPr>
            <a:endCxn id="10" idx="2"/>
          </p:cNvCxnSpPr>
          <p:nvPr/>
        </p:nvCxnSpPr>
        <p:spPr>
          <a:xfrm flipV="1">
            <a:off x="4707528" y="2012855"/>
            <a:ext cx="135056" cy="1920201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Oval 11"/>
          <p:cNvSpPr/>
          <p:nvPr/>
        </p:nvSpPr>
        <p:spPr>
          <a:xfrm>
            <a:off x="5220072" y="1652815"/>
            <a:ext cx="468000" cy="28803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3" name="Straight Arrow Connector 12"/>
          <p:cNvCxnSpPr>
            <a:endCxn id="12" idx="4"/>
          </p:cNvCxnSpPr>
          <p:nvPr/>
        </p:nvCxnSpPr>
        <p:spPr>
          <a:xfrm flipV="1">
            <a:off x="4842584" y="1940847"/>
            <a:ext cx="611488" cy="2352249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tangle 13"/>
          <p:cNvSpPr/>
          <p:nvPr/>
        </p:nvSpPr>
        <p:spPr>
          <a:xfrm>
            <a:off x="341943" y="2263126"/>
            <a:ext cx="8460112" cy="37548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lnSpc>
                <a:spcPct val="95000"/>
              </a:lnSpc>
              <a:spcBef>
                <a:spcPts val="400"/>
              </a:spcBef>
              <a:buFont typeface="Wingdings" panose="05000000000000000000" pitchFamily="2" charset="2"/>
              <a:buChar char="q"/>
            </a:pPr>
            <a:r>
              <a:rPr lang="en-GB" sz="2800" dirty="0">
                <a:latin typeface="Arial" panose="020B0604020202020204" pitchFamily="34" charset="0"/>
                <a:cs typeface="Arial" panose="020B0604020202020204" pitchFamily="34" charset="0"/>
              </a:rPr>
              <a:t>Automatically computes </a:t>
            </a:r>
            <a:r>
              <a:rPr lang="en-GB" sz="2800" dirty="0" err="1">
                <a:latin typeface="Arial" panose="020B0604020202020204" pitchFamily="34" charset="0"/>
                <a:cs typeface="Arial" panose="020B0604020202020204" pitchFamily="34" charset="0"/>
              </a:rPr>
              <a:t>Levene’s</a:t>
            </a:r>
            <a:r>
              <a:rPr lang="en-GB" sz="2800" dirty="0">
                <a:latin typeface="Arial" panose="020B0604020202020204" pitchFamily="34" charset="0"/>
                <a:cs typeface="Arial" panose="020B0604020202020204" pitchFamily="34" charset="0"/>
              </a:rPr>
              <a:t> test and outputs both versions:</a:t>
            </a:r>
          </a:p>
          <a:p>
            <a:pPr marL="968375" lvl="1" indent="-342900">
              <a:lnSpc>
                <a:spcPct val="95000"/>
              </a:lnSpc>
              <a:spcBef>
                <a:spcPts val="400"/>
              </a:spcBef>
              <a:buFont typeface="Wingdings" panose="05000000000000000000" pitchFamily="2" charset="2"/>
              <a:buChar char="Ø"/>
            </a:pP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Significant at 95% (so we reject </a:t>
            </a: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r>
              <a:rPr lang="en-GB" sz="24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and conclude that we </a:t>
            </a:r>
            <a:r>
              <a:rPr lang="en-GB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cannot</a:t>
            </a: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assume the variance are equal</a:t>
            </a:r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968375" lvl="1" indent="-342900">
              <a:lnSpc>
                <a:spcPct val="95000"/>
              </a:lnSpc>
              <a:spcBef>
                <a:spcPts val="400"/>
              </a:spcBef>
              <a:buFont typeface="Wingdings" panose="05000000000000000000" pitchFamily="2" charset="2"/>
              <a:buChar char="Ø"/>
            </a:pP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So we now </a:t>
            </a: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look at </a:t>
            </a: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the bottom row</a:t>
            </a:r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>
              <a:lnSpc>
                <a:spcPct val="95000"/>
              </a:lnSpc>
              <a:spcBef>
                <a:spcPts val="400"/>
              </a:spcBef>
              <a:buFont typeface="Wingdings" panose="05000000000000000000" pitchFamily="2" charset="2"/>
              <a:buChar char="q"/>
            </a:pPr>
            <a:r>
              <a:rPr lang="en-GB" sz="2800" dirty="0">
                <a:latin typeface="Arial" panose="020B0604020202020204" pitchFamily="34" charset="0"/>
                <a:cs typeface="Arial" panose="020B0604020202020204" pitchFamily="34" charset="0"/>
              </a:rPr>
              <a:t>t-test not significant at 95</a:t>
            </a:r>
            <a:r>
              <a:rPr lang="en-GB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% so we conclude that there is no evidence that </a:t>
            </a:r>
            <a:r>
              <a:rPr lang="en-GB" sz="2800" dirty="0">
                <a:latin typeface="Arial" panose="020B0604020202020204" pitchFamily="34" charset="0"/>
                <a:cs typeface="Arial" panose="020B0604020202020204" pitchFamily="34" charset="0"/>
              </a:rPr>
              <a:t>regular smokers have a </a:t>
            </a:r>
            <a:r>
              <a:rPr lang="en-GB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different pulse </a:t>
            </a:r>
            <a:r>
              <a:rPr lang="en-GB" sz="2800" dirty="0">
                <a:latin typeface="Arial" panose="020B0604020202020204" pitchFamily="34" charset="0"/>
                <a:cs typeface="Arial" panose="020B0604020202020204" pitchFamily="34" charset="0"/>
              </a:rPr>
              <a:t>rate when sitting than non-/non-regular smokers</a:t>
            </a:r>
          </a:p>
        </p:txBody>
      </p:sp>
    </p:spTree>
    <p:extLst>
      <p:ext uri="{BB962C8B-B14F-4D97-AF65-F5344CB8AC3E}">
        <p14:creationId xmlns:p14="http://schemas.microsoft.com/office/powerpoint/2010/main" val="869386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0" grpId="0" animBg="1"/>
      <p:bldP spid="12" grpId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6480" y="116632"/>
            <a:ext cx="8496000" cy="792088"/>
          </a:xfrm>
        </p:spPr>
        <p:txBody>
          <a:bodyPr/>
          <a:lstStyle/>
          <a:p>
            <a:r>
              <a:rPr lang="en-GB" sz="4000" dirty="0" smtClean="0"/>
              <a:t>Robustness of unpaired t-test</a:t>
            </a:r>
            <a:endParaRPr lang="en-GB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764704"/>
            <a:ext cx="8094499" cy="5364000"/>
          </a:xfrm>
        </p:spPr>
        <p:txBody>
          <a:bodyPr>
            <a:normAutofit/>
          </a:bodyPr>
          <a:lstStyle/>
          <a:p>
            <a:pPr marL="0" indent="0">
              <a:lnSpc>
                <a:spcPct val="95000"/>
              </a:lnSpc>
              <a:buNone/>
            </a:pPr>
            <a:r>
              <a:rPr lang="en-GB" sz="2400" dirty="0" smtClean="0"/>
              <a:t>This test is robust to deviations from normality (ours was borderline as there was weak evidence of non-normality) provided:</a:t>
            </a:r>
          </a:p>
          <a:p>
            <a:pPr marL="354013" indent="-354013">
              <a:lnSpc>
                <a:spcPct val="95000"/>
              </a:lnSpc>
              <a:buFont typeface="+mj-lt"/>
              <a:buAutoNum type="arabicPeriod"/>
            </a:pPr>
            <a:r>
              <a:rPr lang="en-GB" sz="2400" dirty="0" smtClean="0"/>
              <a:t>The sample </a:t>
            </a:r>
            <a:r>
              <a:rPr lang="en-GB" sz="2400" dirty="0"/>
              <a:t>sizes are </a:t>
            </a:r>
            <a:r>
              <a:rPr lang="en-GB" sz="2400" dirty="0" smtClean="0"/>
              <a:t>equal (here they were unequal)</a:t>
            </a:r>
            <a:endParaRPr lang="en-GB" sz="2400" dirty="0"/>
          </a:p>
          <a:p>
            <a:pPr marL="354013" indent="-354013">
              <a:lnSpc>
                <a:spcPct val="95000"/>
              </a:lnSpc>
              <a:buFont typeface="+mj-lt"/>
              <a:buAutoNum type="arabicPeriod"/>
            </a:pPr>
            <a:r>
              <a:rPr lang="en-GB" sz="2400" dirty="0" smtClean="0"/>
              <a:t>The sample </a:t>
            </a:r>
            <a:r>
              <a:rPr lang="en-GB" sz="2400" dirty="0"/>
              <a:t>sizes are 25 or more </a:t>
            </a:r>
            <a:r>
              <a:rPr lang="en-GB" sz="2400" dirty="0" smtClean="0"/>
              <a:t>per group (here they were 27 and 64)</a:t>
            </a:r>
          </a:p>
          <a:p>
            <a:pPr marL="0" indent="0">
              <a:lnSpc>
                <a:spcPct val="95000"/>
              </a:lnSpc>
              <a:buNone/>
            </a:pPr>
            <a:r>
              <a:rPr lang="en-GB" sz="2400" dirty="0" smtClean="0"/>
              <a:t>Here, although the robustness conditions are not met it might be best to do a non-parametric test as well (see Workshop 9) because of the borderline normality scores.</a:t>
            </a:r>
          </a:p>
          <a:p>
            <a:pPr marL="0" indent="0">
              <a:lnSpc>
                <a:spcPct val="95000"/>
              </a:lnSpc>
              <a:buNone/>
            </a:pPr>
            <a:r>
              <a:rPr lang="en-GB" sz="2400" dirty="0" smtClean="0"/>
              <a:t>Source:</a:t>
            </a:r>
          </a:p>
          <a:p>
            <a:pPr marL="719138" indent="-719138">
              <a:lnSpc>
                <a:spcPct val="95000"/>
              </a:lnSpc>
              <a:buNone/>
            </a:pPr>
            <a:r>
              <a:rPr lang="en-GB" sz="2400" dirty="0" err="1" smtClean="0"/>
              <a:t>Sawilowsky</a:t>
            </a:r>
            <a:r>
              <a:rPr lang="en-GB" sz="2400" dirty="0"/>
              <a:t>, S. S</a:t>
            </a:r>
            <a:r>
              <a:rPr lang="en-GB" sz="2400" dirty="0" smtClean="0"/>
              <a:t>. and </a:t>
            </a:r>
            <a:r>
              <a:rPr lang="en-GB" sz="2400" dirty="0"/>
              <a:t>Blair, R. C. (1992</a:t>
            </a:r>
            <a:r>
              <a:rPr lang="en-GB" sz="2400" dirty="0" smtClean="0"/>
              <a:t>) </a:t>
            </a:r>
            <a:r>
              <a:rPr lang="en-GB" sz="2400" dirty="0"/>
              <a:t>A more realistic look at </a:t>
            </a:r>
            <a:r>
              <a:rPr lang="en-GB" sz="2400" dirty="0" smtClean="0"/>
              <a:t>the robustness </a:t>
            </a:r>
            <a:r>
              <a:rPr lang="en-GB" sz="2400" dirty="0"/>
              <a:t>and Type II error properties of the t test to departures </a:t>
            </a:r>
            <a:r>
              <a:rPr lang="en-GB" sz="2400" dirty="0" smtClean="0"/>
              <a:t>from population normality, </a:t>
            </a:r>
            <a:r>
              <a:rPr lang="en-GB" sz="2400" i="1" dirty="0"/>
              <a:t>Psychological Bulletin</a:t>
            </a:r>
            <a:r>
              <a:rPr lang="en-GB" sz="2400" dirty="0"/>
              <a:t>, </a:t>
            </a:r>
            <a:r>
              <a:rPr lang="en-GB" sz="2400" dirty="0" smtClean="0"/>
              <a:t>111(2), pp. 352–360</a:t>
            </a:r>
            <a:r>
              <a:rPr lang="en-GB" sz="2400" dirty="0"/>
              <a:t>.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6234024"/>
            <a:ext cx="1055191" cy="36918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347863" y="6141545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Peter Samuels</a:t>
            </a:r>
          </a:p>
          <a:p>
            <a:pPr algn="ctr"/>
            <a:r>
              <a:rPr lang="en-GB" sz="1200" dirty="0" smtClean="0"/>
              <a:t>Birmingham City University</a:t>
            </a:r>
            <a:endParaRPr lang="en-GB" sz="1200" dirty="0"/>
          </a:p>
        </p:txBody>
      </p:sp>
      <p:sp>
        <p:nvSpPr>
          <p:cNvPr id="6" name="TextBox 5"/>
          <p:cNvSpPr txBox="1"/>
          <p:nvPr/>
        </p:nvSpPr>
        <p:spPr>
          <a:xfrm>
            <a:off x="6329795" y="6141544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 smtClean="0"/>
              <a:t>Reviewer: Ellen Marshall</a:t>
            </a:r>
          </a:p>
          <a:p>
            <a:pPr algn="r"/>
            <a:r>
              <a:rPr lang="en-GB" sz="1200" dirty="0" smtClean="0"/>
              <a:t>University of Sheffield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3894266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>
          <a:xfrm>
            <a:off x="2411759" y="428625"/>
            <a:ext cx="4824537" cy="696119"/>
          </a:xfrm>
        </p:spPr>
        <p:txBody>
          <a:bodyPr>
            <a:normAutofit fontScale="90000"/>
          </a:bodyPr>
          <a:lstStyle/>
          <a:p>
            <a:pPr algn="ctr"/>
            <a:r>
              <a:rPr lang="en-GB" dirty="0" smtClean="0"/>
              <a:t>Activity</a:t>
            </a:r>
          </a:p>
        </p:txBody>
      </p:sp>
      <p:sp>
        <p:nvSpPr>
          <p:cNvPr id="14339" name="Content Placeholder 2"/>
          <p:cNvSpPr>
            <a:spLocks noGrp="1"/>
          </p:cNvSpPr>
          <p:nvPr>
            <p:ph idx="1"/>
          </p:nvPr>
        </p:nvSpPr>
        <p:spPr>
          <a:xfrm>
            <a:off x="512638" y="1716088"/>
            <a:ext cx="8019802" cy="4089176"/>
          </a:xfrm>
        </p:spPr>
        <p:txBody>
          <a:bodyPr/>
          <a:lstStyle/>
          <a:p>
            <a:pPr marL="0" indent="0">
              <a:lnSpc>
                <a:spcPct val="90000"/>
              </a:lnSpc>
              <a:spcBef>
                <a:spcPts val="600"/>
              </a:spcBef>
              <a:buNone/>
            </a:pPr>
            <a:r>
              <a:rPr lang="en-GB" sz="2800" dirty="0" smtClean="0"/>
              <a:t>Explore the effect of regular smoking on running on the spot:</a:t>
            </a:r>
          </a:p>
          <a:p>
            <a:pPr marL="444500" indent="-444500">
              <a:lnSpc>
                <a:spcPct val="90000"/>
              </a:lnSpc>
              <a:spcBef>
                <a:spcPts val="600"/>
              </a:spcBef>
            </a:pPr>
            <a:r>
              <a:rPr lang="en-GB" sz="2800" dirty="0" smtClean="0"/>
              <a:t>Formulate a research question</a:t>
            </a:r>
          </a:p>
          <a:p>
            <a:pPr marL="444500" indent="-444500">
              <a:lnSpc>
                <a:spcPct val="90000"/>
              </a:lnSpc>
              <a:spcBef>
                <a:spcPts val="600"/>
              </a:spcBef>
            </a:pPr>
            <a:r>
              <a:rPr lang="en-GB" sz="2800" dirty="0" smtClean="0"/>
              <a:t>Produce some descriptive statistics</a:t>
            </a:r>
          </a:p>
          <a:p>
            <a:pPr marL="444500" indent="-444500">
              <a:lnSpc>
                <a:spcPct val="90000"/>
              </a:lnSpc>
              <a:spcBef>
                <a:spcPts val="600"/>
              </a:spcBef>
            </a:pPr>
            <a:r>
              <a:rPr lang="en-GB" sz="2800" dirty="0" smtClean="0"/>
              <a:t>Make some initial informal observations</a:t>
            </a:r>
          </a:p>
          <a:p>
            <a:pPr marL="444500" indent="-444500">
              <a:lnSpc>
                <a:spcPct val="90000"/>
              </a:lnSpc>
              <a:spcBef>
                <a:spcPts val="600"/>
              </a:spcBef>
            </a:pPr>
            <a:r>
              <a:rPr lang="en-GB" sz="2800" dirty="0" smtClean="0"/>
              <a:t>Select an appropriate test</a:t>
            </a:r>
          </a:p>
          <a:p>
            <a:pPr marL="444500" indent="-444500">
              <a:lnSpc>
                <a:spcPct val="90000"/>
              </a:lnSpc>
              <a:spcBef>
                <a:spcPts val="600"/>
              </a:spcBef>
            </a:pPr>
            <a:r>
              <a:rPr lang="en-GB" sz="2800" dirty="0" smtClean="0"/>
              <a:t>Carry out the test</a:t>
            </a:r>
          </a:p>
          <a:p>
            <a:pPr marL="444500" indent="-444500">
              <a:lnSpc>
                <a:spcPct val="90000"/>
              </a:lnSpc>
              <a:spcBef>
                <a:spcPts val="600"/>
              </a:spcBef>
            </a:pPr>
            <a:r>
              <a:rPr lang="en-GB" sz="2800" dirty="0" smtClean="0"/>
              <a:t>Interpret the results</a:t>
            </a:r>
          </a:p>
          <a:p>
            <a:pPr marL="444500" indent="-444500">
              <a:lnSpc>
                <a:spcPct val="90000"/>
              </a:lnSpc>
              <a:spcBef>
                <a:spcPts val="600"/>
              </a:spcBef>
            </a:pPr>
            <a:r>
              <a:rPr lang="en-GB" sz="2800" dirty="0" smtClean="0"/>
              <a:t>Check the test and its robustness assumptions</a:t>
            </a:r>
          </a:p>
        </p:txBody>
      </p:sp>
      <p:pic>
        <p:nvPicPr>
          <p:cNvPr id="4" name="Picture 4" descr="MCPE02604_0000[1]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88640"/>
            <a:ext cx="1747837" cy="1430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6234024"/>
            <a:ext cx="1055191" cy="36918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347863" y="6141545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Peter Samuels</a:t>
            </a:r>
          </a:p>
          <a:p>
            <a:pPr algn="ctr"/>
            <a:r>
              <a:rPr lang="en-GB" sz="1200" dirty="0" smtClean="0"/>
              <a:t>Birmingham City University</a:t>
            </a:r>
            <a:endParaRPr lang="en-GB" sz="1200" dirty="0"/>
          </a:p>
        </p:txBody>
      </p:sp>
      <p:sp>
        <p:nvSpPr>
          <p:cNvPr id="7" name="TextBox 6"/>
          <p:cNvSpPr txBox="1"/>
          <p:nvPr/>
        </p:nvSpPr>
        <p:spPr>
          <a:xfrm>
            <a:off x="6329795" y="6141544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 smtClean="0"/>
              <a:t>Reviewer: Ellen Marshall</a:t>
            </a:r>
          </a:p>
          <a:p>
            <a:pPr algn="r"/>
            <a:r>
              <a:rPr lang="en-GB" sz="1200" dirty="0" smtClean="0"/>
              <a:t>University of Sheffield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1505436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 fontScale="90000"/>
          </a:bodyPr>
          <a:lstStyle/>
          <a:p>
            <a:pPr algn="ctr"/>
            <a:r>
              <a:rPr lang="en-GB" dirty="0" smtClean="0"/>
              <a:t>Recap</a:t>
            </a:r>
          </a:p>
        </p:txBody>
      </p:sp>
      <p:sp>
        <p:nvSpPr>
          <p:cNvPr id="5123" name="Content Placeholder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4320480"/>
          </a:xfrm>
        </p:spPr>
        <p:txBody>
          <a:bodyPr/>
          <a:lstStyle/>
          <a:p>
            <a:pPr marL="447675" indent="-447675">
              <a:lnSpc>
                <a:spcPct val="95000"/>
              </a:lnSpc>
              <a:spcBef>
                <a:spcPts val="600"/>
              </a:spcBef>
            </a:pPr>
            <a:r>
              <a:rPr lang="en-GB" sz="2800" dirty="0" smtClean="0"/>
              <a:t>Confidence intervals</a:t>
            </a:r>
          </a:p>
          <a:p>
            <a:pPr marL="447675" indent="-447675">
              <a:lnSpc>
                <a:spcPct val="95000"/>
              </a:lnSpc>
              <a:spcBef>
                <a:spcPts val="600"/>
              </a:spcBef>
            </a:pPr>
            <a:r>
              <a:rPr lang="en-GB" sz="2800" dirty="0" smtClean="0"/>
              <a:t>Parametric statistics</a:t>
            </a:r>
          </a:p>
          <a:p>
            <a:pPr marL="447675" indent="-447675">
              <a:lnSpc>
                <a:spcPct val="95000"/>
              </a:lnSpc>
              <a:spcBef>
                <a:spcPts val="600"/>
              </a:spcBef>
            </a:pPr>
            <a:r>
              <a:rPr lang="en-GB" sz="2800" dirty="0" smtClean="0"/>
              <a:t>Normality testing:</a:t>
            </a:r>
          </a:p>
          <a:p>
            <a:pPr lvl="1">
              <a:lnSpc>
                <a:spcPct val="95000"/>
              </a:lnSpc>
              <a:spcBef>
                <a:spcPts val="600"/>
              </a:spcBef>
            </a:pPr>
            <a:r>
              <a:rPr lang="en-GB" sz="2400" dirty="0" err="1"/>
              <a:t>Skewness</a:t>
            </a:r>
            <a:r>
              <a:rPr lang="en-GB" sz="2400" dirty="0"/>
              <a:t> and kurtosis</a:t>
            </a:r>
          </a:p>
          <a:p>
            <a:pPr lvl="1">
              <a:lnSpc>
                <a:spcPct val="95000"/>
              </a:lnSpc>
              <a:spcBef>
                <a:spcPts val="600"/>
              </a:spcBef>
            </a:pPr>
            <a:r>
              <a:rPr lang="en-GB" sz="2400" dirty="0" smtClean="0"/>
              <a:t>Shapiro-</a:t>
            </a:r>
            <a:r>
              <a:rPr lang="en-GB" sz="2400" dirty="0" err="1" smtClean="0"/>
              <a:t>Wilk</a:t>
            </a:r>
            <a:r>
              <a:rPr lang="en-GB" sz="2400" dirty="0" smtClean="0"/>
              <a:t> test</a:t>
            </a:r>
            <a:endParaRPr lang="en-GB" sz="2400" dirty="0"/>
          </a:p>
          <a:p>
            <a:pPr marL="447675" indent="-447675">
              <a:lnSpc>
                <a:spcPct val="95000"/>
              </a:lnSpc>
              <a:spcBef>
                <a:spcPts val="600"/>
              </a:spcBef>
            </a:pPr>
            <a:r>
              <a:rPr lang="en-GB" sz="2800" dirty="0" smtClean="0"/>
              <a:t>Paired-samples t-test</a:t>
            </a:r>
          </a:p>
          <a:p>
            <a:pPr marL="447675" indent="-447675">
              <a:lnSpc>
                <a:spcPct val="95000"/>
              </a:lnSpc>
              <a:spcBef>
                <a:spcPts val="600"/>
              </a:spcBef>
            </a:pPr>
            <a:r>
              <a:rPr lang="en-GB" sz="2800" dirty="0" smtClean="0"/>
              <a:t>Independent-samples t-test</a:t>
            </a:r>
          </a:p>
          <a:p>
            <a:pPr marL="447675" indent="-447675">
              <a:lnSpc>
                <a:spcPct val="95000"/>
              </a:lnSpc>
              <a:spcBef>
                <a:spcPts val="600"/>
              </a:spcBef>
            </a:pPr>
            <a:r>
              <a:rPr lang="en-GB" sz="2800" dirty="0" smtClean="0"/>
              <a:t>Assumptions</a:t>
            </a:r>
          </a:p>
          <a:p>
            <a:pPr marL="447675" indent="-447675">
              <a:lnSpc>
                <a:spcPct val="95000"/>
              </a:lnSpc>
              <a:spcBef>
                <a:spcPts val="600"/>
              </a:spcBef>
            </a:pPr>
            <a:r>
              <a:rPr lang="en-GB" sz="2800" dirty="0" smtClean="0"/>
              <a:t>Robustness</a:t>
            </a:r>
            <a:endParaRPr lang="en-GB" sz="2400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6234024"/>
            <a:ext cx="1055191" cy="36918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347863" y="6141545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Peter Samuels</a:t>
            </a:r>
          </a:p>
          <a:p>
            <a:pPr algn="ctr"/>
            <a:r>
              <a:rPr lang="en-GB" sz="1200" dirty="0" smtClean="0"/>
              <a:t>Birmingham City University</a:t>
            </a:r>
            <a:endParaRPr lang="en-GB" sz="1200" dirty="0"/>
          </a:p>
        </p:txBody>
      </p:sp>
      <p:sp>
        <p:nvSpPr>
          <p:cNvPr id="6" name="TextBox 5"/>
          <p:cNvSpPr txBox="1"/>
          <p:nvPr/>
        </p:nvSpPr>
        <p:spPr>
          <a:xfrm>
            <a:off x="6329795" y="6141544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 smtClean="0"/>
              <a:t>Reviewer: Ellen Marshall</a:t>
            </a:r>
          </a:p>
          <a:p>
            <a:pPr algn="r"/>
            <a:r>
              <a:rPr lang="en-GB" sz="1200" dirty="0" smtClean="0"/>
              <a:t>University of Sheffield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3285304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>
          <a:xfrm>
            <a:off x="642938" y="141164"/>
            <a:ext cx="7772400" cy="695548"/>
          </a:xfrm>
        </p:spPr>
        <p:txBody>
          <a:bodyPr>
            <a:normAutofit fontScale="90000"/>
          </a:bodyPr>
          <a:lstStyle/>
          <a:p>
            <a:pPr algn="ctr"/>
            <a:r>
              <a:rPr lang="en-GB" dirty="0" smtClean="0"/>
              <a:t>Pulse data set</a:t>
            </a:r>
          </a:p>
        </p:txBody>
      </p:sp>
      <p:sp>
        <p:nvSpPr>
          <p:cNvPr id="8195" name="Content Placeholder 2"/>
          <p:cNvSpPr>
            <a:spLocks noGrp="1"/>
          </p:cNvSpPr>
          <p:nvPr>
            <p:ph idx="1"/>
          </p:nvPr>
        </p:nvSpPr>
        <p:spPr>
          <a:xfrm>
            <a:off x="323528" y="908720"/>
            <a:ext cx="8640960" cy="5040560"/>
          </a:xfrm>
        </p:spPr>
        <p:txBody>
          <a:bodyPr/>
          <a:lstStyle/>
          <a:p>
            <a:pPr marL="358775" indent="-358775">
              <a:lnSpc>
                <a:spcPct val="95000"/>
              </a:lnSpc>
              <a:spcBef>
                <a:spcPts val="600"/>
              </a:spcBef>
            </a:pPr>
            <a:r>
              <a:rPr lang="en-GB" sz="2600" dirty="0" smtClean="0"/>
              <a:t>91 students </a:t>
            </a:r>
            <a:r>
              <a:rPr lang="en-GB" sz="2600" dirty="0"/>
              <a:t>were asked to take their pulse for a </a:t>
            </a:r>
            <a:r>
              <a:rPr lang="en-GB" sz="2600" dirty="0" smtClean="0"/>
              <a:t>minute</a:t>
            </a:r>
            <a:endParaRPr lang="en-GB" sz="2600" dirty="0"/>
          </a:p>
          <a:p>
            <a:pPr marL="358775" indent="-358775">
              <a:lnSpc>
                <a:spcPct val="95000"/>
              </a:lnSpc>
              <a:spcBef>
                <a:spcPts val="600"/>
              </a:spcBef>
            </a:pPr>
            <a:r>
              <a:rPr lang="en-GB" sz="2600" dirty="0"/>
              <a:t>Each student was then asked to toss a </a:t>
            </a:r>
            <a:r>
              <a:rPr lang="en-GB" sz="2600" dirty="0" smtClean="0"/>
              <a:t>coin:</a:t>
            </a:r>
          </a:p>
          <a:p>
            <a:pPr marL="900000" lvl="1" indent="-360000">
              <a:lnSpc>
                <a:spcPct val="95000"/>
              </a:lnSpc>
              <a:spcBef>
                <a:spcPts val="600"/>
              </a:spcBef>
            </a:pPr>
            <a:r>
              <a:rPr lang="en-GB" sz="2200" dirty="0" smtClean="0"/>
              <a:t>If </a:t>
            </a:r>
            <a:r>
              <a:rPr lang="en-GB" sz="2200" dirty="0"/>
              <a:t>it came up heads they </a:t>
            </a:r>
            <a:r>
              <a:rPr lang="en-GB" sz="2200" dirty="0" smtClean="0"/>
              <a:t>ran </a:t>
            </a:r>
            <a:r>
              <a:rPr lang="en-GB" sz="2200" dirty="0"/>
              <a:t>on the spot for a </a:t>
            </a:r>
            <a:r>
              <a:rPr lang="en-GB" sz="2200" dirty="0" smtClean="0"/>
              <a:t>minute</a:t>
            </a:r>
          </a:p>
          <a:p>
            <a:pPr marL="900000" lvl="1" indent="-360000">
              <a:lnSpc>
                <a:spcPct val="95000"/>
              </a:lnSpc>
              <a:spcBef>
                <a:spcPts val="600"/>
              </a:spcBef>
            </a:pPr>
            <a:r>
              <a:rPr lang="en-GB" sz="2200" dirty="0" smtClean="0"/>
              <a:t>If it came up tails they sat for a minute</a:t>
            </a:r>
            <a:endParaRPr lang="en-GB" sz="2200" dirty="0"/>
          </a:p>
          <a:p>
            <a:pPr marL="358775" indent="-358775">
              <a:lnSpc>
                <a:spcPct val="95000"/>
              </a:lnSpc>
              <a:spcBef>
                <a:spcPts val="600"/>
              </a:spcBef>
            </a:pPr>
            <a:r>
              <a:rPr lang="en-GB" sz="2600" dirty="0"/>
              <a:t>At the end of the minute </a:t>
            </a:r>
            <a:r>
              <a:rPr lang="en-GB" sz="2600" dirty="0" smtClean="0"/>
              <a:t>they all took </a:t>
            </a:r>
            <a:r>
              <a:rPr lang="en-GB" sz="2600" dirty="0"/>
              <a:t>their pulse rates </a:t>
            </a:r>
            <a:r>
              <a:rPr lang="en-GB" sz="2600" dirty="0" smtClean="0"/>
              <a:t>again for a minute</a:t>
            </a:r>
            <a:endParaRPr lang="en-GB" sz="2600" dirty="0"/>
          </a:p>
          <a:p>
            <a:pPr marL="358775" indent="-358775">
              <a:lnSpc>
                <a:spcPct val="95000"/>
              </a:lnSpc>
              <a:spcBef>
                <a:spcPts val="600"/>
              </a:spcBef>
            </a:pPr>
            <a:r>
              <a:rPr lang="en-GB" sz="2600" dirty="0" smtClean="0"/>
              <a:t>They also </a:t>
            </a:r>
            <a:r>
              <a:rPr lang="en-GB" sz="2600" dirty="0"/>
              <a:t>supplied additional </a:t>
            </a:r>
            <a:r>
              <a:rPr lang="en-GB" sz="2600" dirty="0" smtClean="0"/>
              <a:t>personal information:</a:t>
            </a:r>
          </a:p>
          <a:p>
            <a:pPr marL="900000" lvl="1" indent="-360000">
              <a:lnSpc>
                <a:spcPct val="95000"/>
              </a:lnSpc>
              <a:spcBef>
                <a:spcPts val="600"/>
              </a:spcBef>
            </a:pPr>
            <a:r>
              <a:rPr lang="en-GB" sz="2200" dirty="0" smtClean="0"/>
              <a:t>Gender</a:t>
            </a:r>
          </a:p>
          <a:p>
            <a:pPr marL="900000" lvl="1" indent="-360000">
              <a:lnSpc>
                <a:spcPct val="95000"/>
              </a:lnSpc>
              <a:spcBef>
                <a:spcPts val="600"/>
              </a:spcBef>
            </a:pPr>
            <a:r>
              <a:rPr lang="en-GB" sz="2200" dirty="0" smtClean="0"/>
              <a:t>Smoking habits</a:t>
            </a:r>
          </a:p>
          <a:p>
            <a:pPr marL="900000" lvl="1" indent="-360000">
              <a:lnSpc>
                <a:spcPct val="95000"/>
              </a:lnSpc>
              <a:spcBef>
                <a:spcPts val="600"/>
              </a:spcBef>
            </a:pPr>
            <a:r>
              <a:rPr lang="en-GB" sz="2200" dirty="0" smtClean="0"/>
              <a:t>Normal exercise level</a:t>
            </a:r>
          </a:p>
          <a:p>
            <a:pPr marL="900000" lvl="1" indent="-360000">
              <a:lnSpc>
                <a:spcPct val="95000"/>
              </a:lnSpc>
              <a:spcBef>
                <a:spcPts val="600"/>
              </a:spcBef>
            </a:pPr>
            <a:r>
              <a:rPr lang="en-GB" sz="2200" dirty="0" smtClean="0"/>
              <a:t>Height</a:t>
            </a:r>
          </a:p>
          <a:p>
            <a:pPr marL="900000" lvl="1" indent="-360000">
              <a:lnSpc>
                <a:spcPct val="95000"/>
              </a:lnSpc>
              <a:spcBef>
                <a:spcPts val="600"/>
              </a:spcBef>
            </a:pPr>
            <a:r>
              <a:rPr lang="en-GB" sz="2200" dirty="0" smtClean="0"/>
              <a:t>Weight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6234024"/>
            <a:ext cx="1055191" cy="36918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347863" y="6141545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Peter Samuels</a:t>
            </a:r>
          </a:p>
          <a:p>
            <a:pPr algn="ctr"/>
            <a:r>
              <a:rPr lang="en-GB" sz="1200" dirty="0" smtClean="0"/>
              <a:t>Birmingham City University</a:t>
            </a:r>
            <a:endParaRPr lang="en-GB" sz="1200" dirty="0"/>
          </a:p>
        </p:txBody>
      </p:sp>
      <p:sp>
        <p:nvSpPr>
          <p:cNvPr id="6" name="TextBox 5"/>
          <p:cNvSpPr txBox="1"/>
          <p:nvPr/>
        </p:nvSpPr>
        <p:spPr>
          <a:xfrm>
            <a:off x="6329795" y="6141544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 smtClean="0"/>
              <a:t>Reviewer: Ellen Marshall</a:t>
            </a:r>
          </a:p>
          <a:p>
            <a:pPr algn="r"/>
            <a:r>
              <a:rPr lang="en-GB" sz="1200" dirty="0" smtClean="0"/>
              <a:t>University of Sheffield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1621551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r>
              <a:rPr lang="en-GB" dirty="0" smtClean="0"/>
              <a:t>Research questions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1560" y="1268760"/>
            <a:ext cx="8075240" cy="4465290"/>
          </a:xfrm>
        </p:spPr>
        <p:txBody>
          <a:bodyPr/>
          <a:lstStyle/>
          <a:p>
            <a:pPr marL="358775" indent="-358775">
              <a:buFont typeface="+mj-lt"/>
              <a:buAutoNum type="arabicPeriod"/>
            </a:pPr>
            <a:r>
              <a:rPr lang="en-GB" sz="2800" dirty="0" smtClean="0"/>
              <a:t>Does running on the spot change your pulse rate?</a:t>
            </a:r>
          </a:p>
          <a:p>
            <a:pPr marL="358775" indent="-358775">
              <a:buFont typeface="+mj-lt"/>
              <a:buAutoNum type="arabicPeriod"/>
            </a:pPr>
            <a:r>
              <a:rPr lang="en-GB" sz="2800" dirty="0" smtClean="0"/>
              <a:t>Do regular smokers have a different pulse rate when sitting than non-/non-regular smokers?</a:t>
            </a:r>
          </a:p>
          <a:p>
            <a:pPr marL="0" indent="0">
              <a:buNone/>
            </a:pPr>
            <a:endParaRPr lang="en-GB" sz="2800" dirty="0"/>
          </a:p>
          <a:p>
            <a:pPr marL="0" indent="0">
              <a:buNone/>
            </a:pPr>
            <a:r>
              <a:rPr lang="en-GB" sz="2800" dirty="0"/>
              <a:t>Open the SPSS data file </a:t>
            </a:r>
            <a:r>
              <a:rPr lang="en-GB" sz="2800" dirty="0" err="1"/>
              <a:t>Pulse.sav</a:t>
            </a:r>
            <a:r>
              <a:rPr lang="en-GB" sz="2800" dirty="0"/>
              <a:t> which you created in </a:t>
            </a:r>
            <a:r>
              <a:rPr lang="en-GB" sz="2800" dirty="0" smtClean="0"/>
              <a:t>Workshop </a:t>
            </a:r>
            <a:r>
              <a:rPr lang="en-GB" dirty="0" smtClean="0"/>
              <a:t>7.</a:t>
            </a:r>
            <a:endParaRPr lang="en-GB" sz="28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6234024"/>
            <a:ext cx="1055191" cy="36918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347863" y="6141545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Peter Samuels</a:t>
            </a:r>
          </a:p>
          <a:p>
            <a:pPr algn="ctr"/>
            <a:r>
              <a:rPr lang="en-GB" sz="1200" dirty="0" smtClean="0"/>
              <a:t>Birmingham City University</a:t>
            </a:r>
            <a:endParaRPr lang="en-GB" sz="1200" dirty="0"/>
          </a:p>
        </p:txBody>
      </p:sp>
      <p:sp>
        <p:nvSpPr>
          <p:cNvPr id="6" name="TextBox 5"/>
          <p:cNvSpPr txBox="1"/>
          <p:nvPr/>
        </p:nvSpPr>
        <p:spPr>
          <a:xfrm>
            <a:off x="6329795" y="6141544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 smtClean="0"/>
              <a:t>Reviewer: Ellen Marshall</a:t>
            </a:r>
          </a:p>
          <a:p>
            <a:pPr algn="r"/>
            <a:r>
              <a:rPr lang="en-GB" sz="1200" dirty="0" smtClean="0"/>
              <a:t>University of Sheffield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1315917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30622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Research Question 1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908720"/>
            <a:ext cx="8435280" cy="1152128"/>
          </a:xfrm>
        </p:spPr>
        <p:txBody>
          <a:bodyPr/>
          <a:lstStyle/>
          <a:p>
            <a:pPr marL="354013" indent="-354013">
              <a:lnSpc>
                <a:spcPct val="95000"/>
              </a:lnSpc>
            </a:pPr>
            <a:r>
              <a:rPr lang="en-GB" sz="2400" dirty="0" smtClean="0"/>
              <a:t>We need to compare the pulse rate of the people who ran on the spot (</a:t>
            </a:r>
            <a:r>
              <a:rPr lang="en-GB" sz="2400" i="1" dirty="0" smtClean="0"/>
              <a:t>Activity</a:t>
            </a:r>
            <a:r>
              <a:rPr lang="en-GB" sz="2400" dirty="0" smtClean="0"/>
              <a:t> = 1) before they ran (</a:t>
            </a:r>
            <a:r>
              <a:rPr lang="en-GB" sz="2400" i="1" dirty="0" smtClean="0"/>
              <a:t>Pulse1</a:t>
            </a:r>
            <a:r>
              <a:rPr lang="en-GB" sz="2400" dirty="0" smtClean="0"/>
              <a:t>) and afterwards (</a:t>
            </a:r>
            <a:r>
              <a:rPr lang="en-GB" sz="2400" i="1" dirty="0" smtClean="0"/>
              <a:t>Pulse2</a:t>
            </a:r>
            <a:r>
              <a:rPr lang="en-GB" sz="2400" dirty="0" smtClean="0"/>
              <a:t>)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9" t="1980" r="1820" b="1918"/>
          <a:stretch/>
        </p:blipFill>
        <p:spPr bwMode="auto">
          <a:xfrm>
            <a:off x="4715450" y="1844823"/>
            <a:ext cx="4104000" cy="406537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Content Placeholder 2"/>
          <p:cNvSpPr txBox="1">
            <a:spLocks/>
          </p:cNvSpPr>
          <p:nvPr/>
        </p:nvSpPr>
        <p:spPr bwMode="auto">
          <a:xfrm>
            <a:off x="395536" y="2027920"/>
            <a:ext cx="4212000" cy="38493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538163" indent="-538163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q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1700" indent="-363538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354013" indent="-354013">
              <a:lnSpc>
                <a:spcPct val="95000"/>
              </a:lnSpc>
            </a:pP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This is known as </a:t>
            </a:r>
            <a:r>
              <a:rPr lang="en-GB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paired </a:t>
            </a: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or </a:t>
            </a:r>
            <a:r>
              <a:rPr lang="en-GB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related data</a:t>
            </a:r>
          </a:p>
          <a:p>
            <a:pPr marL="354013" indent="-354013">
              <a:lnSpc>
                <a:spcPct val="95000"/>
              </a:lnSpc>
            </a:pP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We first need to select only these cases</a:t>
            </a:r>
          </a:p>
          <a:p>
            <a:pPr marL="354013" indent="-354013">
              <a:lnSpc>
                <a:spcPct val="95000"/>
              </a:lnSpc>
            </a:pP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Select </a:t>
            </a:r>
            <a:r>
              <a:rPr lang="en-GB" sz="2400" i="1" dirty="0" smtClean="0">
                <a:latin typeface="Arial" panose="020B0604020202020204" pitchFamily="34" charset="0"/>
                <a:cs typeface="Arial" panose="020B0604020202020204" pitchFamily="34" charset="0"/>
              </a:rPr>
              <a:t>Data – Select Cases…</a:t>
            </a:r>
          </a:p>
          <a:p>
            <a:pPr marL="354013" indent="-354013">
              <a:lnSpc>
                <a:spcPct val="95000"/>
              </a:lnSpc>
            </a:pP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Select </a:t>
            </a:r>
            <a:r>
              <a:rPr lang="en-GB" sz="2400" i="1" dirty="0" smtClean="0">
                <a:latin typeface="Arial" panose="020B0604020202020204" pitchFamily="34" charset="0"/>
                <a:cs typeface="Arial" panose="020B0604020202020204" pitchFamily="34" charset="0"/>
              </a:rPr>
              <a:t>If condition is satisfied</a:t>
            </a: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and click on </a:t>
            </a:r>
            <a:r>
              <a:rPr lang="en-GB" sz="2400" i="1" dirty="0" smtClean="0">
                <a:latin typeface="Arial" panose="020B0604020202020204" pitchFamily="34" charset="0"/>
                <a:cs typeface="Arial" panose="020B0604020202020204" pitchFamily="34" charset="0"/>
              </a:rPr>
              <a:t>If…</a:t>
            </a:r>
          </a:p>
          <a:p>
            <a:pPr marL="354013" indent="-354013">
              <a:lnSpc>
                <a:spcPct val="95000"/>
              </a:lnSpc>
            </a:pP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Select the variable </a:t>
            </a:r>
            <a:r>
              <a:rPr lang="en-GB" sz="2400" i="1" dirty="0" smtClean="0">
                <a:latin typeface="Arial" panose="020B0604020202020204" pitchFamily="34" charset="0"/>
                <a:cs typeface="Arial" panose="020B0604020202020204" pitchFamily="34" charset="0"/>
              </a:rPr>
              <a:t>Activity</a:t>
            </a: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then press </a:t>
            </a:r>
            <a:r>
              <a:rPr lang="en-GB" sz="2400" i="1" dirty="0" smtClean="0">
                <a:latin typeface="Arial" panose="020B0604020202020204" pitchFamily="34" charset="0"/>
                <a:cs typeface="Arial" panose="020B0604020202020204" pitchFamily="34" charset="0"/>
              </a:rPr>
              <a:t>=</a:t>
            </a: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and </a:t>
            </a:r>
            <a:r>
              <a:rPr lang="en-GB" sz="2400" i="1" dirty="0" smtClean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6234024"/>
            <a:ext cx="1055191" cy="36918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347863" y="6141545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Peter Samuels</a:t>
            </a:r>
          </a:p>
          <a:p>
            <a:pPr algn="ctr"/>
            <a:r>
              <a:rPr lang="en-GB" sz="1200" dirty="0" smtClean="0"/>
              <a:t>Birmingham City University</a:t>
            </a:r>
            <a:endParaRPr lang="en-GB" sz="1200" dirty="0"/>
          </a:p>
        </p:txBody>
      </p:sp>
      <p:sp>
        <p:nvSpPr>
          <p:cNvPr id="8" name="TextBox 7"/>
          <p:cNvSpPr txBox="1"/>
          <p:nvPr/>
        </p:nvSpPr>
        <p:spPr>
          <a:xfrm>
            <a:off x="6329795" y="6141544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 smtClean="0"/>
              <a:t>Reviewer: Ellen Marshall</a:t>
            </a:r>
          </a:p>
          <a:p>
            <a:pPr algn="r"/>
            <a:r>
              <a:rPr lang="en-GB" sz="1200" dirty="0" smtClean="0"/>
              <a:t>University of Sheffield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635176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32656"/>
            <a:ext cx="2530624" cy="4104456"/>
          </a:xfrm>
        </p:spPr>
        <p:txBody>
          <a:bodyPr/>
          <a:lstStyle/>
          <a:p>
            <a:pPr marL="0" indent="0">
              <a:buNone/>
            </a:pPr>
            <a:r>
              <a:rPr lang="en-GB" sz="2800" dirty="0" smtClean="0"/>
              <a:t>This causes the cases with </a:t>
            </a:r>
            <a:r>
              <a:rPr lang="en-GB" sz="2800" i="1" dirty="0" smtClean="0"/>
              <a:t>Activity</a:t>
            </a:r>
            <a:r>
              <a:rPr lang="en-GB" sz="2800" dirty="0" smtClean="0"/>
              <a:t> = 2 to be struck out in the Data View:</a:t>
            </a:r>
          </a:p>
          <a:p>
            <a:pPr marL="0" indent="0">
              <a:buNone/>
            </a:pPr>
            <a:r>
              <a:rPr lang="en-GB" sz="2800" dirty="0" smtClean="0"/>
              <a:t>There are 35 cases remaining</a:t>
            </a:r>
            <a:endParaRPr lang="en-GB" sz="28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8480" y="420777"/>
            <a:ext cx="5904000" cy="516846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ctangle 4"/>
          <p:cNvSpPr/>
          <p:nvPr/>
        </p:nvSpPr>
        <p:spPr>
          <a:xfrm>
            <a:off x="5076056" y="2636912"/>
            <a:ext cx="288032" cy="2952328"/>
          </a:xfrm>
          <a:prstGeom prst="rect">
            <a:avLst/>
          </a:prstGeom>
          <a:solidFill>
            <a:srgbClr val="FFC7CE">
              <a:alpha val="25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/>
          <p:cNvSpPr/>
          <p:nvPr/>
        </p:nvSpPr>
        <p:spPr>
          <a:xfrm>
            <a:off x="2988480" y="2636912"/>
            <a:ext cx="503400" cy="2952328"/>
          </a:xfrm>
          <a:prstGeom prst="rect">
            <a:avLst/>
          </a:prstGeom>
          <a:solidFill>
            <a:srgbClr val="FFC7CE">
              <a:alpha val="25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2627784" y="1916832"/>
            <a:ext cx="360696" cy="72008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>
            <a:off x="2771800" y="1484784"/>
            <a:ext cx="2304256" cy="1152128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6234024"/>
            <a:ext cx="1055191" cy="369186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3347863" y="6141545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Peter Samuels</a:t>
            </a:r>
          </a:p>
          <a:p>
            <a:pPr algn="ctr"/>
            <a:r>
              <a:rPr lang="en-GB" sz="1200" dirty="0" smtClean="0"/>
              <a:t>Birmingham City University</a:t>
            </a:r>
            <a:endParaRPr lang="en-GB" sz="1200" dirty="0"/>
          </a:p>
        </p:txBody>
      </p:sp>
      <p:sp>
        <p:nvSpPr>
          <p:cNvPr id="11" name="TextBox 10"/>
          <p:cNvSpPr txBox="1"/>
          <p:nvPr/>
        </p:nvSpPr>
        <p:spPr>
          <a:xfrm>
            <a:off x="6329795" y="6141544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 smtClean="0"/>
              <a:t>Reviewer: Ellen Marshall</a:t>
            </a:r>
          </a:p>
          <a:p>
            <a:pPr algn="r"/>
            <a:r>
              <a:rPr lang="en-GB" sz="1200" dirty="0" smtClean="0"/>
              <a:t>University of Sheffield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12591968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GB" sz="4000" dirty="0" smtClean="0"/>
              <a:t>Exploring the confidence intervals for the means</a:t>
            </a:r>
            <a:endParaRPr lang="en-GB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864096"/>
          </a:xfrm>
        </p:spPr>
        <p:txBody>
          <a:bodyPr>
            <a:normAutofit lnSpcReduction="10000"/>
          </a:bodyPr>
          <a:lstStyle/>
          <a:p>
            <a:pPr marL="354013" indent="-354013"/>
            <a:r>
              <a:rPr lang="en-GB" sz="2400" dirty="0" smtClean="0"/>
              <a:t>Select </a:t>
            </a:r>
            <a:r>
              <a:rPr lang="en-GB" sz="2400" dirty="0" err="1" smtClean="0"/>
              <a:t>Analyze</a:t>
            </a:r>
            <a:r>
              <a:rPr lang="en-GB" sz="2400" dirty="0" smtClean="0"/>
              <a:t> – Descriptive Statistics – Explore</a:t>
            </a:r>
          </a:p>
          <a:p>
            <a:pPr marL="354013" indent="-354013"/>
            <a:r>
              <a:rPr lang="en-GB" sz="2400" dirty="0" smtClean="0"/>
              <a:t>Select </a:t>
            </a:r>
            <a:r>
              <a:rPr lang="en-GB" sz="2400" i="1" dirty="0" smtClean="0"/>
              <a:t>Pulse1</a:t>
            </a:r>
            <a:r>
              <a:rPr lang="en-GB" sz="2400" dirty="0" smtClean="0"/>
              <a:t> and </a:t>
            </a:r>
            <a:r>
              <a:rPr lang="en-GB" sz="2400" i="1" dirty="0" smtClean="0"/>
              <a:t>Pulse2</a:t>
            </a:r>
            <a:r>
              <a:rPr lang="en-GB" sz="2400" dirty="0" smtClean="0"/>
              <a:t> as dependent variables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04" r="1637" b="2204"/>
          <a:stretch/>
        </p:blipFill>
        <p:spPr bwMode="auto">
          <a:xfrm>
            <a:off x="4133460" y="2291883"/>
            <a:ext cx="4525347" cy="353042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ectangle 3"/>
          <p:cNvSpPr/>
          <p:nvPr/>
        </p:nvSpPr>
        <p:spPr>
          <a:xfrm>
            <a:off x="467544" y="2276872"/>
            <a:ext cx="352839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54013" indent="-354013">
              <a:buFont typeface="Wingdings" pitchFamily="2" charset="2"/>
              <a:buChar char="q"/>
            </a:pP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Under Display select Statistics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6234024"/>
            <a:ext cx="1055191" cy="36918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347863" y="6141545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Peter Samuels</a:t>
            </a:r>
          </a:p>
          <a:p>
            <a:pPr algn="ctr"/>
            <a:r>
              <a:rPr lang="en-GB" sz="1200" dirty="0" smtClean="0"/>
              <a:t>Birmingham City University</a:t>
            </a:r>
            <a:endParaRPr lang="en-GB" sz="1200" dirty="0"/>
          </a:p>
        </p:txBody>
      </p:sp>
      <p:sp>
        <p:nvSpPr>
          <p:cNvPr id="8" name="TextBox 7"/>
          <p:cNvSpPr txBox="1"/>
          <p:nvPr/>
        </p:nvSpPr>
        <p:spPr>
          <a:xfrm>
            <a:off x="6329795" y="6141544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 smtClean="0"/>
              <a:t>Reviewer: Ellen Marshall</a:t>
            </a:r>
          </a:p>
          <a:p>
            <a:pPr algn="r"/>
            <a:r>
              <a:rPr lang="en-GB" sz="1200" dirty="0" smtClean="0"/>
              <a:t>University of Sheffield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705881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920" y="116632"/>
            <a:ext cx="4629150" cy="57531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Rectangle 5"/>
          <p:cNvSpPr/>
          <p:nvPr/>
        </p:nvSpPr>
        <p:spPr>
          <a:xfrm>
            <a:off x="308112" y="332656"/>
            <a:ext cx="3456000" cy="120032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95% confidence interval for </a:t>
            </a:r>
            <a:r>
              <a:rPr lang="en-GB" sz="2400" i="1" dirty="0" smtClean="0">
                <a:latin typeface="Arial" panose="020B0604020202020204" pitchFamily="34" charset="0"/>
                <a:cs typeface="Arial" panose="020B0604020202020204" pitchFamily="34" charset="0"/>
              </a:rPr>
              <a:t>Pulse1</a:t>
            </a: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is between 69.67 and 77.53</a:t>
            </a:r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08112" y="1700808"/>
            <a:ext cx="3456000" cy="120032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95% confidence interval for </a:t>
            </a:r>
            <a:r>
              <a:rPr lang="en-GB" sz="2400" i="1" dirty="0" smtClean="0">
                <a:latin typeface="Arial" panose="020B0604020202020204" pitchFamily="34" charset="0"/>
                <a:cs typeface="Arial" panose="020B0604020202020204" pitchFamily="34" charset="0"/>
              </a:rPr>
              <a:t>Pulse2</a:t>
            </a: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is between 86.01 and 99.02</a:t>
            </a:r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8" name="Straight Arrow Connector 7"/>
          <p:cNvCxnSpPr>
            <a:stCxn id="6" idx="3"/>
            <a:endCxn id="13" idx="1"/>
          </p:cNvCxnSpPr>
          <p:nvPr/>
        </p:nvCxnSpPr>
        <p:spPr>
          <a:xfrm>
            <a:off x="3764112" y="932821"/>
            <a:ext cx="3544192" cy="11923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>
            <a:stCxn id="7" idx="3"/>
          </p:cNvCxnSpPr>
          <p:nvPr/>
        </p:nvCxnSpPr>
        <p:spPr>
          <a:xfrm>
            <a:off x="3764112" y="2300973"/>
            <a:ext cx="3544192" cy="1272043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395536" y="3068960"/>
            <a:ext cx="3152552" cy="283154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As these intervals do not overlap we have evidence that the means are different.</a:t>
            </a:r>
          </a:p>
          <a:p>
            <a:pPr algn="ctr">
              <a:spcBef>
                <a:spcPts val="1200"/>
              </a:spcBef>
            </a:pP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However, we need a formal procedure for making this decision.</a:t>
            </a:r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7308304" y="728744"/>
            <a:ext cx="468000" cy="432000"/>
          </a:xfrm>
          <a:prstGeom prst="rect">
            <a:avLst/>
          </a:prstGeom>
          <a:solidFill>
            <a:srgbClr val="FFC7CE">
              <a:alpha val="25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13"/>
          <p:cNvSpPr/>
          <p:nvPr/>
        </p:nvSpPr>
        <p:spPr>
          <a:xfrm>
            <a:off x="7308304" y="3384000"/>
            <a:ext cx="468000" cy="432000"/>
          </a:xfrm>
          <a:prstGeom prst="rect">
            <a:avLst/>
          </a:prstGeom>
          <a:solidFill>
            <a:srgbClr val="FFC7CE">
              <a:alpha val="25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6234024"/>
            <a:ext cx="1055191" cy="369186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3347863" y="6141545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Peter Samuels</a:t>
            </a:r>
          </a:p>
          <a:p>
            <a:pPr algn="ctr"/>
            <a:r>
              <a:rPr lang="en-GB" sz="1200" dirty="0" smtClean="0"/>
              <a:t>Birmingham City University</a:t>
            </a:r>
            <a:endParaRPr lang="en-GB" sz="1200" dirty="0"/>
          </a:p>
        </p:txBody>
      </p:sp>
      <p:sp>
        <p:nvSpPr>
          <p:cNvPr id="16" name="TextBox 15"/>
          <p:cNvSpPr txBox="1"/>
          <p:nvPr/>
        </p:nvSpPr>
        <p:spPr>
          <a:xfrm>
            <a:off x="6329795" y="6141544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 smtClean="0"/>
              <a:t>Reviewer: Ellen Marshall</a:t>
            </a:r>
          </a:p>
          <a:p>
            <a:pPr algn="r"/>
            <a:r>
              <a:rPr lang="en-GB" sz="1200" dirty="0" smtClean="0"/>
              <a:t>University of Sheffield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23307460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12" grpId="0" animBg="1"/>
      <p:bldP spid="13" grpId="0" animBg="1"/>
      <p:bldP spid="14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202</TotalTime>
  <Words>2901</Words>
  <Application>Microsoft Office PowerPoint</Application>
  <PresentationFormat>On-screen Show (4:3)</PresentationFormat>
  <Paragraphs>472</Paragraphs>
  <Slides>39</Slides>
  <Notes>34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39</vt:i4>
      </vt:variant>
    </vt:vector>
  </HeadingPairs>
  <TitlesOfParts>
    <vt:vector size="49" baseType="lpstr">
      <vt:lpstr>SimSun</vt:lpstr>
      <vt:lpstr>Arial</vt:lpstr>
      <vt:lpstr>Arial Black</vt:lpstr>
      <vt:lpstr>Calibri</vt:lpstr>
      <vt:lpstr>Cambria Math</vt:lpstr>
      <vt:lpstr>Gill Sans MT</vt:lpstr>
      <vt:lpstr>Symbol</vt:lpstr>
      <vt:lpstr>Times New Roman</vt:lpstr>
      <vt:lpstr>Wingdings</vt:lpstr>
      <vt:lpstr>Office Theme</vt:lpstr>
      <vt:lpstr>Statistical Methods 8. Parametric Testing</vt:lpstr>
      <vt:lpstr>Workshop outline</vt:lpstr>
      <vt:lpstr>The statistical analysis process</vt:lpstr>
      <vt:lpstr>Pulse data set</vt:lpstr>
      <vt:lpstr>Research questions</vt:lpstr>
      <vt:lpstr>Research Question 1</vt:lpstr>
      <vt:lpstr>PowerPoint Presentation</vt:lpstr>
      <vt:lpstr>Exploring the confidence intervals for the means</vt:lpstr>
      <vt:lpstr>PowerPoint Presentation</vt:lpstr>
      <vt:lpstr>Comparing paired data</vt:lpstr>
      <vt:lpstr>Explore PulseDiff</vt:lpstr>
      <vt:lpstr>Plot a graph of PulseDiff</vt:lpstr>
      <vt:lpstr>What does a 95% confidence interval mean?</vt:lpstr>
      <vt:lpstr>What is parametric statistics?</vt:lpstr>
      <vt:lpstr>Check PulseDiff for normality</vt:lpstr>
      <vt:lpstr>The null and alternative hypotheses</vt:lpstr>
      <vt:lpstr>Standard significance levels and the null hypothesis (H0)</vt:lpstr>
      <vt:lpstr>Things that can go wrong</vt:lpstr>
      <vt:lpstr>First: test for normality using the Shapiro-Wilk test</vt:lpstr>
      <vt:lpstr>PowerPoint Presentation</vt:lpstr>
      <vt:lpstr>Which test?</vt:lpstr>
      <vt:lpstr>Test for Research Question 1: Paired t-test</vt:lpstr>
      <vt:lpstr>PowerPoint Presentation</vt:lpstr>
      <vt:lpstr>PowerPoint Presentation</vt:lpstr>
      <vt:lpstr>Robustness</vt:lpstr>
      <vt:lpstr>Robustness of paired t-test</vt:lpstr>
      <vt:lpstr>Research Question 2</vt:lpstr>
      <vt:lpstr>Explore Pulse1 against Smokes</vt:lpstr>
      <vt:lpstr>PowerPoint Presentation</vt:lpstr>
      <vt:lpstr>PowerPoint Presentation</vt:lpstr>
      <vt:lpstr>PowerPoint Presentation</vt:lpstr>
      <vt:lpstr>PowerPoint Presentation</vt:lpstr>
      <vt:lpstr>Which test?</vt:lpstr>
      <vt:lpstr>Test for Research Question 2: Unpaired t-test</vt:lpstr>
      <vt:lpstr>PowerPoint Presentation</vt:lpstr>
      <vt:lpstr>PowerPoint Presentation</vt:lpstr>
      <vt:lpstr>Robustness of unpaired t-test</vt:lpstr>
      <vt:lpstr>Activity</vt:lpstr>
      <vt:lpstr>Recap</vt:lpstr>
    </vt:vector>
  </TitlesOfParts>
  <Company>Loughborough University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Janette Matthews;Peter Samuels</dc:creator>
  <cp:lastModifiedBy>Peter Samuels</cp:lastModifiedBy>
  <cp:revision>29</cp:revision>
  <dcterms:created xsi:type="dcterms:W3CDTF">2013-10-23T13:04:34Z</dcterms:created>
  <dcterms:modified xsi:type="dcterms:W3CDTF">2016-05-13T12:45:05Z</dcterms:modified>
</cp:coreProperties>
</file>