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3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87" r:id="rId10"/>
    <p:sldId id="288" r:id="rId11"/>
    <p:sldId id="289" r:id="rId12"/>
    <p:sldId id="290" r:id="rId13"/>
    <p:sldId id="266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91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AFFCF-1A6F-4750-ACA9-39E165BB9A75}" type="datetimeFigureOut">
              <a:rPr lang="en-GB" smtClean="0"/>
              <a:t>17/06/2014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21A99-A93A-4D7B-A457-61E922837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20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AFBB3-4079-483F-A61B-409FDAE2BCA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510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AFBB3-4079-483F-A61B-409FDAE2BCA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6895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9000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7415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1345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4621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556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486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486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692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523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0127" indent="-284664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38657" indent="-227731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94119" indent="-227731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49582" indent="-227731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05045" indent="-227731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60507" indent="-227731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15970" indent="-227731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71432" indent="-227731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60A7B492-C4C0-4417-8B5C-06B07675A946}" type="slidenum">
              <a:rPr lang="en-GB" sz="1200"/>
              <a:pPr eaLnBrk="1" hangingPunct="1"/>
              <a:t>6</a:t>
            </a:fld>
            <a:endParaRPr lang="en-GB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0127" indent="-284664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38657" indent="-227731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94119" indent="-227731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49582" indent="-227731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05045" indent="-227731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60507" indent="-227731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15970" indent="-227731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71432" indent="-227731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E39B976F-498F-47A7-9D8B-DB76AB18B6B1}" type="slidenum">
              <a:rPr lang="en-GB" sz="1200"/>
              <a:pPr eaLnBrk="1" hangingPunct="1"/>
              <a:t>7</a:t>
            </a:fld>
            <a:endParaRPr lang="en-GB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610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C958C-3F63-4136-9102-FA61FC6E5D1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7258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052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9D90-BAEB-4A95-BC27-91A86CFD8E13}" type="datetime1">
              <a:rPr lang="en-GB" smtClean="0"/>
              <a:t>17/06/2014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64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5084-192F-4862-802E-769C27BBDB14}" type="datetime1">
              <a:rPr lang="en-GB" smtClean="0"/>
              <a:t>17/06/2014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276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42D9-63F6-49EC-BEF2-27B39F02621B}" type="datetime1">
              <a:rPr lang="en-GB" smtClean="0"/>
              <a:t>17/06/2014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76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2ACE-B08C-432B-90F0-787A1CCD38C3}" type="datetime1">
              <a:rPr lang="en-GB" smtClean="0"/>
              <a:t>17/06/2014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1874-DF39-4C2E-A080-F4879A3754EF}" type="datetime1">
              <a:rPr lang="en-GB" smtClean="0"/>
              <a:t>17/06/2014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48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E13C-1FDF-46D6-BA0C-0CF8DC3DF2FC}" type="datetime1">
              <a:rPr lang="en-GB" smtClean="0"/>
              <a:t>17/06/2014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64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1883-A96A-44D5-B9FC-CE19D431AB5C}" type="datetime1">
              <a:rPr lang="en-GB" smtClean="0"/>
              <a:t>17/06/2014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86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4F50A-15A2-42B2-A35B-FDB94E65555A}" type="datetime1">
              <a:rPr lang="en-GB" smtClean="0"/>
              <a:t>17/06/2014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3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5710-F28D-4534-A57B-BEE09E2F821C}" type="datetime1">
              <a:rPr lang="en-GB" smtClean="0"/>
              <a:t>17/06/2014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author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66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F774-7D4D-45C4-8F1F-D26225330C57}" type="datetime1">
              <a:rPr lang="en-GB" smtClean="0"/>
              <a:t>17/06/2014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73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4DB1-BD31-4226-995E-D010C07A26A6}" type="datetime1">
              <a:rPr lang="en-GB" smtClean="0"/>
              <a:t>17/06/2014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24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092FE-9BB1-43B0-95B5-8CC5C89352CB}" type="datetime1">
              <a:rPr lang="en-GB" smtClean="0"/>
              <a:t>17/06/2014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61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447675" indent="-447675" algn="l" defTabSz="914400" rtl="0" eaLnBrk="1" latinLnBrk="0" hangingPunct="1">
        <a:spcBef>
          <a:spcPts val="600"/>
        </a:spcBef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95350" indent="-355600" algn="l" defTabSz="914400" rtl="0" eaLnBrk="1" latinLnBrk="0" hangingPunct="1">
        <a:spcBef>
          <a:spcPts val="6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e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90357" y="2132856"/>
            <a:ext cx="8208912" cy="1944216"/>
          </a:xfrm>
        </p:spPr>
        <p:txBody>
          <a:bodyPr/>
          <a:lstStyle/>
          <a:p>
            <a:r>
              <a:rPr lang="en-US" sz="4800" dirty="0" smtClean="0"/>
              <a:t>Statistical Methods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7. Introduction to SPSS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964916"/>
            <a:ext cx="2457450" cy="93345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8658" y="4953942"/>
            <a:ext cx="6083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Based on materials provided by Coventry University and Loughborough University under a National HE STEM Programme Practice Transfer Adopters grant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624" y="358541"/>
            <a:ext cx="2147427" cy="83459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5576" y="1052736"/>
            <a:ext cx="787847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Gill Sans MT" panose="020B0502020104020203" pitchFamily="34" charset="0"/>
              </a:rPr>
              <a:t>community project</a:t>
            </a:r>
          </a:p>
          <a:p>
            <a:pPr algn="r"/>
            <a:r>
              <a:rPr lang="en-GB" sz="1600" dirty="0">
                <a:latin typeface="Gill Sans MT" panose="020B0502020104020203" pitchFamily="34" charset="0"/>
              </a:rPr>
              <a:t>encouraging academics to share statistics support resources</a:t>
            </a:r>
          </a:p>
          <a:p>
            <a:pPr algn="r"/>
            <a:r>
              <a:rPr lang="en-GB" sz="1200" dirty="0">
                <a:latin typeface="Gill Sans MT" panose="020B0502020104020203" pitchFamily="34" charset="0"/>
              </a:rPr>
              <a:t>All </a:t>
            </a:r>
            <a:r>
              <a:rPr lang="en-GB" sz="1200" dirty="0" err="1">
                <a:latin typeface="Gill Sans MT" panose="020B0502020104020203" pitchFamily="34" charset="0"/>
              </a:rPr>
              <a:t>stcp</a:t>
            </a:r>
            <a:r>
              <a:rPr lang="en-GB" sz="1200" dirty="0">
                <a:latin typeface="Gill Sans MT" panose="020B0502020104020203" pitchFamily="34" charset="0"/>
              </a:rPr>
              <a:t> resources are released under a Creative Commons </a:t>
            </a:r>
            <a:r>
              <a:rPr lang="en-GB" sz="1200" dirty="0" smtClean="0">
                <a:latin typeface="Gill Sans MT" panose="020B0502020104020203" pitchFamily="34" charset="0"/>
              </a:rPr>
              <a:t>licence</a:t>
            </a:r>
            <a:endParaRPr lang="en-GB" sz="1200" dirty="0">
              <a:latin typeface="Gill Sans MT" panose="020B05020201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78187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15"/>
          <a:stretch/>
        </p:blipFill>
        <p:spPr bwMode="auto">
          <a:xfrm>
            <a:off x="899592" y="2132856"/>
            <a:ext cx="6853014" cy="12075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1512168"/>
          </a:xfrm>
        </p:spPr>
        <p:txBody>
          <a:bodyPr>
            <a:noAutofit/>
          </a:bodyPr>
          <a:lstStyle/>
          <a:p>
            <a:pPr marL="0" indent="0">
              <a:lnSpc>
                <a:spcPct val="95000"/>
              </a:lnSpc>
              <a:buNone/>
            </a:pPr>
            <a:r>
              <a:rPr lang="en-GB" sz="2400" dirty="0" smtClean="0"/>
              <a:t>In the Data View:</a:t>
            </a:r>
          </a:p>
          <a:p>
            <a:pPr marL="0" indent="0">
              <a:lnSpc>
                <a:spcPct val="95000"/>
              </a:lnSpc>
              <a:buNone/>
            </a:pPr>
            <a:endParaRPr lang="en-GB" sz="1800" dirty="0" smtClean="0"/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Resize the columns by placing the cursor between the columns and clicking and dragging</a:t>
            </a:r>
            <a:endParaRPr lang="en-GB" sz="24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051720" y="1916832"/>
            <a:ext cx="432048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53459" y="3429000"/>
            <a:ext cx="82296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38163" indent="-538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1700" indent="-363538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54013" indent="-354013"/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The sheet should then look like this:</a:t>
            </a:r>
            <a:endParaRPr lang="en-GB" sz="24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53194"/>
            <a:ext cx="2190750" cy="971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>
            <a:off x="2987824" y="638969"/>
            <a:ext cx="648072" cy="5372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75"/>
          <a:stretch/>
        </p:blipFill>
        <p:spPr bwMode="auto">
          <a:xfrm>
            <a:off x="899592" y="3902226"/>
            <a:ext cx="6025327" cy="18454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96280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" y="1942554"/>
            <a:ext cx="8072428" cy="17791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524" y="265290"/>
            <a:ext cx="8229600" cy="14355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In the Variable view:</a:t>
            </a:r>
          </a:p>
          <a:p>
            <a:pPr marL="0" indent="0">
              <a:buNone/>
            </a:pPr>
            <a:endParaRPr lang="en-GB" sz="3200" dirty="0" smtClean="0"/>
          </a:p>
          <a:p>
            <a:pPr marL="354013" indent="-354013"/>
            <a:r>
              <a:rPr lang="en-GB" sz="2400" dirty="0" smtClean="0"/>
              <a:t>Most of the settings SPSS has assumed are OK:</a:t>
            </a:r>
          </a:p>
        </p:txBody>
      </p:sp>
      <p:sp>
        <p:nvSpPr>
          <p:cNvPr id="4" name="Rectangle 3"/>
          <p:cNvSpPr/>
          <p:nvPr/>
        </p:nvSpPr>
        <p:spPr>
          <a:xfrm>
            <a:off x="573324" y="3793683"/>
            <a:ext cx="823954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Widen the column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Name as before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4013" indent="-354013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Measure for 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ID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to ordinal</a:t>
            </a:r>
          </a:p>
          <a:p>
            <a:pPr marL="354013" indent="-354013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Values field for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then click on the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“…”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button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95712" y="1957499"/>
            <a:ext cx="684000" cy="18000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236296" y="2137499"/>
            <a:ext cx="864000" cy="18000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572000" y="2641555"/>
            <a:ext cx="684000" cy="18000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971" y="256708"/>
            <a:ext cx="2190750" cy="971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3419872" y="553323"/>
            <a:ext cx="1584176" cy="18916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156448" y="2775171"/>
            <a:ext cx="2223864" cy="188028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65414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8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59" y="273426"/>
            <a:ext cx="3976869" cy="864096"/>
          </a:xfrm>
        </p:spPr>
        <p:txBody>
          <a:bodyPr/>
          <a:lstStyle/>
          <a:p>
            <a:pPr marL="354013" indent="-354013"/>
            <a:r>
              <a:rPr lang="en-GB" sz="2400" dirty="0" smtClean="0"/>
              <a:t>This dialogue box should appear: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429" y="332655"/>
            <a:ext cx="3346432" cy="2299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23121" y="2708920"/>
            <a:ext cx="822960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38163" indent="-538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1700" indent="-363538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54013" indent="-354013">
              <a:lnSpc>
                <a:spcPct val="95000"/>
              </a:lnSpc>
            </a:pP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Enter the Value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and the Label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then click on Add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Enter the Value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and the Label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then click on Add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Click on OK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Repeat for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Gender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Male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Repeat for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Smokes 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No/Not Regular 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Regular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Repeat for </a:t>
            </a:r>
            <a:r>
              <a:rPr lang="en-GB" sz="2400" i="1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ExerciseLevel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Slight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Moderate 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sz="2400" i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Heavy</a:t>
            </a:r>
            <a:endParaRPr lang="en-GB" sz="2400" i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25430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Copying raw data into SPSS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507288" cy="864096"/>
          </a:xfrm>
        </p:spPr>
        <p:txBody>
          <a:bodyPr/>
          <a:lstStyle/>
          <a:p>
            <a:pPr marL="355600" indent="-35560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/>
              <a:t>Go to the </a:t>
            </a:r>
            <a:r>
              <a:rPr lang="en-GB" sz="2400" dirty="0" err="1" smtClean="0"/>
              <a:t>RawDataSPSS</a:t>
            </a:r>
            <a:r>
              <a:rPr lang="en-GB" sz="2400" dirty="0" smtClean="0"/>
              <a:t> sheet of the </a:t>
            </a:r>
            <a:r>
              <a:rPr lang="en-GB" sz="2400" dirty="0" err="1" smtClean="0"/>
              <a:t>PulseData</a:t>
            </a:r>
            <a:r>
              <a:rPr lang="en-GB" sz="2400" dirty="0" smtClean="0"/>
              <a:t> Excel file</a:t>
            </a:r>
          </a:p>
          <a:p>
            <a:pPr marL="355600" indent="-35560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/>
              <a:t>Select the cells from A3 to L93 and press copy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0"/>
          <a:stretch/>
        </p:blipFill>
        <p:spPr bwMode="auto">
          <a:xfrm>
            <a:off x="3347864" y="1942962"/>
            <a:ext cx="5508000" cy="38728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63185" y="1772816"/>
            <a:ext cx="2916000" cy="418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lnSpc>
                <a:spcPct val="95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Go to SPSS and Select the Data View</a:t>
            </a:r>
          </a:p>
          <a:p>
            <a:pPr marL="355600" indent="-355600">
              <a:lnSpc>
                <a:spcPct val="95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cell in the top left corner</a:t>
            </a:r>
          </a:p>
          <a:p>
            <a:pPr marL="355600" indent="-355600">
              <a:lnSpc>
                <a:spcPct val="95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Select Edit – Paste from the SPSS window</a:t>
            </a:r>
          </a:p>
          <a:p>
            <a:pPr marL="0" indent="0">
              <a:lnSpc>
                <a:spcPct val="95000"/>
              </a:lnSpc>
              <a:spcAft>
                <a:spcPts val="600"/>
              </a:spcAft>
              <a:buNone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iew window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should then look like this: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46614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6" y="130622"/>
            <a:ext cx="8964000" cy="562074"/>
          </a:xfrm>
        </p:spPr>
        <p:txBody>
          <a:bodyPr>
            <a:normAutofit fontScale="90000"/>
          </a:bodyPr>
          <a:lstStyle/>
          <a:p>
            <a:r>
              <a:rPr lang="en-GB" sz="3400" dirty="0" smtClean="0"/>
              <a:t>Box and whisker diagrams (boxplots)</a:t>
            </a:r>
            <a:endParaRPr lang="en-GB" sz="3400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95537" y="764704"/>
            <a:ext cx="5976663" cy="5184576"/>
          </a:xfrm>
        </p:spPr>
        <p:txBody>
          <a:bodyPr/>
          <a:lstStyle/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Give a good ‘picture’ of scale data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Box ends are the lower and upper quarters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Box middle line is the median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Whiskers are the minimum/maximum value of the data or 1.5 times the box height from the end of the box, whichever is less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Circles represent outliers (up to 3 times the box height from the end of the box)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Asterisks represent extreme outliers (&gt;3 times box height from the end of the box)</a:t>
            </a:r>
          </a:p>
        </p:txBody>
      </p:sp>
      <p:sp>
        <p:nvSpPr>
          <p:cNvPr id="4" name="Rectangle 3"/>
          <p:cNvSpPr/>
          <p:nvPr/>
        </p:nvSpPr>
        <p:spPr>
          <a:xfrm>
            <a:off x="6516216" y="836712"/>
            <a:ext cx="2376263" cy="49685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896285" y="3917955"/>
            <a:ext cx="3600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ym typeface="Wingdings"/>
              </a:rPr>
              <a:t></a:t>
            </a:r>
          </a:p>
          <a:p>
            <a:pPr algn="ctr"/>
            <a:endParaRPr lang="en-GB" dirty="0">
              <a:sym typeface="Wingdings"/>
            </a:endParaRPr>
          </a:p>
          <a:p>
            <a:pPr algn="ctr"/>
            <a:r>
              <a:rPr lang="en-GB" dirty="0">
                <a:sym typeface="Wingdings"/>
              </a:rPr>
              <a:t></a:t>
            </a:r>
          </a:p>
          <a:p>
            <a:pPr algn="ctr"/>
            <a:r>
              <a:rPr lang="en-GB" sz="3600" dirty="0" smtClean="0"/>
              <a:t>*</a:t>
            </a:r>
          </a:p>
          <a:p>
            <a:pPr algn="ctr"/>
            <a:r>
              <a:rPr lang="en-GB" sz="3600" dirty="0" smtClean="0"/>
              <a:t>*</a:t>
            </a:r>
            <a:endParaRPr lang="en-GB" sz="36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6673585" y="1412776"/>
            <a:ext cx="7920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7069629" y="1412776"/>
            <a:ext cx="0" cy="7200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7082982" y="2780044"/>
            <a:ext cx="0" cy="86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686938" y="3645024"/>
            <a:ext cx="7920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686938" y="2132856"/>
            <a:ext cx="792087" cy="648000"/>
          </a:xfrm>
          <a:prstGeom prst="rect">
            <a:avLst/>
          </a:prstGeom>
          <a:solidFill>
            <a:srgbClr val="D0D08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/>
          <p:nvPr/>
        </p:nvCxnSpPr>
        <p:spPr>
          <a:xfrm>
            <a:off x="6686938" y="2420888"/>
            <a:ext cx="7920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465671" y="3236842"/>
            <a:ext cx="1426806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Minimum or 1.5 times box length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7465672" y="2595378"/>
            <a:ext cx="1224000" cy="39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quarter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7465672" y="1952880"/>
            <a:ext cx="1260000" cy="39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/>
              <a:t> </a:t>
            </a:r>
            <a:r>
              <a:rPr lang="en-GB" dirty="0" smtClean="0"/>
              <a:t>quarter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7465672" y="2267580"/>
            <a:ext cx="1057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Median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7465672" y="980728"/>
            <a:ext cx="1426807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Maximum or 1.5 times box length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7465671" y="4149080"/>
            <a:ext cx="1057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Outliers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465671" y="4941168"/>
            <a:ext cx="1057013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Extreme outliers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74628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Creating boxplots in SPSS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1"/>
            <a:ext cx="4428000" cy="4464495"/>
          </a:xfrm>
        </p:spPr>
        <p:txBody>
          <a:bodyPr>
            <a:normAutofit/>
          </a:bodyPr>
          <a:lstStyle/>
          <a:p>
            <a:pPr marL="355600" indent="-355600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From the menus choose: Graphs &gt; Chart Builder...</a:t>
            </a:r>
          </a:p>
          <a:p>
            <a:pPr marL="355600" indent="-355600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Select the </a:t>
            </a:r>
            <a:r>
              <a:rPr lang="en-GB" sz="2400" i="1" dirty="0"/>
              <a:t>Gallery</a:t>
            </a:r>
            <a:r>
              <a:rPr lang="en-GB" sz="2400" dirty="0"/>
              <a:t> </a:t>
            </a:r>
            <a:r>
              <a:rPr lang="en-GB" sz="2400" dirty="0" smtClean="0"/>
              <a:t>tab</a:t>
            </a:r>
            <a:endParaRPr lang="en-GB" sz="2400" dirty="0"/>
          </a:p>
          <a:p>
            <a:pPr marL="355600" indent="-355600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Select </a:t>
            </a:r>
            <a:r>
              <a:rPr lang="en-GB" sz="2400" i="1" dirty="0" smtClean="0"/>
              <a:t>Boxplot</a:t>
            </a:r>
            <a:r>
              <a:rPr lang="en-GB" sz="2400" dirty="0" smtClean="0"/>
              <a:t> </a:t>
            </a:r>
            <a:r>
              <a:rPr lang="en-GB" sz="2400" dirty="0"/>
              <a:t>in the </a:t>
            </a:r>
            <a:r>
              <a:rPr lang="en-GB" sz="2400" i="1" dirty="0"/>
              <a:t>Choose from:</a:t>
            </a:r>
            <a:r>
              <a:rPr lang="en-GB" sz="2400" dirty="0"/>
              <a:t> </a:t>
            </a:r>
            <a:r>
              <a:rPr lang="en-GB" sz="2400" dirty="0" smtClean="0"/>
              <a:t>list</a:t>
            </a:r>
            <a:endParaRPr lang="en-GB" sz="2400" dirty="0"/>
          </a:p>
          <a:p>
            <a:pPr marL="355600" indent="-355600">
              <a:lnSpc>
                <a:spcPct val="90000"/>
              </a:lnSpc>
              <a:spcBef>
                <a:spcPts val="600"/>
              </a:spcBef>
            </a:pPr>
            <a:r>
              <a:rPr lang="en-GB" sz="2400" dirty="0"/>
              <a:t>Drag and drop the </a:t>
            </a:r>
            <a:r>
              <a:rPr lang="en-GB" sz="2400" i="1" dirty="0" smtClean="0"/>
              <a:t>Simple Boxplot </a:t>
            </a:r>
            <a:r>
              <a:rPr lang="en-GB" sz="2400" dirty="0"/>
              <a:t>icon into the canvas area of the Chart </a:t>
            </a:r>
            <a:r>
              <a:rPr lang="en-GB" sz="2400" dirty="0" smtClean="0"/>
              <a:t>Builder</a:t>
            </a:r>
          </a:p>
          <a:p>
            <a:pPr marL="355600" indent="-355600">
              <a:lnSpc>
                <a:spcPct val="90000"/>
              </a:lnSpc>
              <a:spcBef>
                <a:spcPts val="600"/>
              </a:spcBef>
            </a:pPr>
            <a:r>
              <a:rPr lang="en-GB" sz="2400" dirty="0"/>
              <a:t>Drag and drop </a:t>
            </a:r>
            <a:r>
              <a:rPr lang="en-GB" sz="2400" dirty="0" smtClean="0"/>
              <a:t>the variable </a:t>
            </a:r>
            <a:r>
              <a:rPr lang="en-GB" sz="2400" i="1" dirty="0"/>
              <a:t>Activity</a:t>
            </a:r>
            <a:r>
              <a:rPr lang="en-GB" sz="2400" dirty="0"/>
              <a:t> onto </a:t>
            </a:r>
            <a:r>
              <a:rPr lang="en-GB" sz="2400" dirty="0" smtClean="0"/>
              <a:t>the X-Axis</a:t>
            </a:r>
            <a:endParaRPr lang="en-GB" sz="2400" dirty="0"/>
          </a:p>
          <a:p>
            <a:pPr marL="355600" indent="-355600">
              <a:lnSpc>
                <a:spcPct val="90000"/>
              </a:lnSpc>
              <a:spcBef>
                <a:spcPts val="600"/>
              </a:spcBef>
            </a:pPr>
            <a:r>
              <a:rPr lang="en-GB" sz="2400" dirty="0"/>
              <a:t>Drag and drop </a:t>
            </a:r>
            <a:r>
              <a:rPr lang="en-GB" sz="2400" dirty="0" smtClean="0"/>
              <a:t>the variable </a:t>
            </a:r>
            <a:r>
              <a:rPr lang="en-GB" sz="2400" i="1" dirty="0" smtClean="0"/>
              <a:t>Pulse2 </a:t>
            </a:r>
            <a:r>
              <a:rPr lang="en-GB" sz="2400" dirty="0" smtClean="0"/>
              <a:t>onto </a:t>
            </a:r>
            <a:r>
              <a:rPr lang="en-GB" sz="2400" dirty="0"/>
              <a:t>the </a:t>
            </a:r>
            <a:r>
              <a:rPr lang="en-GB" sz="2400" dirty="0" smtClean="0"/>
              <a:t>Y-Axis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5" t="6903" r="35495" b="11381"/>
          <a:stretch/>
        </p:blipFill>
        <p:spPr bwMode="auto">
          <a:xfrm>
            <a:off x="4896464" y="1053024"/>
            <a:ext cx="3852000" cy="41761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5535" y="5264158"/>
            <a:ext cx="843841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Repeat with 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Gender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Smokes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ExerciseLevel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on the X-Axis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851920" y="1844824"/>
            <a:ext cx="1333841" cy="151216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283968" y="2600908"/>
            <a:ext cx="1080120" cy="20522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275856" y="2600908"/>
            <a:ext cx="100811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080782" y="2348880"/>
            <a:ext cx="1083506" cy="152794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796136" y="1844824"/>
            <a:ext cx="1512168" cy="12241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364088" y="1772816"/>
            <a:ext cx="864096" cy="6840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02291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i="1" dirty="0" smtClean="0"/>
              <a:t>Pulse2</a:t>
            </a:r>
            <a:r>
              <a:rPr lang="en-GB" dirty="0" smtClean="0"/>
              <a:t> v. </a:t>
            </a:r>
            <a:r>
              <a:rPr lang="en-GB" i="1" dirty="0" smtClean="0"/>
              <a:t>Activity</a:t>
            </a:r>
            <a:endParaRPr lang="en-GB" i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31875"/>
            <a:ext cx="5991225" cy="480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16216" y="908720"/>
            <a:ext cx="2412000" cy="49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Labels appear on the X-axis</a:t>
            </a:r>
          </a:p>
          <a:p>
            <a:pPr>
              <a:spcBef>
                <a:spcPts val="1200"/>
              </a:spcBef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Running seems to have increased the pulse rate, as expected.</a:t>
            </a:r>
          </a:p>
          <a:p>
            <a:pPr>
              <a:spcBef>
                <a:spcPts val="1200"/>
              </a:spcBef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spread of running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is also wider.</a:t>
            </a:r>
          </a:p>
          <a:p>
            <a:pPr>
              <a:spcBef>
                <a:spcPts val="1200"/>
              </a:spcBef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Both boxes are wider above the median than below (skewed).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92449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i="1" dirty="0" smtClean="0"/>
              <a:t>Pulse2 </a:t>
            </a:r>
            <a:r>
              <a:rPr lang="en-GB" dirty="0" smtClean="0"/>
              <a:t>v. </a:t>
            </a:r>
            <a:r>
              <a:rPr lang="en-GB" i="1" dirty="0" smtClean="0"/>
              <a:t>Gender</a:t>
            </a:r>
            <a:endParaRPr lang="en-GB" i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31875"/>
            <a:ext cx="5991225" cy="480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88224" y="1031875"/>
            <a:ext cx="2196000" cy="43088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quarter and upper whisker for Female clearly higher than for Male.</a:t>
            </a:r>
          </a:p>
          <a:p>
            <a:pPr>
              <a:spcBef>
                <a:spcPts val="12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Male distribution much more symmetrical than the Female one.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50307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i="1" dirty="0" smtClean="0"/>
              <a:t>Pulse2</a:t>
            </a:r>
            <a:r>
              <a:rPr lang="en-GB" dirty="0" smtClean="0"/>
              <a:t> v. </a:t>
            </a:r>
            <a:r>
              <a:rPr lang="en-GB" i="1" dirty="0" smtClean="0"/>
              <a:t>Smokes</a:t>
            </a:r>
            <a:endParaRPr lang="en-GB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31875"/>
            <a:ext cx="5991225" cy="480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88224" y="980728"/>
            <a:ext cx="2196000" cy="486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Regular smokers seem to have a slightly higher pulse rate, although there are a lot of outliers with high pulse rates for the No/not regular smokers: interpretation?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43044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i="1" dirty="0" smtClean="0"/>
              <a:t>Pulse2</a:t>
            </a:r>
            <a:r>
              <a:rPr lang="en-GB" dirty="0" smtClean="0"/>
              <a:t> v. </a:t>
            </a:r>
            <a:r>
              <a:rPr lang="en-GB" i="1" dirty="0" err="1" smtClean="0"/>
              <a:t>ExerciseLevel</a:t>
            </a:r>
            <a:endParaRPr lang="en-GB" i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31875"/>
            <a:ext cx="5991225" cy="480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88224" y="1031875"/>
            <a:ext cx="2196000" cy="39395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Medians go down with increase in </a:t>
            </a:r>
            <a:r>
              <a:rPr lang="en-GB" sz="2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ExerciseLevel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as expected.</a:t>
            </a:r>
          </a:p>
          <a:p>
            <a:pPr>
              <a:spcBef>
                <a:spcPts val="12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Much wider spread for Moderate </a:t>
            </a:r>
            <a:r>
              <a:rPr lang="en-GB" sz="2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ExerciseLevel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 interpretation?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22383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681314"/>
          </a:xfrm>
        </p:spPr>
        <p:txBody>
          <a:bodyPr/>
          <a:lstStyle/>
          <a:p>
            <a:pPr marL="447675" indent="-447675"/>
            <a:r>
              <a:rPr lang="en-GB" sz="2800" dirty="0" smtClean="0"/>
              <a:t>What is SPSS?</a:t>
            </a:r>
          </a:p>
          <a:p>
            <a:pPr marL="447675" indent="-447675"/>
            <a:r>
              <a:rPr lang="en-GB" sz="2800" dirty="0" smtClean="0"/>
              <a:t>Opening and closing SPSS</a:t>
            </a:r>
          </a:p>
          <a:p>
            <a:pPr marL="447675" indent="-447675"/>
            <a:r>
              <a:rPr lang="en-GB" sz="2800" dirty="0" smtClean="0"/>
              <a:t>The SPSS windows</a:t>
            </a:r>
          </a:p>
          <a:p>
            <a:pPr marL="447675" indent="-447675"/>
            <a:r>
              <a:rPr lang="en-GB" sz="2800" dirty="0" smtClean="0"/>
              <a:t>Uploading a data set from Excel into SPSS</a:t>
            </a:r>
          </a:p>
          <a:p>
            <a:pPr marL="447675" indent="-447675"/>
            <a:r>
              <a:rPr lang="en-GB" sz="2800" dirty="0" smtClean="0"/>
              <a:t>Creating boxplots</a:t>
            </a:r>
          </a:p>
          <a:p>
            <a:pPr marL="447675" indent="-447675"/>
            <a:r>
              <a:rPr lang="en-GB" sz="2800" dirty="0" smtClean="0"/>
              <a:t>Creating histograms with fitted normal curves:</a:t>
            </a:r>
          </a:p>
          <a:p>
            <a:pPr marL="893763" lvl="1" indent="-352425"/>
            <a:r>
              <a:rPr lang="en-GB" sz="2400" dirty="0"/>
              <a:t>Skewness and kurtosis</a:t>
            </a:r>
          </a:p>
          <a:p>
            <a:pPr marL="893763" lvl="1" indent="-352425"/>
            <a:r>
              <a:rPr lang="en-GB" sz="2400" dirty="0"/>
              <a:t>Commenting on the normality of the distribution</a:t>
            </a:r>
          </a:p>
          <a:p>
            <a:pPr marL="893763" lvl="1" indent="-352425"/>
            <a:r>
              <a:rPr lang="en-GB" sz="2400" dirty="0"/>
              <a:t>Splitting the data sets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1871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Exercise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609306"/>
          </a:xfrm>
        </p:spPr>
        <p:txBody>
          <a:bodyPr/>
          <a:lstStyle/>
          <a:p>
            <a:pPr marL="447675" indent="-447675"/>
            <a:r>
              <a:rPr lang="en-GB" sz="2800" dirty="0" smtClean="0"/>
              <a:t>Create boxplots for </a:t>
            </a:r>
            <a:r>
              <a:rPr lang="en-GB" sz="2800" i="1" dirty="0" smtClean="0"/>
              <a:t>Pulse1</a:t>
            </a:r>
            <a:r>
              <a:rPr lang="en-GB" sz="2800" dirty="0" smtClean="0"/>
              <a:t>, </a:t>
            </a:r>
            <a:r>
              <a:rPr lang="en-GB" sz="2800" i="1" dirty="0" smtClean="0"/>
              <a:t>Height</a:t>
            </a:r>
            <a:r>
              <a:rPr lang="en-GB" sz="2800" dirty="0" smtClean="0"/>
              <a:t> and </a:t>
            </a:r>
            <a:r>
              <a:rPr lang="en-GB" sz="2800" i="1" dirty="0" smtClean="0"/>
              <a:t>Weight</a:t>
            </a:r>
            <a:r>
              <a:rPr lang="en-GB" sz="2800" dirty="0" smtClean="0"/>
              <a:t> against </a:t>
            </a:r>
            <a:r>
              <a:rPr lang="en-GB" sz="2800" i="1" dirty="0" smtClean="0"/>
              <a:t>Activity</a:t>
            </a:r>
            <a:r>
              <a:rPr lang="en-GB" sz="2800" dirty="0" smtClean="0"/>
              <a:t>, </a:t>
            </a:r>
            <a:r>
              <a:rPr lang="en-GB" sz="2800" i="1" dirty="0" smtClean="0"/>
              <a:t>Gender</a:t>
            </a:r>
            <a:r>
              <a:rPr lang="en-GB" sz="2800" dirty="0" smtClean="0"/>
              <a:t>, </a:t>
            </a:r>
            <a:r>
              <a:rPr lang="en-GB" sz="2800" i="1" dirty="0" smtClean="0"/>
              <a:t>Smokes</a:t>
            </a:r>
            <a:r>
              <a:rPr lang="en-GB" sz="2800" dirty="0" smtClean="0"/>
              <a:t> and </a:t>
            </a:r>
            <a:r>
              <a:rPr lang="en-GB" sz="2800" i="1" dirty="0" err="1" smtClean="0"/>
              <a:t>ExerciseLevel</a:t>
            </a:r>
            <a:r>
              <a:rPr lang="en-GB" sz="2800" i="1" dirty="0" smtClean="0"/>
              <a:t> </a:t>
            </a:r>
            <a:r>
              <a:rPr lang="en-GB" sz="2800" dirty="0" smtClean="0"/>
              <a:t>(i.e. 12 boxplot charts altogether)</a:t>
            </a:r>
            <a:endParaRPr lang="en-GB" sz="2800" i="1" dirty="0" smtClean="0"/>
          </a:p>
          <a:p>
            <a:pPr marL="447675" indent="-447675"/>
            <a:r>
              <a:rPr lang="en-GB" sz="2800" dirty="0" smtClean="0"/>
              <a:t>Comment informally on differences between groups in these plots</a:t>
            </a:r>
          </a:p>
          <a:p>
            <a:pPr marL="447675" indent="-447675"/>
            <a:r>
              <a:rPr lang="en-GB" sz="2800" dirty="0" smtClean="0"/>
              <a:t>Which differences might have been expected?</a:t>
            </a:r>
          </a:p>
          <a:p>
            <a:pPr marL="447675" indent="-447675"/>
            <a:r>
              <a:rPr lang="en-GB" sz="2800" dirty="0" smtClean="0"/>
              <a:t>Which differences are surprising?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81317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6613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Histograms with fitted normal curves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48" y="1124744"/>
            <a:ext cx="8388424" cy="4896544"/>
          </a:xfrm>
        </p:spPr>
        <p:txBody>
          <a:bodyPr>
            <a:normAutofit/>
          </a:bodyPr>
          <a:lstStyle/>
          <a:p>
            <a:pPr marL="354013" indent="-354013">
              <a:lnSpc>
                <a:spcPct val="90000"/>
              </a:lnSpc>
              <a:spcBef>
                <a:spcPts val="500"/>
              </a:spcBef>
            </a:pPr>
            <a:r>
              <a:rPr lang="en-GB" sz="2400" dirty="0" smtClean="0"/>
              <a:t>SPSS provides a facility to fit a normal curve estimate to a histogram</a:t>
            </a:r>
          </a:p>
          <a:p>
            <a:pPr marL="354013" indent="-354013">
              <a:lnSpc>
                <a:spcPct val="90000"/>
              </a:lnSpc>
              <a:spcBef>
                <a:spcPts val="500"/>
              </a:spcBef>
            </a:pPr>
            <a:r>
              <a:rPr lang="en-GB" sz="2400" dirty="0"/>
              <a:t>This can be very useful when checking to see if a data set is normally </a:t>
            </a:r>
            <a:r>
              <a:rPr lang="en-GB" sz="2400" dirty="0" smtClean="0"/>
              <a:t>distributed</a:t>
            </a:r>
          </a:p>
          <a:p>
            <a:pPr marL="354013" indent="-354013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</a:pPr>
            <a:r>
              <a:rPr lang="en-GB" sz="2400" dirty="0" smtClean="0"/>
              <a:t>Select </a:t>
            </a:r>
            <a:r>
              <a:rPr lang="en-GB" sz="2400" i="1" dirty="0" smtClean="0"/>
              <a:t>Graphs</a:t>
            </a:r>
            <a:r>
              <a:rPr lang="en-GB" sz="2400" dirty="0" smtClean="0"/>
              <a:t> – </a:t>
            </a:r>
            <a:r>
              <a:rPr lang="en-GB" sz="2400" i="1" dirty="0" smtClean="0"/>
              <a:t>Chart Builder…</a:t>
            </a:r>
          </a:p>
          <a:p>
            <a:pPr marL="354013" indent="-354013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</a:pPr>
            <a:r>
              <a:rPr lang="en-GB" sz="2400" dirty="0" smtClean="0"/>
              <a:t>Select the </a:t>
            </a:r>
            <a:r>
              <a:rPr lang="en-GB" sz="2400" i="1" dirty="0" smtClean="0"/>
              <a:t>Gallery </a:t>
            </a:r>
            <a:r>
              <a:rPr lang="en-GB" sz="2400" dirty="0" smtClean="0"/>
              <a:t>tab and select </a:t>
            </a:r>
            <a:r>
              <a:rPr lang="en-GB" sz="2400" i="1" dirty="0" smtClean="0"/>
              <a:t>Histogram</a:t>
            </a:r>
            <a:r>
              <a:rPr lang="en-GB" sz="2400" dirty="0" smtClean="0"/>
              <a:t> from the </a:t>
            </a:r>
            <a:r>
              <a:rPr lang="en-GB" sz="2400" i="1" dirty="0" smtClean="0"/>
              <a:t>Choose from </a:t>
            </a:r>
            <a:r>
              <a:rPr lang="en-GB" sz="2400" dirty="0" smtClean="0"/>
              <a:t>list</a:t>
            </a:r>
          </a:p>
          <a:p>
            <a:pPr marL="354013" indent="-354013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</a:pPr>
            <a:r>
              <a:rPr lang="en-GB" sz="2400" dirty="0" smtClean="0"/>
              <a:t>Click and drag the first picture into the chart preview area</a:t>
            </a:r>
          </a:p>
          <a:p>
            <a:pPr marL="354013" indent="-354013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</a:pPr>
            <a:r>
              <a:rPr lang="en-GB" sz="2400" dirty="0" smtClean="0"/>
              <a:t>Click and drag the variable </a:t>
            </a:r>
            <a:r>
              <a:rPr lang="en-GB" sz="2400" i="1" dirty="0" smtClean="0"/>
              <a:t>Pulse2</a:t>
            </a:r>
            <a:r>
              <a:rPr lang="en-GB" sz="2400" dirty="0" smtClean="0"/>
              <a:t> onto the X-axis</a:t>
            </a:r>
          </a:p>
          <a:p>
            <a:pPr marL="354013" indent="-354013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</a:pPr>
            <a:r>
              <a:rPr lang="en-GB" sz="2400" dirty="0" smtClean="0"/>
              <a:t>In the Element Properties window on the right select </a:t>
            </a:r>
            <a:r>
              <a:rPr lang="en-GB" sz="2400" i="1" dirty="0" smtClean="0"/>
              <a:t>Display normal curve</a:t>
            </a:r>
          </a:p>
          <a:p>
            <a:pPr marL="354013" indent="-354013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</a:pPr>
            <a:r>
              <a:rPr lang="en-GB" sz="2400" dirty="0" smtClean="0"/>
              <a:t>Click on </a:t>
            </a:r>
            <a:r>
              <a:rPr lang="en-GB" sz="2400" i="1" dirty="0" smtClean="0"/>
              <a:t>Apply</a:t>
            </a:r>
          </a:p>
          <a:p>
            <a:pPr marL="354013" indent="-354013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</a:pPr>
            <a:r>
              <a:rPr lang="en-GB" sz="2400" dirty="0" smtClean="0"/>
              <a:t>Click on </a:t>
            </a:r>
            <a:r>
              <a:rPr lang="en-GB" sz="2400" i="1" dirty="0" smtClean="0"/>
              <a:t>OK</a:t>
            </a:r>
          </a:p>
          <a:p>
            <a:pPr marL="354013" indent="-354013">
              <a:lnSpc>
                <a:spcPct val="90000"/>
              </a:lnSpc>
              <a:spcBef>
                <a:spcPts val="500"/>
              </a:spcBef>
            </a:pP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87277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77" y="335697"/>
            <a:ext cx="7632000" cy="55790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20"/>
          <p:cNvSpPr txBox="1"/>
          <p:nvPr/>
        </p:nvSpPr>
        <p:spPr>
          <a:xfrm>
            <a:off x="712777" y="4581128"/>
            <a:ext cx="315916" cy="294251"/>
          </a:xfrm>
          <a:prstGeom prst="rect">
            <a:avLst/>
          </a:prstGeom>
          <a:solidFill>
            <a:srgbClr val="FFCC99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effectLst/>
                <a:latin typeface="Arial"/>
                <a:ea typeface="Times New Roman"/>
              </a:rPr>
              <a:t>2.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195736" y="2276872"/>
            <a:ext cx="1224136" cy="165618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27"/>
          <p:cNvSpPr txBox="1"/>
          <p:nvPr/>
        </p:nvSpPr>
        <p:spPr>
          <a:xfrm>
            <a:off x="2649846" y="2952396"/>
            <a:ext cx="315916" cy="294251"/>
          </a:xfrm>
          <a:prstGeom prst="rect">
            <a:avLst/>
          </a:prstGeom>
          <a:solidFill>
            <a:srgbClr val="FFCC99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effectLst/>
                <a:latin typeface="Arial"/>
                <a:ea typeface="Times New Roman"/>
              </a:rPr>
              <a:t>3.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475656" y="1412776"/>
            <a:ext cx="1944216" cy="139249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28"/>
          <p:cNvSpPr txBox="1"/>
          <p:nvPr/>
        </p:nvSpPr>
        <p:spPr>
          <a:xfrm>
            <a:off x="2131848" y="1861019"/>
            <a:ext cx="315916" cy="294251"/>
          </a:xfrm>
          <a:prstGeom prst="rect">
            <a:avLst/>
          </a:prstGeom>
          <a:solidFill>
            <a:srgbClr val="FFCC99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effectLst/>
                <a:latin typeface="Arial"/>
                <a:ea typeface="Times New Roman"/>
              </a:rPr>
              <a:t>4.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5" name="Text Box 28"/>
          <p:cNvSpPr txBox="1"/>
          <p:nvPr/>
        </p:nvSpPr>
        <p:spPr>
          <a:xfrm>
            <a:off x="1509902" y="5445223"/>
            <a:ext cx="315916" cy="294251"/>
          </a:xfrm>
          <a:prstGeom prst="rect">
            <a:avLst/>
          </a:prstGeom>
          <a:solidFill>
            <a:srgbClr val="FFCC99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latin typeface="Arial"/>
                <a:ea typeface="Times New Roman"/>
              </a:rPr>
              <a:t>7</a:t>
            </a:r>
            <a:r>
              <a:rPr lang="en-GB" sz="2000" b="1" dirty="0" smtClean="0">
                <a:effectLst/>
                <a:latin typeface="Arial"/>
                <a:ea typeface="Times New Roman"/>
              </a:rPr>
              <a:t>.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6" name="Text Box 28"/>
          <p:cNvSpPr txBox="1"/>
          <p:nvPr/>
        </p:nvSpPr>
        <p:spPr>
          <a:xfrm>
            <a:off x="5796136" y="5445224"/>
            <a:ext cx="315916" cy="294251"/>
          </a:xfrm>
          <a:prstGeom prst="rect">
            <a:avLst/>
          </a:prstGeom>
          <a:solidFill>
            <a:srgbClr val="FFCC99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latin typeface="Arial"/>
                <a:ea typeface="Times New Roman"/>
              </a:rPr>
              <a:t>6</a:t>
            </a:r>
            <a:r>
              <a:rPr lang="en-GB" sz="2000" b="1" dirty="0" smtClean="0">
                <a:effectLst/>
                <a:latin typeface="Arial"/>
                <a:ea typeface="Times New Roman"/>
              </a:rPr>
              <a:t>.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7" name="Text Box 28"/>
          <p:cNvSpPr txBox="1"/>
          <p:nvPr/>
        </p:nvSpPr>
        <p:spPr>
          <a:xfrm>
            <a:off x="5220072" y="2630693"/>
            <a:ext cx="315916" cy="294251"/>
          </a:xfrm>
          <a:prstGeom prst="rect">
            <a:avLst/>
          </a:prstGeom>
          <a:solidFill>
            <a:srgbClr val="FFCC99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latin typeface="Arial"/>
                <a:ea typeface="Times New Roman"/>
              </a:rPr>
              <a:t>5</a:t>
            </a:r>
            <a:r>
              <a:rPr lang="en-GB" sz="2000" b="1" dirty="0" smtClean="0">
                <a:effectLst/>
                <a:latin typeface="Arial"/>
                <a:ea typeface="Times New Roman"/>
              </a:rPr>
              <a:t>.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8" name="Text Box 20"/>
          <p:cNvSpPr txBox="1"/>
          <p:nvPr/>
        </p:nvSpPr>
        <p:spPr>
          <a:xfrm>
            <a:off x="611560" y="3068960"/>
            <a:ext cx="315916" cy="294251"/>
          </a:xfrm>
          <a:prstGeom prst="rect">
            <a:avLst/>
          </a:prstGeom>
          <a:solidFill>
            <a:srgbClr val="FFCC99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0" rIns="3600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effectLst/>
                <a:latin typeface="Arial"/>
                <a:ea typeface="Times New Roman"/>
              </a:rPr>
              <a:t>2.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69428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624"/>
            <a:ext cx="8229600" cy="5040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800" dirty="0" smtClean="0"/>
              <a:t>This should create a histogram that looks like this:</a:t>
            </a:r>
            <a:endParaRPr lang="en-GB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40" y="980728"/>
            <a:ext cx="5991225" cy="480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88224" y="980728"/>
            <a:ext cx="1728192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Frequencies calculated over intervals</a:t>
            </a:r>
          </a:p>
        </p:txBody>
      </p:sp>
      <p:sp>
        <p:nvSpPr>
          <p:cNvPr id="5" name="Rectangle 4"/>
          <p:cNvSpPr/>
          <p:nvPr/>
        </p:nvSpPr>
        <p:spPr>
          <a:xfrm>
            <a:off x="6588224" y="2204864"/>
            <a:ext cx="2304256" cy="36317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Frequencies below the estimated mean are clearly higher than the normal curve whilst those for intervals above the mean are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</a:p>
          <a:p>
            <a:pPr>
              <a:spcBef>
                <a:spcPts val="1200"/>
              </a:spcBef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is known as a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positive skew</a:t>
            </a:r>
          </a:p>
        </p:txBody>
      </p:sp>
      <p:cxnSp>
        <p:nvCxnSpPr>
          <p:cNvPr id="7" name="Straight Arrow Connector 6"/>
          <p:cNvCxnSpPr>
            <a:stCxn id="4" idx="1"/>
          </p:cNvCxnSpPr>
          <p:nvPr/>
        </p:nvCxnSpPr>
        <p:spPr>
          <a:xfrm flipH="1">
            <a:off x="4105642" y="1488560"/>
            <a:ext cx="2482582" cy="35966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195736" y="2492897"/>
            <a:ext cx="4429768" cy="7939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2699792" y="4365104"/>
            <a:ext cx="3925712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7504" y="632882"/>
            <a:ext cx="3600400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Mean and standard deviation estimated from the data set</a:t>
            </a:r>
          </a:p>
        </p:txBody>
      </p:sp>
      <p:cxnSp>
        <p:nvCxnSpPr>
          <p:cNvPr id="20" name="Straight Arrow Connector 19"/>
          <p:cNvCxnSpPr>
            <a:stCxn id="19" idx="3"/>
          </p:cNvCxnSpPr>
          <p:nvPr/>
        </p:nvCxnSpPr>
        <p:spPr>
          <a:xfrm>
            <a:off x="3707904" y="986825"/>
            <a:ext cx="1224136" cy="50173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51882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Skewness</a:t>
            </a:r>
            <a:endParaRPr lang="en-GB" sz="40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" t="13571" r="24912" b="41572"/>
          <a:stretch/>
        </p:blipFill>
        <p:spPr bwMode="auto">
          <a:xfrm>
            <a:off x="3707905" y="1070955"/>
            <a:ext cx="4964446" cy="190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3768" y="834034"/>
            <a:ext cx="3276144" cy="2625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Skewness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is a measure of </a:t>
            </a:r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asymmetry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normal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distribution has zero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skewness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796" y="2997192"/>
            <a:ext cx="2571661" cy="21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997192"/>
            <a:ext cx="2384951" cy="21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44123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GB" dirty="0" smtClean="0"/>
              <a:t>Kurtosis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00808"/>
            <a:ext cx="3682751" cy="3312367"/>
          </a:xfrm>
        </p:spPr>
        <p:txBody>
          <a:bodyPr>
            <a:noAutofit/>
          </a:bodyPr>
          <a:lstStyle/>
          <a:p>
            <a:pPr>
              <a:lnSpc>
                <a:spcPct val="95000"/>
              </a:lnSpc>
            </a:pPr>
            <a:r>
              <a:rPr lang="en-GB" dirty="0" smtClean="0"/>
              <a:t>Positive </a:t>
            </a:r>
            <a:r>
              <a:rPr lang="en-GB" dirty="0"/>
              <a:t>kurtosis </a:t>
            </a:r>
            <a:r>
              <a:rPr lang="en-GB" dirty="0" smtClean="0"/>
              <a:t>data has a smaller standard deviation than a normal distribution</a:t>
            </a:r>
            <a:endParaRPr lang="en-GB" dirty="0"/>
          </a:p>
          <a:p>
            <a:pPr>
              <a:lnSpc>
                <a:spcPct val="95000"/>
              </a:lnSpc>
            </a:pPr>
            <a:r>
              <a:rPr lang="en-GB" dirty="0"/>
              <a:t>Zero kurtosis (normal distribution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4" name="Picture 2" descr="http://www.homeoptionstrading.com/_Media/kurtosis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1" y="1772816"/>
            <a:ext cx="4824000" cy="267342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610264" y="1988840"/>
            <a:ext cx="2761936" cy="3600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203848" y="3109529"/>
            <a:ext cx="2808312" cy="89553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707904" y="3284984"/>
            <a:ext cx="2973073" cy="19442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39552" y="1124744"/>
            <a:ext cx="6141425" cy="5016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5000"/>
              </a:lnSpc>
              <a:spcBef>
                <a:spcPts val="1200"/>
              </a:spcBef>
            </a:pPr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Kurtosis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is a measure of </a:t>
            </a:r>
            <a:r>
              <a:rPr lang="en-GB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peakness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" y="5110269"/>
            <a:ext cx="8075240" cy="911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indent="-447675">
              <a:lnSpc>
                <a:spcPct val="95000"/>
              </a:lnSpc>
              <a:buFont typeface="Wingdings" panose="05000000000000000000" pitchFamily="2" charset="2"/>
              <a:buChar char="q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Negative kurtosis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data has a larger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standard deviation than a normal distribution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779671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Exercise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609306"/>
          </a:xfrm>
        </p:spPr>
        <p:txBody>
          <a:bodyPr/>
          <a:lstStyle/>
          <a:p>
            <a:pPr marL="447675" indent="-447675"/>
            <a:r>
              <a:rPr lang="en-GB" sz="2800" dirty="0" smtClean="0"/>
              <a:t>Create boxplots with normal curves for the other scale variables:</a:t>
            </a:r>
          </a:p>
          <a:p>
            <a:pPr marL="987425" lvl="1" indent="-447675"/>
            <a:r>
              <a:rPr lang="en-GB" sz="2400" i="1" dirty="0" smtClean="0"/>
              <a:t>Pulse1</a:t>
            </a:r>
          </a:p>
          <a:p>
            <a:pPr marL="987425" lvl="1" indent="-447675"/>
            <a:r>
              <a:rPr lang="en-GB" sz="2400" i="1" dirty="0" smtClean="0"/>
              <a:t>Height</a:t>
            </a:r>
          </a:p>
          <a:p>
            <a:pPr marL="987425" lvl="1" indent="-447675"/>
            <a:r>
              <a:rPr lang="en-GB" sz="2400" i="1" dirty="0" smtClean="0"/>
              <a:t>Weight</a:t>
            </a:r>
          </a:p>
          <a:p>
            <a:pPr marL="447675" indent="-447675"/>
            <a:r>
              <a:rPr lang="en-GB" sz="2800" dirty="0" smtClean="0"/>
              <a:t>Comment on </a:t>
            </a:r>
            <a:r>
              <a:rPr lang="en-GB" sz="2800" dirty="0"/>
              <a:t>the comparison of </a:t>
            </a:r>
            <a:r>
              <a:rPr lang="en-GB" sz="2800" dirty="0" smtClean="0"/>
              <a:t>each histogram </a:t>
            </a:r>
            <a:r>
              <a:rPr lang="en-GB" sz="2800" dirty="0"/>
              <a:t>with the normal </a:t>
            </a:r>
            <a:r>
              <a:rPr lang="en-GB" sz="2800" dirty="0" smtClean="0"/>
              <a:t>curve in terms of its skewness and kurtosis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45059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Comparing several groups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67009" y="707212"/>
            <a:ext cx="8181455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compare several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groups as we did with the boxplots,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e.g. by 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, we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first need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to split the file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542" y="1501276"/>
            <a:ext cx="3766958" cy="30244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67008" y="1501276"/>
            <a:ext cx="4090727" cy="313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Split File…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Organise output by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and select the variable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Repeat the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Chart Builder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as before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Alternatively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you can either use the Panel by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3" name="Rectangle 2"/>
          <p:cNvSpPr/>
          <p:nvPr/>
        </p:nvSpPr>
        <p:spPr>
          <a:xfrm>
            <a:off x="1006294" y="4523636"/>
            <a:ext cx="75261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option with Graphs – Legacy Dialogs – Histogram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the Factors option with Explore –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Analyze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Descriptive Statistics, select Histogram under Plots… and then add a normal curve using the Chart Editor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17351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76064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This should create two graphs which look like this:</a:t>
            </a:r>
            <a:endParaRPr lang="en-GB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00" y="908721"/>
            <a:ext cx="4284000" cy="34326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480" y="2487783"/>
            <a:ext cx="4284000" cy="34326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32040" y="764704"/>
            <a:ext cx="3816424" cy="16466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distribution clearly positively skewed – as also seen on boxplot</a:t>
            </a:r>
          </a:p>
          <a:p>
            <a:pPr>
              <a:spcBef>
                <a:spcPts val="6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Also has positive kurtosis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691680" y="1414664"/>
            <a:ext cx="3240360" cy="107311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53836" y="4581128"/>
            <a:ext cx="2952328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Skewness and kurtosis of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Sit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data not so obvious</a:t>
            </a:r>
          </a:p>
        </p:txBody>
      </p:sp>
      <p:cxnSp>
        <p:nvCxnSpPr>
          <p:cNvPr id="10" name="Straight Arrow Connector 9"/>
          <p:cNvCxnSpPr>
            <a:stCxn id="9" idx="3"/>
          </p:cNvCxnSpPr>
          <p:nvPr/>
        </p:nvCxnSpPr>
        <p:spPr>
          <a:xfrm flipV="1">
            <a:off x="3906164" y="4077072"/>
            <a:ext cx="2105996" cy="110422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67926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Exercise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609306"/>
          </a:xfrm>
        </p:spPr>
        <p:txBody>
          <a:bodyPr/>
          <a:lstStyle/>
          <a:p>
            <a:pPr marL="447675" indent="-447675"/>
            <a:r>
              <a:rPr lang="en-GB" sz="2800" dirty="0" smtClean="0"/>
              <a:t>Split the </a:t>
            </a:r>
            <a:r>
              <a:rPr lang="en-GB" sz="2800" i="1" dirty="0" smtClean="0"/>
              <a:t>Pulse2</a:t>
            </a:r>
            <a:r>
              <a:rPr lang="en-GB" sz="2800" dirty="0" smtClean="0"/>
              <a:t> variable by the other 3 categorical variables:</a:t>
            </a:r>
          </a:p>
          <a:p>
            <a:pPr lvl="1"/>
            <a:r>
              <a:rPr lang="en-GB" sz="2400" i="1" dirty="0" smtClean="0"/>
              <a:t>Gender</a:t>
            </a:r>
          </a:p>
          <a:p>
            <a:pPr lvl="1"/>
            <a:r>
              <a:rPr lang="en-GB" sz="2400" i="1" dirty="0" smtClean="0"/>
              <a:t>Smokes</a:t>
            </a:r>
          </a:p>
          <a:p>
            <a:pPr lvl="1"/>
            <a:r>
              <a:rPr lang="en-GB" sz="2400" i="1" dirty="0" err="1" smtClean="0"/>
              <a:t>ActivityLevel</a:t>
            </a:r>
            <a:endParaRPr lang="en-GB" sz="2400" i="1" dirty="0" smtClean="0"/>
          </a:p>
          <a:p>
            <a:pPr marL="447675" indent="-447675"/>
            <a:r>
              <a:rPr lang="en-GB" sz="2800" dirty="0" smtClean="0"/>
              <a:t>Comment on the comparison of each histogram with the normal curve</a:t>
            </a:r>
            <a:r>
              <a:rPr lang="en-GB" sz="2800" dirty="0"/>
              <a:t> in terms of skewness and kurtosis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93869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568952" cy="792088"/>
          </a:xfrm>
        </p:spPr>
        <p:txBody>
          <a:bodyPr/>
          <a:lstStyle/>
          <a:p>
            <a:pPr algn="ctr"/>
            <a:r>
              <a:rPr lang="en-GB" dirty="0" smtClean="0"/>
              <a:t>What does SPSS stand for?</a:t>
            </a: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395288" y="980728"/>
            <a:ext cx="8208962" cy="5184576"/>
          </a:xfrm>
        </p:spPr>
        <p:txBody>
          <a:bodyPr>
            <a:normAutofit/>
          </a:bodyPr>
          <a:lstStyle/>
          <a:p>
            <a:pPr marL="457200" indent="-457200" algn="l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solidFill>
                  <a:schemeClr val="tx1"/>
                </a:solidFill>
              </a:rPr>
              <a:t>Originally: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2800" b="1" dirty="0" smtClean="0">
                <a:solidFill>
                  <a:schemeClr val="tx1"/>
                </a:solidFill>
              </a:rPr>
              <a:t>Statistical Package for the Social Sciences</a:t>
            </a:r>
          </a:p>
          <a:p>
            <a:pPr marL="457200" indent="-457200" algn="l">
              <a:lnSpc>
                <a:spcPct val="95000"/>
              </a:lnSpc>
              <a:spcBef>
                <a:spcPts val="900"/>
              </a:spcBef>
              <a:buFont typeface="Wingdings" pitchFamily="2" charset="2"/>
              <a:buChar char="q"/>
            </a:pPr>
            <a:r>
              <a:rPr lang="en-GB" sz="2800" dirty="0" smtClean="0">
                <a:solidFill>
                  <a:schemeClr val="tx1"/>
                </a:solidFill>
              </a:rPr>
              <a:t>Then: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2800" b="1" dirty="0" smtClean="0">
                <a:solidFill>
                  <a:schemeClr val="tx1"/>
                </a:solidFill>
              </a:rPr>
              <a:t>Statistical Product and Service Solutions</a:t>
            </a:r>
          </a:p>
          <a:p>
            <a:pPr marL="457200" indent="-457200" algn="l">
              <a:lnSpc>
                <a:spcPct val="95000"/>
              </a:lnSpc>
              <a:spcBef>
                <a:spcPts val="900"/>
              </a:spcBef>
              <a:buFont typeface="Wingdings" pitchFamily="2" charset="2"/>
              <a:buChar char="q"/>
            </a:pPr>
            <a:r>
              <a:rPr lang="en-GB" sz="2800" dirty="0" smtClean="0">
                <a:solidFill>
                  <a:schemeClr val="tx1"/>
                </a:solidFill>
              </a:rPr>
              <a:t>Then (version 18, under IBM): 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2800" b="1" dirty="0" smtClean="0">
                <a:solidFill>
                  <a:schemeClr val="tx1"/>
                </a:solidFill>
              </a:rPr>
              <a:t>Predictive Analytics </a:t>
            </a:r>
            <a:r>
              <a:rPr lang="en-GB" sz="2800" b="1" dirty="0" err="1" smtClean="0">
                <a:solidFill>
                  <a:schemeClr val="tx1"/>
                </a:solidFill>
              </a:rPr>
              <a:t>SoftWare</a:t>
            </a:r>
            <a:r>
              <a:rPr lang="en-GB" sz="2800" b="1" dirty="0" smtClean="0">
                <a:solidFill>
                  <a:schemeClr val="tx1"/>
                </a:solidFill>
              </a:rPr>
              <a:t> (PASW)</a:t>
            </a:r>
          </a:p>
          <a:p>
            <a:pPr marL="457200" indent="-457200" algn="l">
              <a:lnSpc>
                <a:spcPct val="95000"/>
              </a:lnSpc>
              <a:spcBef>
                <a:spcPts val="900"/>
              </a:spcBef>
              <a:buFont typeface="Wingdings" pitchFamily="2" charset="2"/>
              <a:buChar char="q"/>
            </a:pPr>
            <a:r>
              <a:rPr lang="en-GB" sz="2800" dirty="0" smtClean="0">
                <a:solidFill>
                  <a:schemeClr val="tx1"/>
                </a:solidFill>
              </a:rPr>
              <a:t>Now (version 19 onwards, still under IBM): 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2800" b="1" dirty="0" smtClean="0">
                <a:solidFill>
                  <a:schemeClr val="tx1"/>
                </a:solidFill>
              </a:rPr>
              <a:t>Back to SPSS</a:t>
            </a:r>
          </a:p>
          <a:p>
            <a:pPr>
              <a:lnSpc>
                <a:spcPct val="95000"/>
              </a:lnSpc>
              <a:spcBef>
                <a:spcPts val="900"/>
              </a:spcBef>
            </a:pPr>
            <a:r>
              <a:rPr lang="en-GB" sz="2800" dirty="0" smtClean="0">
                <a:solidFill>
                  <a:srgbClr val="FF0000"/>
                </a:solidFill>
              </a:rPr>
              <a:t>SPSS is a widely used statistical package in UK Higher Education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12019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Closing SPSS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609306"/>
          </a:xfrm>
        </p:spPr>
        <p:txBody>
          <a:bodyPr/>
          <a:lstStyle/>
          <a:p>
            <a:pPr marL="450850" indent="-450850"/>
            <a:r>
              <a:rPr lang="en-GB" sz="2800" dirty="0" smtClean="0"/>
              <a:t>Re-save your data file </a:t>
            </a:r>
            <a:r>
              <a:rPr lang="en-GB" sz="2800" dirty="0" err="1" smtClean="0"/>
              <a:t>Pulse.sav</a:t>
            </a:r>
            <a:endParaRPr lang="en-GB" sz="2800" dirty="0" smtClean="0"/>
          </a:p>
          <a:p>
            <a:pPr marL="450850" indent="-450850"/>
            <a:r>
              <a:rPr lang="en-GB" sz="2800" dirty="0" smtClean="0"/>
              <a:t>Save your output file as </a:t>
            </a:r>
            <a:r>
              <a:rPr lang="en-GB" sz="2800" dirty="0" err="1" smtClean="0"/>
              <a:t>Pulse.spv</a:t>
            </a:r>
            <a:endParaRPr lang="en-GB" sz="2800" dirty="0" smtClean="0"/>
          </a:p>
          <a:p>
            <a:pPr marL="450850" indent="-450850"/>
            <a:r>
              <a:rPr lang="en-GB" sz="2800" dirty="0" smtClean="0"/>
              <a:t>Close the output file</a:t>
            </a:r>
          </a:p>
          <a:p>
            <a:pPr marL="450850" indent="-450850"/>
            <a:r>
              <a:rPr lang="en-GB" sz="2800" dirty="0" smtClean="0"/>
              <a:t>Close the data file – this closes SPSS</a:t>
            </a:r>
          </a:p>
          <a:p>
            <a:pPr marL="450850" indent="-450850"/>
            <a:r>
              <a:rPr lang="en-GB" sz="2800" dirty="0" smtClean="0"/>
              <a:t>Copy </a:t>
            </a:r>
            <a:r>
              <a:rPr lang="en-GB" sz="2800" dirty="0" err="1" smtClean="0"/>
              <a:t>Pulse.sav</a:t>
            </a:r>
            <a:r>
              <a:rPr lang="en-GB" sz="2800" dirty="0" smtClean="0"/>
              <a:t> and </a:t>
            </a:r>
            <a:r>
              <a:rPr lang="en-GB" sz="2800" dirty="0" err="1" smtClean="0"/>
              <a:t>Pulse.spv</a:t>
            </a:r>
            <a:r>
              <a:rPr lang="en-GB" sz="2800" dirty="0" smtClean="0"/>
              <a:t> onto a memory stick</a:t>
            </a:r>
          </a:p>
          <a:p>
            <a:pPr marL="450850" indent="-450850"/>
            <a:r>
              <a:rPr lang="en-GB" sz="2800" dirty="0" smtClean="0"/>
              <a:t>Also close the Excel data file and copy it onto a memory stick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94241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Recap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681314"/>
          </a:xfrm>
        </p:spPr>
        <p:txBody>
          <a:bodyPr/>
          <a:lstStyle/>
          <a:p>
            <a:pPr marL="447675" indent="-447675"/>
            <a:r>
              <a:rPr lang="en-GB" sz="2800" dirty="0" smtClean="0"/>
              <a:t>What is SPSS?</a:t>
            </a:r>
          </a:p>
          <a:p>
            <a:pPr marL="447675" indent="-447675"/>
            <a:r>
              <a:rPr lang="en-GB" sz="2800" dirty="0" smtClean="0"/>
              <a:t>Opening and closing SPSS</a:t>
            </a:r>
          </a:p>
          <a:p>
            <a:pPr marL="447675" indent="-447675"/>
            <a:r>
              <a:rPr lang="en-GB" sz="2800" dirty="0" smtClean="0"/>
              <a:t>The SPSS windows</a:t>
            </a:r>
          </a:p>
          <a:p>
            <a:pPr marL="447675" indent="-447675"/>
            <a:r>
              <a:rPr lang="en-GB" sz="2800" dirty="0" smtClean="0"/>
              <a:t>Uploading a data set from Excel into SPSS</a:t>
            </a:r>
          </a:p>
          <a:p>
            <a:pPr marL="447675" indent="-447675"/>
            <a:r>
              <a:rPr lang="en-GB" sz="2800" dirty="0" smtClean="0"/>
              <a:t>Creating boxplots</a:t>
            </a:r>
          </a:p>
          <a:p>
            <a:pPr marL="447675" indent="-447675"/>
            <a:r>
              <a:rPr lang="en-GB" sz="2800" dirty="0" smtClean="0"/>
              <a:t>Creating histograms with fitted normal curves:</a:t>
            </a:r>
          </a:p>
          <a:p>
            <a:pPr marL="893763" lvl="1" indent="-352425"/>
            <a:r>
              <a:rPr lang="en-GB" sz="2400" dirty="0" smtClean="0"/>
              <a:t>Skewness </a:t>
            </a:r>
            <a:r>
              <a:rPr lang="en-GB" sz="2400" dirty="0"/>
              <a:t>and kurtosis</a:t>
            </a:r>
          </a:p>
          <a:p>
            <a:pPr marL="893763" lvl="1" indent="-352425"/>
            <a:r>
              <a:rPr lang="en-GB" sz="2400" dirty="0" smtClean="0"/>
              <a:t>Commenting on the normality of the distribution</a:t>
            </a:r>
          </a:p>
          <a:p>
            <a:pPr marL="893763" lvl="1" indent="-352425"/>
            <a:r>
              <a:rPr lang="en-GB" sz="2400" dirty="0"/>
              <a:t>Splitting the data </a:t>
            </a:r>
            <a:r>
              <a:rPr lang="en-GB" sz="2400" dirty="0" smtClean="0"/>
              <a:t>sets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42308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is SPSS?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352928" cy="4752528"/>
          </a:xfrm>
        </p:spPr>
        <p:txBody>
          <a:bodyPr/>
          <a:lstStyle/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Highly sophisticated statistical software package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dirty="0" smtClean="0"/>
              <a:t>These slides relate to version 19</a:t>
            </a:r>
            <a:endParaRPr lang="en-GB" sz="2800" dirty="0" smtClean="0"/>
          </a:p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Main elements:</a:t>
            </a:r>
          </a:p>
          <a:p>
            <a:pPr marL="887413" lvl="1" indent="-342900">
              <a:lnSpc>
                <a:spcPct val="95000"/>
              </a:lnSpc>
              <a:spcBef>
                <a:spcPts val="600"/>
              </a:spcBef>
            </a:pPr>
            <a:r>
              <a:rPr lang="en-GB" sz="2400" dirty="0"/>
              <a:t>Data </a:t>
            </a:r>
            <a:r>
              <a:rPr lang="en-GB" sz="2400" dirty="0" smtClean="0"/>
              <a:t>Editor windows </a:t>
            </a:r>
            <a:r>
              <a:rPr lang="en-GB" sz="2400" dirty="0"/>
              <a:t>– </a:t>
            </a:r>
            <a:r>
              <a:rPr lang="en-GB" sz="2400" dirty="0" smtClean="0"/>
              <a:t>Data </a:t>
            </a:r>
            <a:r>
              <a:rPr lang="en-GB" sz="2400" dirty="0"/>
              <a:t>and </a:t>
            </a:r>
            <a:r>
              <a:rPr lang="en-GB" sz="2400" dirty="0" smtClean="0"/>
              <a:t>Variable Views</a:t>
            </a:r>
            <a:endParaRPr lang="en-GB" sz="2400" dirty="0"/>
          </a:p>
          <a:p>
            <a:pPr marL="887413" lvl="1" indent="-342900">
              <a:lnSpc>
                <a:spcPct val="95000"/>
              </a:lnSpc>
              <a:spcBef>
                <a:spcPts val="600"/>
              </a:spcBef>
            </a:pPr>
            <a:r>
              <a:rPr lang="en-GB" sz="2400" dirty="0"/>
              <a:t>Output window</a:t>
            </a:r>
          </a:p>
          <a:p>
            <a:pPr marL="887413" lvl="2" indent="-34290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400" dirty="0"/>
              <a:t>Menu-based interface on both windows – but sometimes need to use a specific data </a:t>
            </a:r>
            <a:r>
              <a:rPr lang="en-GB" sz="2400" dirty="0" smtClean="0"/>
              <a:t>window</a:t>
            </a:r>
          </a:p>
          <a:p>
            <a:pPr marL="887413" lvl="2" indent="-34290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400" dirty="0" smtClean="0"/>
              <a:t>Graphics window appears when editing charts</a:t>
            </a:r>
            <a:endParaRPr lang="en-GB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11119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462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Main SPSS windows</a:t>
            </a:r>
            <a:endParaRPr lang="en-GB" sz="4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16" y="683097"/>
            <a:ext cx="3614396" cy="32163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252" y="2779881"/>
            <a:ext cx="4057005" cy="306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55976" y="684331"/>
            <a:ext cx="4139236" cy="198515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Data Editor window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Currently in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Data View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Menu interface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can have several data windows open at once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516" y="3924691"/>
            <a:ext cx="4464496" cy="2240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Output window (only one)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Also has a menu interface (though better to use the Data Editor window one)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can copy and paste output objects into Word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779912" y="900355"/>
            <a:ext cx="792088" cy="1080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95536" y="1260395"/>
            <a:ext cx="4176464" cy="23762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3059832" y="954361"/>
            <a:ext cx="1512169" cy="7225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139952" y="3204611"/>
            <a:ext cx="685300" cy="75608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139952" y="2988587"/>
            <a:ext cx="1440160" cy="151216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923928" y="4312357"/>
            <a:ext cx="3096344" cy="126851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93146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7772400" cy="62297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dirty="0" smtClean="0"/>
              <a:t>Starting SPSS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7544" y="913411"/>
            <a:ext cx="8352928" cy="143546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800" dirty="0" smtClean="0"/>
              <a:t>To start SPSS, either:</a:t>
            </a:r>
          </a:p>
          <a:p>
            <a:pPr marL="446088" indent="-446088"/>
            <a:r>
              <a:rPr lang="en-GB" sz="2800" dirty="0" smtClean="0"/>
              <a:t>Select Start </a:t>
            </a:r>
            <a:r>
              <a:rPr lang="en-GB" sz="2800" dirty="0" smtClean="0">
                <a:sym typeface="Wingdings" pitchFamily="2" charset="2"/>
              </a:rPr>
              <a:t>– All Programs – IBM SPSS Statistics (or similar) – IBM SPSS Statistics </a:t>
            </a:r>
            <a:r>
              <a:rPr lang="en-GB" dirty="0" smtClean="0">
                <a:sym typeface="Wingdings" pitchFamily="2" charset="2"/>
              </a:rPr>
              <a:t>19</a:t>
            </a:r>
            <a:endParaRPr lang="en-GB" sz="2800" dirty="0" smtClean="0">
              <a:sym typeface="Wingdings" pitchFamily="2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" t="14288" r="83505" b="10488"/>
          <a:stretch/>
        </p:blipFill>
        <p:spPr bwMode="auto">
          <a:xfrm>
            <a:off x="3203848" y="5013176"/>
            <a:ext cx="1153511" cy="72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3" t="4999" r="10892" b="9714"/>
          <a:stretch/>
        </p:blipFill>
        <p:spPr bwMode="auto">
          <a:xfrm>
            <a:off x="4572000" y="2492896"/>
            <a:ext cx="4428000" cy="30211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544" y="2348880"/>
            <a:ext cx="407321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Then Select </a:t>
            </a:r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Type in Data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</a:p>
          <a:p>
            <a:pPr marL="0" indent="0">
              <a:buNone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Or: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Double click on an SPSS data file – these have icons that look like this: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139952" y="2708920"/>
            <a:ext cx="3168352" cy="122413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131840" y="3140968"/>
            <a:ext cx="4320480" cy="151216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502107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42938" y="141164"/>
            <a:ext cx="7772400" cy="69554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Pulse data set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640960" cy="5040560"/>
          </a:xfrm>
        </p:spPr>
        <p:txBody>
          <a:bodyPr/>
          <a:lstStyle/>
          <a:p>
            <a:pPr marL="358775" indent="-3587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91 students </a:t>
            </a:r>
            <a:r>
              <a:rPr lang="en-GB" sz="2600" dirty="0"/>
              <a:t>were asked to take their pulse for a </a:t>
            </a:r>
            <a:r>
              <a:rPr lang="en-GB" sz="2600" dirty="0" smtClean="0"/>
              <a:t>minute</a:t>
            </a:r>
            <a:endParaRPr lang="en-GB" sz="2600" dirty="0"/>
          </a:p>
          <a:p>
            <a:pPr marL="358775" indent="-358775">
              <a:lnSpc>
                <a:spcPct val="95000"/>
              </a:lnSpc>
              <a:spcBef>
                <a:spcPts val="600"/>
              </a:spcBef>
            </a:pPr>
            <a:r>
              <a:rPr lang="en-GB" sz="2600" dirty="0"/>
              <a:t>Each student was then asked to toss a </a:t>
            </a:r>
            <a:r>
              <a:rPr lang="en-GB" sz="2600" dirty="0" smtClean="0"/>
              <a:t>coin:</a:t>
            </a:r>
          </a:p>
          <a:p>
            <a:pPr marL="900000" lvl="1" indent="-360000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If </a:t>
            </a:r>
            <a:r>
              <a:rPr lang="en-GB" sz="2200" dirty="0"/>
              <a:t>it came up heads they </a:t>
            </a:r>
            <a:r>
              <a:rPr lang="en-GB" sz="2200" dirty="0" smtClean="0"/>
              <a:t>ran </a:t>
            </a:r>
            <a:r>
              <a:rPr lang="en-GB" sz="2200" dirty="0"/>
              <a:t>on the spot for a </a:t>
            </a:r>
            <a:r>
              <a:rPr lang="en-GB" sz="2200" dirty="0" smtClean="0"/>
              <a:t>minute</a:t>
            </a:r>
          </a:p>
          <a:p>
            <a:pPr marL="900000" lvl="1" indent="-360000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If it came up tails they sat for a minute</a:t>
            </a:r>
            <a:endParaRPr lang="en-GB" sz="2200" dirty="0"/>
          </a:p>
          <a:p>
            <a:pPr marL="358775" indent="-358775">
              <a:lnSpc>
                <a:spcPct val="95000"/>
              </a:lnSpc>
              <a:spcBef>
                <a:spcPts val="600"/>
              </a:spcBef>
            </a:pPr>
            <a:r>
              <a:rPr lang="en-GB" sz="2600" dirty="0"/>
              <a:t>At the end of the minute </a:t>
            </a:r>
            <a:r>
              <a:rPr lang="en-GB" sz="2600" dirty="0" smtClean="0"/>
              <a:t>they all took </a:t>
            </a:r>
            <a:r>
              <a:rPr lang="en-GB" sz="2600" dirty="0"/>
              <a:t>their pulse rates </a:t>
            </a:r>
            <a:r>
              <a:rPr lang="en-GB" sz="2600" dirty="0" smtClean="0"/>
              <a:t>again for a minute</a:t>
            </a:r>
            <a:endParaRPr lang="en-GB" sz="2600" dirty="0"/>
          </a:p>
          <a:p>
            <a:pPr marL="358775" indent="-3587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They also </a:t>
            </a:r>
            <a:r>
              <a:rPr lang="en-GB" sz="2600" dirty="0"/>
              <a:t>supplied additional </a:t>
            </a:r>
            <a:r>
              <a:rPr lang="en-GB" sz="2600" dirty="0" smtClean="0"/>
              <a:t>personal information:</a:t>
            </a:r>
          </a:p>
          <a:p>
            <a:pPr marL="900000" lvl="1" indent="-360000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Gender</a:t>
            </a:r>
          </a:p>
          <a:p>
            <a:pPr marL="900000" lvl="1" indent="-360000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Smoking habits</a:t>
            </a:r>
          </a:p>
          <a:p>
            <a:pPr marL="900000" lvl="1" indent="-360000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Normal exercise level</a:t>
            </a:r>
          </a:p>
          <a:p>
            <a:pPr marL="900000" lvl="1" indent="-360000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Height</a:t>
            </a:r>
          </a:p>
          <a:p>
            <a:pPr marL="900000" lvl="1" indent="-360000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Weight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92534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Excel file of data set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435280" cy="5232824"/>
          </a:xfrm>
        </p:spPr>
        <p:txBody>
          <a:bodyPr>
            <a:normAutofit/>
          </a:bodyPr>
          <a:lstStyle/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Save a copy of the file PulseData.xlsx associated with this presentation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Open this file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Compare the </a:t>
            </a:r>
            <a:r>
              <a:rPr lang="en-GB" sz="2600" dirty="0" err="1" smtClean="0"/>
              <a:t>RawDataExcel</a:t>
            </a:r>
            <a:r>
              <a:rPr lang="en-GB" sz="2600" dirty="0" smtClean="0"/>
              <a:t> sheet with the </a:t>
            </a:r>
            <a:r>
              <a:rPr lang="en-GB" sz="2600" dirty="0" err="1" smtClean="0"/>
              <a:t>RawDataSPSS</a:t>
            </a:r>
            <a:r>
              <a:rPr lang="en-GB" sz="2600" dirty="0" smtClean="0"/>
              <a:t> sheet – what are the differences?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We advise using two data sheets for statistical analysis:</a:t>
            </a:r>
          </a:p>
          <a:p>
            <a:pPr marL="896938" lvl="1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Excel is generally better for simple descriptive statistics</a:t>
            </a:r>
          </a:p>
          <a:p>
            <a:pPr marL="896938" lvl="1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Words work better with Excel data – automatically generates pivot table labels for use in charts</a:t>
            </a:r>
          </a:p>
          <a:p>
            <a:pPr marL="896938" lvl="1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SPSS is generally better for more complex </a:t>
            </a:r>
            <a:r>
              <a:rPr lang="en-GB" sz="2200" dirty="0" err="1" smtClean="0"/>
              <a:t>descriptives</a:t>
            </a:r>
            <a:r>
              <a:rPr lang="en-GB" sz="2200" dirty="0" smtClean="0"/>
              <a:t> and statistical testing</a:t>
            </a:r>
          </a:p>
          <a:p>
            <a:pPr marL="896938" lvl="1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SPSS prefers number-based data</a:t>
            </a:r>
            <a:endParaRPr lang="en-GB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36047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576" y="4006630"/>
            <a:ext cx="4309095" cy="1798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836712"/>
            <a:ext cx="4474296" cy="29724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365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Set up the data file in SPSS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776" y="764704"/>
            <a:ext cx="4014192" cy="5472608"/>
          </a:xfrm>
        </p:spPr>
        <p:txBody>
          <a:bodyPr>
            <a:normAutofit/>
          </a:bodyPr>
          <a:lstStyle/>
          <a:p>
            <a:pPr marL="354013" indent="-354013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Close the Excel file </a:t>
            </a:r>
            <a:r>
              <a:rPr lang="en-GB" sz="2400" dirty="0" err="1" smtClean="0"/>
              <a:t>PulseData</a:t>
            </a:r>
            <a:endParaRPr lang="en-GB" sz="2400" dirty="0" smtClean="0"/>
          </a:p>
          <a:p>
            <a:pPr marL="354013" indent="-354013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In the SPSS data window, select the open button</a:t>
            </a:r>
          </a:p>
          <a:p>
            <a:pPr marL="354013" indent="-354013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Change the file type to Exce</a:t>
            </a:r>
            <a:r>
              <a:rPr lang="en-GB" sz="2400" dirty="0"/>
              <a:t>l</a:t>
            </a:r>
            <a:endParaRPr lang="en-GB" sz="2400" dirty="0" smtClean="0"/>
          </a:p>
          <a:p>
            <a:pPr marL="354013" indent="-354013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Locate the file </a:t>
            </a:r>
            <a:r>
              <a:rPr lang="en-GB" sz="2400" dirty="0" err="1" smtClean="0"/>
              <a:t>PulseData</a:t>
            </a:r>
            <a:r>
              <a:rPr lang="en-GB" sz="2400" dirty="0" smtClean="0"/>
              <a:t> and select Open</a:t>
            </a:r>
          </a:p>
          <a:p>
            <a:pPr marL="354013" indent="-354013">
              <a:lnSpc>
                <a:spcPct val="90000"/>
              </a:lnSpc>
              <a:spcBef>
                <a:spcPts val="600"/>
              </a:spcBef>
            </a:pPr>
            <a:r>
              <a:rPr lang="en-GB" sz="2400" dirty="0"/>
              <a:t>Select the sheet </a:t>
            </a:r>
            <a:r>
              <a:rPr lang="en-GB" sz="2400" dirty="0" err="1"/>
              <a:t>RawDataSPSS</a:t>
            </a:r>
            <a:r>
              <a:rPr lang="en-GB" sz="2400" dirty="0"/>
              <a:t> and click on OK</a:t>
            </a:r>
          </a:p>
          <a:p>
            <a:pPr marL="354013" indent="-354013">
              <a:lnSpc>
                <a:spcPct val="90000"/>
              </a:lnSpc>
              <a:spcBef>
                <a:spcPts val="600"/>
              </a:spcBef>
            </a:pPr>
            <a:r>
              <a:rPr lang="en-GB" sz="2400" dirty="0"/>
              <a:t>Save the data file as Pulse1.sav using File – Save </a:t>
            </a:r>
            <a:r>
              <a:rPr lang="en-GB" sz="2400" dirty="0" smtClean="0"/>
              <a:t>As</a:t>
            </a:r>
            <a:endParaRPr lang="en-GB" sz="24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610237" y="1144622"/>
            <a:ext cx="900100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815916" y="2787544"/>
            <a:ext cx="1476164" cy="32403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654253" y="2060848"/>
            <a:ext cx="1061763" cy="129325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112949" y="4653136"/>
            <a:ext cx="1179131" cy="21602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4060287" y="980728"/>
            <a:ext cx="349429" cy="41764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654253" y="5157192"/>
            <a:ext cx="406034" cy="3600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547664" y="630932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13529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</TotalTime>
  <Words>2000</Words>
  <Application>Microsoft Macintosh PowerPoint</Application>
  <PresentationFormat>On-screen Show (4:3)</PresentationFormat>
  <Paragraphs>386</Paragraphs>
  <Slides>31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Statistical Methods 7. Introduction to SPSS</vt:lpstr>
      <vt:lpstr>Summary</vt:lpstr>
      <vt:lpstr>What does SPSS stand for?</vt:lpstr>
      <vt:lpstr>What is SPSS?</vt:lpstr>
      <vt:lpstr>Main SPSS windows</vt:lpstr>
      <vt:lpstr>Starting SPSS</vt:lpstr>
      <vt:lpstr>Pulse data set</vt:lpstr>
      <vt:lpstr>Excel file of data set</vt:lpstr>
      <vt:lpstr>Set up the data file in SPSS</vt:lpstr>
      <vt:lpstr>PowerPoint Presentation</vt:lpstr>
      <vt:lpstr>PowerPoint Presentation</vt:lpstr>
      <vt:lpstr>PowerPoint Presentation</vt:lpstr>
      <vt:lpstr>Copying raw data into SPSS</vt:lpstr>
      <vt:lpstr>Box and whisker diagrams (boxplots)</vt:lpstr>
      <vt:lpstr>Creating boxplots in SPSS</vt:lpstr>
      <vt:lpstr>Pulse2 v. Activity</vt:lpstr>
      <vt:lpstr>Pulse2 v. Gender</vt:lpstr>
      <vt:lpstr>Pulse2 v. Smokes</vt:lpstr>
      <vt:lpstr>Pulse2 v. ExerciseLevel</vt:lpstr>
      <vt:lpstr>Exercise</vt:lpstr>
      <vt:lpstr>Histograms with fitted normal curves</vt:lpstr>
      <vt:lpstr>PowerPoint Presentation</vt:lpstr>
      <vt:lpstr>PowerPoint Presentation</vt:lpstr>
      <vt:lpstr>Skewness</vt:lpstr>
      <vt:lpstr>Kurtosis</vt:lpstr>
      <vt:lpstr>Exercise</vt:lpstr>
      <vt:lpstr>Comparing several groups</vt:lpstr>
      <vt:lpstr>PowerPoint Presentation</vt:lpstr>
      <vt:lpstr>Exercise</vt:lpstr>
      <vt:lpstr>Closing SPSS</vt:lpstr>
      <vt:lpstr>Recap</vt:lpstr>
    </vt:vector>
  </TitlesOfParts>
  <Company>Loughborough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Janette Matthews</dc:creator>
  <cp:lastModifiedBy>Janette Matthews</cp:lastModifiedBy>
  <cp:revision>25</cp:revision>
  <dcterms:created xsi:type="dcterms:W3CDTF">2013-10-23T13:04:34Z</dcterms:created>
  <dcterms:modified xsi:type="dcterms:W3CDTF">2014-06-17T14:03:54Z</dcterms:modified>
</cp:coreProperties>
</file>