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0"/>
  </p:notes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6" d="100"/>
          <a:sy n="136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AFFCF-1A6F-4750-ACA9-39E165BB9A75}" type="datetimeFigureOut">
              <a:rPr lang="en-GB" smtClean="0"/>
              <a:t>16/06/2014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21A99-A93A-4D7B-A457-61E922837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200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F1308-D8D1-4387-AEA7-C849271EA033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89986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>
                <a:solidFill>
                  <a:prstClr val="black"/>
                </a:solidFill>
              </a:rPr>
              <a:pPr/>
              <a:t>15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>
                <a:solidFill>
                  <a:prstClr val="black"/>
                </a:solidFill>
              </a:rPr>
              <a:pPr/>
              <a:t>16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>
                <a:solidFill>
                  <a:prstClr val="black"/>
                </a:solidFill>
              </a:rPr>
              <a:pPr/>
              <a:t>17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>
                <a:solidFill>
                  <a:prstClr val="black"/>
                </a:solidFill>
              </a:rPr>
              <a:pPr/>
              <a:t>18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>
                <a:solidFill>
                  <a:prstClr val="black"/>
                </a:solidFill>
              </a:rPr>
              <a:pPr/>
              <a:t>19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F1308-D8D1-4387-AEA7-C849271EA033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21668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>
                <a:solidFill>
                  <a:prstClr val="black"/>
                </a:solidFill>
              </a:rPr>
              <a:pPr/>
              <a:t>20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>
                <a:solidFill>
                  <a:prstClr val="black"/>
                </a:solidFill>
              </a:rPr>
              <a:pPr/>
              <a:t>21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>
                <a:solidFill>
                  <a:prstClr val="black"/>
                </a:solidFill>
              </a:rPr>
              <a:pPr/>
              <a:t>22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>
                <a:solidFill>
                  <a:prstClr val="black"/>
                </a:solidFill>
              </a:rPr>
              <a:pPr/>
              <a:t>23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>
                <a:solidFill>
                  <a:prstClr val="black"/>
                </a:solidFill>
              </a:rPr>
              <a:pPr/>
              <a:t>24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F1308-D8D1-4387-AEA7-C849271EA033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4054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>
                <a:solidFill>
                  <a:prstClr val="black"/>
                </a:solidFill>
              </a:rPr>
              <a:pPr/>
              <a:t>26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>
                <a:solidFill>
                  <a:prstClr val="black"/>
                </a:solidFill>
              </a:rPr>
              <a:pPr/>
              <a:t>27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F1308-D8D1-4387-AEA7-C849271EA033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77809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F1308-D8D1-4387-AEA7-C849271EA033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3773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F1308-D8D1-4387-AEA7-C849271EA033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438122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F1308-D8D1-4387-AEA7-C849271EA033}" type="slidenum">
              <a:rPr lang="en-GB" smtClean="0"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227564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>
                <a:solidFill>
                  <a:prstClr val="black"/>
                </a:solidFill>
              </a:rPr>
              <a:pPr/>
              <a:t>31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>
                <a:solidFill>
                  <a:prstClr val="black"/>
                </a:solidFill>
              </a:rPr>
              <a:pPr/>
              <a:t>32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F1308-D8D1-4387-AEA7-C849271EA033}" type="slidenum">
              <a:rPr lang="en-GB" smtClean="0"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068734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>
                <a:solidFill>
                  <a:prstClr val="black"/>
                </a:solidFill>
              </a:rPr>
              <a:pPr/>
              <a:t>34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>
                <a:solidFill>
                  <a:prstClr val="black"/>
                </a:solidFill>
              </a:rPr>
              <a:pPr/>
              <a:t>35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>
                <a:solidFill>
                  <a:prstClr val="black"/>
                </a:solidFill>
              </a:rPr>
              <a:pPr/>
              <a:t>36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>
                <a:solidFill>
                  <a:prstClr val="black"/>
                </a:solidFill>
              </a:rPr>
              <a:pPr/>
              <a:t>37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F1308-D8D1-4387-AEA7-C849271EA033}" type="slidenum">
              <a:rPr lang="en-GB" smtClean="0"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6217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F1308-D8D1-4387-AEA7-C849271EA033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7109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F1308-D8D1-4387-AEA7-C849271EA033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1585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F1308-D8D1-4387-AEA7-C849271EA033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06717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F1308-D8D1-4387-AEA7-C849271EA033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75548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F1308-D8D1-4387-AEA7-C849271EA033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31217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F1308-D8D1-4387-AEA7-C849271EA033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9267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9D90-BAEB-4A95-BC27-91A86CFD8E13}" type="datetime1">
              <a:rPr lang="en-GB" smtClean="0"/>
              <a:t>16/06/2014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641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5084-192F-4862-802E-769C27BBDB14}" type="datetime1">
              <a:rPr lang="en-GB" smtClean="0"/>
              <a:t>16/06/2014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276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42D9-63F6-49EC-BEF2-27B39F02621B}" type="datetime1">
              <a:rPr lang="en-GB" smtClean="0"/>
              <a:t>16/06/2014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760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2ACE-B08C-432B-90F0-787A1CCD38C3}" type="datetime1">
              <a:rPr lang="en-GB" smtClean="0"/>
              <a:t>16/06/2014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6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1874-DF39-4C2E-A080-F4879A3754EF}" type="datetime1">
              <a:rPr lang="en-GB" smtClean="0"/>
              <a:t>16/06/2014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48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E13C-1FDF-46D6-BA0C-0CF8DC3DF2FC}" type="datetime1">
              <a:rPr lang="en-GB" smtClean="0"/>
              <a:t>16/06/2014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649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1883-A96A-44D5-B9FC-CE19D431AB5C}" type="datetime1">
              <a:rPr lang="en-GB" smtClean="0"/>
              <a:t>16/06/2014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861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4F50A-15A2-42B2-A35B-FDB94E65555A}" type="datetime1">
              <a:rPr lang="en-GB" smtClean="0"/>
              <a:t>16/06/2014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233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5710-F28D-4534-A57B-BEE09E2F821C}" type="datetime1">
              <a:rPr lang="en-GB" smtClean="0"/>
              <a:t>16/06/2014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author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66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F774-7D4D-45C4-8F1F-D26225330C57}" type="datetime1">
              <a:rPr lang="en-GB" smtClean="0"/>
              <a:t>16/06/2014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736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4DB1-BD31-4226-995E-D010C07A26A6}" type="datetime1">
              <a:rPr lang="en-GB" smtClean="0"/>
              <a:t>16/06/2014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244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092FE-9BB1-43B0-95B5-8CC5C89352CB}" type="datetime1">
              <a:rPr lang="en-GB" smtClean="0"/>
              <a:t>16/06/2014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61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447675" indent="-447675" algn="l" defTabSz="914400" rtl="0" eaLnBrk="1" latinLnBrk="0" hangingPunct="1">
        <a:spcBef>
          <a:spcPts val="600"/>
        </a:spcBef>
        <a:buFont typeface="Wingdings" panose="05000000000000000000" pitchFamily="2" charset="2"/>
        <a:buChar char="q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95350" indent="-355600" algn="l" defTabSz="914400" rtl="0" eaLnBrk="1" latinLnBrk="0" hangingPunct="1">
        <a:spcBef>
          <a:spcPts val="600"/>
        </a:spcBef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eg"/><Relationship Id="rId5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wmf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4" Type="http://schemas.openxmlformats.org/officeDocument/2006/relationships/image" Target="../media/image38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35.wmf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90357" y="2132856"/>
            <a:ext cx="8208912" cy="1944216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Statistical Methods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/>
              <a:t>4. Introduction to Excel and Pivot Tables</a:t>
            </a:r>
            <a:endParaRPr lang="en-US" sz="4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964916"/>
            <a:ext cx="2457450" cy="933450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8658" y="4953942"/>
            <a:ext cx="6083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Based on materials provided by Coventry University and Loughborough University under a National HE STEM Programme Practice Transfer Adopters grant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624" y="358541"/>
            <a:ext cx="2147427" cy="83459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55576" y="1052736"/>
            <a:ext cx="787847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latin typeface="Gill Sans MT" panose="020B0502020104020203" pitchFamily="34" charset="0"/>
              </a:rPr>
              <a:t>community project</a:t>
            </a:r>
          </a:p>
          <a:p>
            <a:pPr algn="r"/>
            <a:r>
              <a:rPr lang="en-GB" sz="1600" dirty="0">
                <a:latin typeface="Gill Sans MT" panose="020B0502020104020203" pitchFamily="34" charset="0"/>
              </a:rPr>
              <a:t>encouraging academics to share statistics support resources</a:t>
            </a:r>
          </a:p>
          <a:p>
            <a:pPr algn="r"/>
            <a:r>
              <a:rPr lang="en-GB" sz="1200" dirty="0">
                <a:latin typeface="Gill Sans MT" panose="020B0502020104020203" pitchFamily="34" charset="0"/>
              </a:rPr>
              <a:t>All </a:t>
            </a:r>
            <a:r>
              <a:rPr lang="en-GB" sz="1200" dirty="0" err="1">
                <a:latin typeface="Gill Sans MT" panose="020B0502020104020203" pitchFamily="34" charset="0"/>
              </a:rPr>
              <a:t>stcp</a:t>
            </a:r>
            <a:r>
              <a:rPr lang="en-GB" sz="1200" dirty="0">
                <a:latin typeface="Gill Sans MT" panose="020B0502020104020203" pitchFamily="34" charset="0"/>
              </a:rPr>
              <a:t> resources are released under a Creative Commons </a:t>
            </a:r>
            <a:r>
              <a:rPr lang="en-GB" sz="1200" dirty="0" smtClean="0">
                <a:latin typeface="Gill Sans MT" panose="020B0502020104020203" pitchFamily="34" charset="0"/>
              </a:rPr>
              <a:t>licence</a:t>
            </a:r>
            <a:endParaRPr lang="en-GB" sz="1200" dirty="0">
              <a:latin typeface="Gill Sans MT" panose="020B05020201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78187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96"/>
          <a:stretch/>
        </p:blipFill>
        <p:spPr bwMode="auto">
          <a:xfrm>
            <a:off x="1691680" y="1667887"/>
            <a:ext cx="6624000" cy="4209385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763713" y="188913"/>
            <a:ext cx="6707187" cy="633412"/>
          </a:xfrm>
        </p:spPr>
        <p:txBody>
          <a:bodyPr>
            <a:noAutofit/>
          </a:bodyPr>
          <a:lstStyle/>
          <a:p>
            <a:r>
              <a:rPr lang="en-GB" sz="4000" dirty="0" smtClean="0"/>
              <a:t>The Excel interface</a:t>
            </a:r>
          </a:p>
        </p:txBody>
      </p:sp>
      <p:grpSp>
        <p:nvGrpSpPr>
          <p:cNvPr id="3" name="Group 63"/>
          <p:cNvGrpSpPr>
            <a:grpSpLocks/>
          </p:cNvGrpSpPr>
          <p:nvPr/>
        </p:nvGrpSpPr>
        <p:grpSpPr bwMode="auto">
          <a:xfrm>
            <a:off x="179512" y="621308"/>
            <a:ext cx="1944688" cy="1079500"/>
            <a:chOff x="323528" y="188640"/>
            <a:chExt cx="1944216" cy="1080120"/>
          </a:xfrm>
        </p:grpSpPr>
        <p:sp>
          <p:nvSpPr>
            <p:cNvPr id="15392" name="TextBox 8"/>
            <p:cNvSpPr txBox="1">
              <a:spLocks noChangeArrowheads="1"/>
            </p:cNvSpPr>
            <p:nvPr/>
          </p:nvSpPr>
          <p:spPr bwMode="auto">
            <a:xfrm>
              <a:off x="323528" y="188640"/>
              <a:ext cx="115212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dirty="0"/>
                <a:t>Shortcut buttons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1331346" y="549209"/>
              <a:ext cx="936398" cy="71955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250825" y="1952896"/>
            <a:ext cx="8066088" cy="504000"/>
            <a:chOff x="250825" y="1664864"/>
            <a:chExt cx="8066088" cy="504000"/>
          </a:xfrm>
        </p:grpSpPr>
        <p:sp>
          <p:nvSpPr>
            <p:cNvPr id="14" name="Rectangle 13"/>
            <p:cNvSpPr/>
            <p:nvPr/>
          </p:nvSpPr>
          <p:spPr bwMode="auto">
            <a:xfrm>
              <a:off x="1690688" y="1664864"/>
              <a:ext cx="6626225" cy="504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390" name="TextBox 14"/>
            <p:cNvSpPr txBox="1">
              <a:spLocks noChangeArrowheads="1"/>
            </p:cNvSpPr>
            <p:nvPr/>
          </p:nvSpPr>
          <p:spPr bwMode="auto">
            <a:xfrm>
              <a:off x="250825" y="1701404"/>
              <a:ext cx="1008261" cy="369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dirty="0"/>
                <a:t>Ribbon</a:t>
              </a:r>
            </a:p>
          </p:txBody>
        </p:sp>
        <p:cxnSp>
          <p:nvCxnSpPr>
            <p:cNvPr id="16" name="Straight Arrow Connector 15"/>
            <p:cNvCxnSpPr>
              <a:stCxn id="15390" idx="3"/>
              <a:endCxn id="14" idx="1"/>
            </p:cNvCxnSpPr>
            <p:nvPr/>
          </p:nvCxnSpPr>
          <p:spPr bwMode="auto">
            <a:xfrm>
              <a:off x="1259086" y="1886134"/>
              <a:ext cx="431602" cy="3073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66"/>
          <p:cNvGrpSpPr>
            <a:grpSpLocks/>
          </p:cNvGrpSpPr>
          <p:nvPr/>
        </p:nvGrpSpPr>
        <p:grpSpPr bwMode="auto">
          <a:xfrm>
            <a:off x="2736329" y="1052736"/>
            <a:ext cx="2771775" cy="792163"/>
            <a:chOff x="2195736" y="692696"/>
            <a:chExt cx="2771800" cy="792088"/>
          </a:xfrm>
        </p:grpSpPr>
        <p:sp>
          <p:nvSpPr>
            <p:cNvPr id="15387" name="TextBox 22"/>
            <p:cNvSpPr txBox="1">
              <a:spLocks noChangeArrowheads="1"/>
            </p:cNvSpPr>
            <p:nvPr/>
          </p:nvSpPr>
          <p:spPr bwMode="auto">
            <a:xfrm>
              <a:off x="2699792" y="692696"/>
              <a:ext cx="226774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dirty="0"/>
                <a:t>Ribbon tab names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rot="10800000" flipV="1">
              <a:off x="2195736" y="980007"/>
              <a:ext cx="720732" cy="50477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68"/>
          <p:cNvGrpSpPr>
            <a:grpSpLocks/>
          </p:cNvGrpSpPr>
          <p:nvPr/>
        </p:nvGrpSpPr>
        <p:grpSpPr bwMode="auto">
          <a:xfrm>
            <a:off x="107950" y="2555875"/>
            <a:ext cx="3384550" cy="873125"/>
            <a:chOff x="107504" y="2204864"/>
            <a:chExt cx="3384376" cy="873388"/>
          </a:xfrm>
        </p:grpSpPr>
        <p:sp>
          <p:nvSpPr>
            <p:cNvPr id="15385" name="TextBox 31"/>
            <p:cNvSpPr txBox="1">
              <a:spLocks noChangeArrowheads="1"/>
            </p:cNvSpPr>
            <p:nvPr/>
          </p:nvSpPr>
          <p:spPr bwMode="auto">
            <a:xfrm>
              <a:off x="107504" y="2708920"/>
              <a:ext cx="151216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dirty="0"/>
                <a:t>Formula bar</a:t>
              </a:r>
            </a:p>
          </p:txBody>
        </p:sp>
        <p:cxnSp>
          <p:nvCxnSpPr>
            <p:cNvPr id="33" name="Straight Arrow Connector 32"/>
            <p:cNvCxnSpPr>
              <a:stCxn id="15385" idx="3"/>
            </p:cNvCxnSpPr>
            <p:nvPr/>
          </p:nvCxnSpPr>
          <p:spPr>
            <a:xfrm flipV="1">
              <a:off x="1620314" y="2204864"/>
              <a:ext cx="1871566" cy="68918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0"/>
          <p:cNvGrpSpPr>
            <a:grpSpLocks/>
          </p:cNvGrpSpPr>
          <p:nvPr/>
        </p:nvGrpSpPr>
        <p:grpSpPr bwMode="auto">
          <a:xfrm>
            <a:off x="107504" y="4148832"/>
            <a:ext cx="1655762" cy="369888"/>
            <a:chOff x="107610" y="3861048"/>
            <a:chExt cx="1656184" cy="369332"/>
          </a:xfrm>
        </p:grpSpPr>
        <p:sp>
          <p:nvSpPr>
            <p:cNvPr id="15383" name="TextBox 37"/>
            <p:cNvSpPr txBox="1">
              <a:spLocks noChangeArrowheads="1"/>
            </p:cNvSpPr>
            <p:nvPr/>
          </p:nvSpPr>
          <p:spPr bwMode="auto">
            <a:xfrm>
              <a:off x="107610" y="3861048"/>
              <a:ext cx="13681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dirty="0"/>
                <a:t>Row labels</a:t>
              </a:r>
            </a:p>
          </p:txBody>
        </p:sp>
        <p:cxnSp>
          <p:nvCxnSpPr>
            <p:cNvPr id="39" name="Straight Arrow Connector 38"/>
            <p:cNvCxnSpPr>
              <a:stCxn id="15383" idx="3"/>
            </p:cNvCxnSpPr>
            <p:nvPr/>
          </p:nvCxnSpPr>
          <p:spPr>
            <a:xfrm flipV="1">
              <a:off x="1476384" y="3932379"/>
              <a:ext cx="287410" cy="11412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67"/>
          <p:cNvGrpSpPr>
            <a:grpSpLocks/>
          </p:cNvGrpSpPr>
          <p:nvPr/>
        </p:nvGrpSpPr>
        <p:grpSpPr bwMode="auto">
          <a:xfrm>
            <a:off x="4140200" y="1053207"/>
            <a:ext cx="3455988" cy="1584325"/>
            <a:chOff x="4139952" y="764704"/>
            <a:chExt cx="3456384" cy="1584176"/>
          </a:xfrm>
        </p:grpSpPr>
        <p:sp>
          <p:nvSpPr>
            <p:cNvPr id="15381" name="TextBox 40"/>
            <p:cNvSpPr txBox="1">
              <a:spLocks noChangeArrowheads="1"/>
            </p:cNvSpPr>
            <p:nvPr/>
          </p:nvSpPr>
          <p:spPr bwMode="auto">
            <a:xfrm>
              <a:off x="5940152" y="764704"/>
              <a:ext cx="165618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/>
                <a:t>Column labels</a:t>
              </a: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rot="10800000" flipV="1">
              <a:off x="4139952" y="980584"/>
              <a:ext cx="1871877" cy="136829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69"/>
          <p:cNvGrpSpPr>
            <a:grpSpLocks/>
          </p:cNvGrpSpPr>
          <p:nvPr/>
        </p:nvGrpSpPr>
        <p:grpSpPr bwMode="auto">
          <a:xfrm>
            <a:off x="179388" y="3428108"/>
            <a:ext cx="3168650" cy="648962"/>
            <a:chOff x="179512" y="3140421"/>
            <a:chExt cx="3168352" cy="649182"/>
          </a:xfrm>
        </p:grpSpPr>
        <p:sp>
          <p:nvSpPr>
            <p:cNvPr id="15379" name="TextBox 43"/>
            <p:cNvSpPr txBox="1">
              <a:spLocks noChangeArrowheads="1"/>
            </p:cNvSpPr>
            <p:nvPr/>
          </p:nvSpPr>
          <p:spPr bwMode="auto">
            <a:xfrm>
              <a:off x="179512" y="3198472"/>
              <a:ext cx="1296144" cy="591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90000"/>
                </a:lnSpc>
              </a:pPr>
              <a:r>
                <a:rPr lang="en-GB" dirty="0"/>
                <a:t>Main data area</a:t>
              </a: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flipV="1">
              <a:off x="1403359" y="3140421"/>
              <a:ext cx="1944505" cy="25249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71"/>
          <p:cNvGrpSpPr>
            <a:grpSpLocks/>
          </p:cNvGrpSpPr>
          <p:nvPr/>
        </p:nvGrpSpPr>
        <p:grpSpPr bwMode="auto">
          <a:xfrm>
            <a:off x="323850" y="4725144"/>
            <a:ext cx="2303463" cy="936724"/>
            <a:chOff x="323528" y="4509120"/>
            <a:chExt cx="2304256" cy="1224136"/>
          </a:xfrm>
        </p:grpSpPr>
        <p:sp>
          <p:nvSpPr>
            <p:cNvPr id="15377" name="TextBox 51"/>
            <p:cNvSpPr txBox="1">
              <a:spLocks noChangeArrowheads="1"/>
            </p:cNvSpPr>
            <p:nvPr/>
          </p:nvSpPr>
          <p:spPr bwMode="auto">
            <a:xfrm>
              <a:off x="323528" y="4509120"/>
              <a:ext cx="100811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/>
                <a:t>Sheet names</a:t>
              </a:r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>
              <a:off x="1187425" y="4833016"/>
              <a:ext cx="1440359" cy="90024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72"/>
          <p:cNvGrpSpPr>
            <a:grpSpLocks/>
          </p:cNvGrpSpPr>
          <p:nvPr/>
        </p:nvGrpSpPr>
        <p:grpSpPr bwMode="auto">
          <a:xfrm>
            <a:off x="7164388" y="3501133"/>
            <a:ext cx="1944687" cy="2232124"/>
            <a:chOff x="7164288" y="3212976"/>
            <a:chExt cx="1944216" cy="2520280"/>
          </a:xfrm>
        </p:grpSpPr>
        <p:sp>
          <p:nvSpPr>
            <p:cNvPr id="15374" name="TextBox 55"/>
            <p:cNvSpPr txBox="1">
              <a:spLocks noChangeArrowheads="1"/>
            </p:cNvSpPr>
            <p:nvPr/>
          </p:nvSpPr>
          <p:spPr bwMode="auto">
            <a:xfrm>
              <a:off x="8352504" y="3934797"/>
              <a:ext cx="7560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/>
                <a:t>Scroll bars</a:t>
              </a: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rot="10800000" flipV="1">
              <a:off x="7164288" y="4581899"/>
              <a:ext cx="1296673" cy="115135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>
              <a:stCxn id="15374" idx="0"/>
            </p:cNvCxnSpPr>
            <p:nvPr/>
          </p:nvCxnSpPr>
          <p:spPr>
            <a:xfrm rot="16200000" flipV="1">
              <a:off x="8126654" y="3331435"/>
              <a:ext cx="722576" cy="48565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60279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260648"/>
            <a:ext cx="8208912" cy="864096"/>
          </a:xfrm>
        </p:spPr>
        <p:txBody>
          <a:bodyPr/>
          <a:lstStyle/>
          <a:p>
            <a:pPr eaLnBrk="1" hangingPunct="1"/>
            <a:r>
              <a:rPr lang="en-US" sz="4800" dirty="0" smtClean="0"/>
              <a:t>Pivot tables: aims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9592" y="1340768"/>
            <a:ext cx="7416824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8163" indent="-538163">
              <a:spcBef>
                <a:spcPts val="600"/>
              </a:spcBef>
              <a:buFont typeface="Wingdings" pitchFamily="2" charset="2"/>
              <a:buChar char="q"/>
            </a:pP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To demonstrate the usefulness of pivot tables in analysing data</a:t>
            </a:r>
          </a:p>
          <a:p>
            <a:pPr marL="538163" indent="-538163">
              <a:spcBef>
                <a:spcPts val="600"/>
              </a:spcBef>
              <a:buFont typeface="Wingdings" pitchFamily="2" charset="2"/>
              <a:buChar char="q"/>
            </a:pP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To help you feel comfortable with the creation and manipulation of pivot tables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52791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052736"/>
            <a:ext cx="81392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ataset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is a block of cells containing headings and data,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surrounded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by empty cells (or the edges of the worksheet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217" y="2983726"/>
            <a:ext cx="2520000" cy="14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767027" y="3249259"/>
            <a:ext cx="1788749" cy="1051947"/>
          </a:xfrm>
          <a:prstGeom prst="rect">
            <a:avLst/>
          </a:prstGeom>
          <a:solidFill>
            <a:srgbClr val="4F81BD">
              <a:alpha val="27843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5536" y="2492896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So this is a dataset	</a:t>
            </a:r>
          </a:p>
        </p:txBody>
      </p:sp>
      <p:sp>
        <p:nvSpPr>
          <p:cNvPr id="9" name="Rectangle 8"/>
          <p:cNvSpPr/>
          <p:nvPr/>
        </p:nvSpPr>
        <p:spPr>
          <a:xfrm>
            <a:off x="3203848" y="3140968"/>
            <a:ext cx="19816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and so is this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7554" y="3624355"/>
            <a:ext cx="2520000" cy="14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3428178" y="3753160"/>
            <a:ext cx="1956445" cy="1116000"/>
          </a:xfrm>
          <a:prstGeom prst="rect">
            <a:avLst/>
          </a:prstGeom>
          <a:solidFill>
            <a:srgbClr val="4F81BD">
              <a:alpha val="27843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940152" y="3903439"/>
            <a:ext cx="18004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but this isn't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9853" y="4365264"/>
            <a:ext cx="2520000" cy="14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Rectangle 16"/>
          <p:cNvSpPr/>
          <p:nvPr/>
        </p:nvSpPr>
        <p:spPr>
          <a:xfrm>
            <a:off x="6356503" y="4615700"/>
            <a:ext cx="1743890" cy="926348"/>
          </a:xfrm>
          <a:prstGeom prst="rect">
            <a:avLst/>
          </a:prstGeom>
          <a:solidFill>
            <a:srgbClr val="4F81BD">
              <a:alpha val="27843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332656"/>
            <a:ext cx="8208912" cy="72008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dirty="0" smtClean="0"/>
              <a:t>Initial definition: datasets</a:t>
            </a:r>
            <a:endParaRPr lang="en-US" dirty="0" smtClean="0"/>
          </a:p>
        </p:txBody>
      </p:sp>
      <p:sp>
        <p:nvSpPr>
          <p:cNvPr id="3" name="Oval 2"/>
          <p:cNvSpPr/>
          <p:nvPr/>
        </p:nvSpPr>
        <p:spPr>
          <a:xfrm>
            <a:off x="6300192" y="5445224"/>
            <a:ext cx="288032" cy="288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4751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/>
      <p:bldP spid="9" grpId="0"/>
      <p:bldP spid="13" grpId="0" animBg="1"/>
      <p:bldP spid="10" grpId="0"/>
      <p:bldP spid="17" grpId="0" animBg="1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713986"/>
              </p:ext>
            </p:extLst>
          </p:nvPr>
        </p:nvGraphicFramePr>
        <p:xfrm>
          <a:off x="659332" y="1196752"/>
          <a:ext cx="7825333" cy="367504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976564"/>
                <a:gridCol w="4848769"/>
              </a:tblGrid>
              <a:tr h="456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Shortcut</a:t>
                      </a:r>
                      <a:endParaRPr lang="en-GB" sz="2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Effect</a:t>
                      </a:r>
                      <a:endParaRPr lang="en-GB" sz="2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2288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Shift + an arrow key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Selects cells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9507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 + Home</a:t>
                      </a:r>
                      <a:endParaRPr lang="en-GB" sz="24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Moves to the first cell of the sheet (A1</a:t>
                      </a:r>
                      <a:r>
                        <a:rPr lang="en-GB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(‘+’ means press</a:t>
                      </a:r>
                      <a:r>
                        <a:rPr lang="en-GB" sz="24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together)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475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 + an arrow key</a:t>
                      </a:r>
                      <a:endParaRPr lang="en-GB" sz="24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Moves to the edge of a dataset</a:t>
                      </a:r>
                      <a:endParaRPr lang="en-GB" sz="24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9507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 + C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Copies selected text to the clipboard</a:t>
                      </a:r>
                      <a:endParaRPr lang="en-GB" sz="24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4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 + V</a:t>
                      </a:r>
                      <a:endParaRPr lang="en-GB" sz="24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Pastes from the clipboard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332656"/>
            <a:ext cx="8424936" cy="72008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dirty="0" smtClean="0"/>
              <a:t>Useful keyboard shortcuts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00093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2132856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Open the file SurveyData2 you created earlier 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52936"/>
            <a:ext cx="5580000" cy="279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188640"/>
            <a:ext cx="8208912" cy="180020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n-GB" dirty="0"/>
              <a:t>Creating a </a:t>
            </a:r>
            <a:r>
              <a:rPr lang="en-GB" dirty="0" smtClean="0"/>
              <a:t>pivot table </a:t>
            </a:r>
            <a:r>
              <a:rPr lang="en-GB" dirty="0"/>
              <a:t>step by </a:t>
            </a:r>
            <a:r>
              <a:rPr lang="en-GB" dirty="0" smtClean="0"/>
              <a:t>step</a:t>
            </a:r>
            <a:br>
              <a:rPr lang="en-GB" dirty="0" smtClean="0"/>
            </a:br>
            <a:r>
              <a:rPr lang="en-GB" sz="800" dirty="0" smtClean="0"/>
              <a:t/>
            </a:r>
            <a:br>
              <a:rPr lang="en-GB" sz="800" dirty="0" smtClean="0"/>
            </a:br>
            <a:r>
              <a:rPr lang="en-GB" dirty="0" smtClean="0"/>
              <a:t>1</a:t>
            </a:r>
            <a:r>
              <a:rPr lang="en-GB" dirty="0"/>
              <a:t>. Open your </a:t>
            </a:r>
            <a:r>
              <a:rPr lang="en-GB" dirty="0" smtClean="0"/>
              <a:t>Excel file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12582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44819"/>
            <a:ext cx="2124000" cy="22610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15616" y="4509120"/>
            <a:ext cx="19800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Click here, at the bottom of your sheet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>
            <a:stCxn id="7" idx="0"/>
          </p:cNvCxnSpPr>
          <p:nvPr/>
        </p:nvCxnSpPr>
        <p:spPr>
          <a:xfrm flipV="1">
            <a:off x="2105616" y="3858597"/>
            <a:ext cx="990000" cy="65052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328" y="2189558"/>
            <a:ext cx="2448000" cy="1880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076328" y="4542219"/>
            <a:ext cx="226800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And here’s your new sheet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404664"/>
            <a:ext cx="8424936" cy="792088"/>
          </a:xfrm>
        </p:spPr>
        <p:txBody>
          <a:bodyPr/>
          <a:lstStyle/>
          <a:p>
            <a:pPr eaLnBrk="1" hangingPunct="1"/>
            <a:r>
              <a:rPr lang="en-GB" dirty="0" smtClean="0"/>
              <a:t>2. Create </a:t>
            </a:r>
            <a:r>
              <a:rPr lang="en-GB" dirty="0"/>
              <a:t>a new </a:t>
            </a:r>
            <a:r>
              <a:rPr lang="en-GB" dirty="0" smtClean="0"/>
              <a:t>sheet</a:t>
            </a:r>
            <a:endParaRPr lang="en-US" dirty="0" smtClean="0"/>
          </a:p>
        </p:txBody>
      </p:sp>
      <p:cxnSp>
        <p:nvCxnSpPr>
          <p:cNvPr id="16" name="Straight Arrow Connector 15"/>
          <p:cNvCxnSpPr>
            <a:stCxn id="13" idx="0"/>
          </p:cNvCxnSpPr>
          <p:nvPr/>
        </p:nvCxnSpPr>
        <p:spPr>
          <a:xfrm flipV="1">
            <a:off x="6210328" y="3787362"/>
            <a:ext cx="288432" cy="75485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34132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95139" y="2264743"/>
            <a:ext cx="5485072" cy="2611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 column using the column label</a:t>
            </a:r>
          </a:p>
          <a:p>
            <a:pPr marL="447675" indent="-447675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Ctrl + C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to Copy </a:t>
            </a:r>
          </a:p>
          <a:p>
            <a:pPr marL="447675" indent="-447675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blank column on a new sheet</a:t>
            </a:r>
          </a:p>
          <a:p>
            <a:pPr marL="447675" indent="-447675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Ctrl + V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to Paste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116632"/>
            <a:ext cx="8676000" cy="1512168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GB" sz="3600" dirty="0" smtClean="0"/>
              <a:t>3. Copy and paste </a:t>
            </a:r>
            <a:r>
              <a:rPr lang="en-GB" sz="3600" dirty="0"/>
              <a:t>the </a:t>
            </a:r>
            <a:r>
              <a:rPr lang="en-GB" sz="3600" i="1" dirty="0" smtClean="0"/>
              <a:t>Gender</a:t>
            </a:r>
            <a:r>
              <a:rPr lang="en-GB" sz="3600" dirty="0" smtClean="0"/>
              <a:t> and </a:t>
            </a:r>
            <a:r>
              <a:rPr lang="en-GB" sz="3600" i="1" dirty="0" smtClean="0"/>
              <a:t>Height</a:t>
            </a:r>
            <a:r>
              <a:rPr lang="en-GB" sz="3600" dirty="0" smtClean="0"/>
              <a:t> data </a:t>
            </a:r>
            <a:r>
              <a:rPr lang="en-GB" sz="3600" dirty="0"/>
              <a:t>from the </a:t>
            </a:r>
            <a:r>
              <a:rPr lang="en-GB" sz="3600" i="1" dirty="0" smtClean="0"/>
              <a:t>Data</a:t>
            </a:r>
            <a:r>
              <a:rPr lang="en-GB" sz="3600" dirty="0" smtClean="0"/>
              <a:t> worksheet </a:t>
            </a:r>
            <a:r>
              <a:rPr lang="en-GB" sz="3600" dirty="0"/>
              <a:t>onto </a:t>
            </a:r>
            <a:r>
              <a:rPr lang="en-GB" sz="3600" i="1" dirty="0" smtClean="0"/>
              <a:t>Sheet1</a:t>
            </a:r>
            <a:endParaRPr lang="en-US" sz="3600" i="1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7" t="18686" r="70476" b="37886"/>
          <a:stretch/>
        </p:blipFill>
        <p:spPr bwMode="auto">
          <a:xfrm>
            <a:off x="6660232" y="1813211"/>
            <a:ext cx="2225040" cy="289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5940152" y="1885217"/>
            <a:ext cx="1832600" cy="60767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50459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908720"/>
            <a:ext cx="8496944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Click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inside your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new dataset on Sheet1</a:t>
            </a:r>
          </a:p>
          <a:p>
            <a:pPr marL="447675" lvl="0" indent="-447675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Insert &gt; PivotTable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to bring up the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PivotTable dialog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86597"/>
            <a:ext cx="6120680" cy="33448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4464" y="116632"/>
            <a:ext cx="8424000" cy="792088"/>
          </a:xfrm>
        </p:spPr>
        <p:txBody>
          <a:bodyPr/>
          <a:lstStyle/>
          <a:p>
            <a:pPr eaLnBrk="1" hangingPunct="1"/>
            <a:r>
              <a:rPr lang="en-GB" sz="4000" dirty="0"/>
              <a:t>4</a:t>
            </a:r>
            <a:r>
              <a:rPr lang="en-GB" sz="4000" dirty="0" smtClean="0"/>
              <a:t>. Open </a:t>
            </a:r>
            <a:r>
              <a:rPr lang="en-GB" sz="4000" dirty="0"/>
              <a:t>the </a:t>
            </a:r>
            <a:r>
              <a:rPr lang="en-GB" sz="4000" dirty="0" smtClean="0"/>
              <a:t>PivotTable dialog</a:t>
            </a:r>
            <a:endParaRPr lang="en-US" sz="40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65613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189840"/>
            <a:ext cx="8496944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itchFamily="2" charset="2"/>
              <a:buChar char="q"/>
              <a:tabLst>
                <a:tab pos="0" algn="l"/>
              </a:tabLst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Ensure the Existing worksheet radio button is selected </a:t>
            </a:r>
          </a:p>
          <a:p>
            <a:pPr marL="342900" lvl="0" indent="-342900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q"/>
              <a:tabLst>
                <a:tab pos="0" algn="l"/>
              </a:tabLst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 cell D3 then select OK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63"/>
          <a:stretch/>
        </p:blipFill>
        <p:spPr bwMode="auto">
          <a:xfrm>
            <a:off x="428959" y="2061967"/>
            <a:ext cx="5347145" cy="38153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12160" y="1924338"/>
            <a:ext cx="2808312" cy="38625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creates a pivot table on the same sheet as the data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have a lot of columns of data you might prefer to create the pivot-table on a new sheet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8888" y="116632"/>
            <a:ext cx="8424000" cy="108012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sz="4000" dirty="0" smtClean="0"/>
              <a:t>5. Decide where to put your pivot table</a:t>
            </a:r>
            <a:endParaRPr lang="en-US" sz="4000" dirty="0" smtClean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195736" y="2204864"/>
            <a:ext cx="3888432" cy="100811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74157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25543" y="1444663"/>
            <a:ext cx="6120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PivotTables Field List dialogue box on the right hand side, drag and drop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Height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 the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Row Labels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area and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Gender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to the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Column Labels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area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3129916"/>
            <a:ext cx="4752000" cy="25667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80" y="1319680"/>
            <a:ext cx="1838356" cy="44135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869351" y="1858553"/>
            <a:ext cx="594338" cy="231154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11560" y="2068106"/>
            <a:ext cx="70660" cy="303988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ight Arrow 10"/>
          <p:cNvSpPr/>
          <p:nvPr/>
        </p:nvSpPr>
        <p:spPr>
          <a:xfrm>
            <a:off x="2483767" y="3914800"/>
            <a:ext cx="737515" cy="51058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8888" y="188640"/>
            <a:ext cx="8424000" cy="108012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sz="4000" dirty="0"/>
              <a:t>6</a:t>
            </a:r>
            <a:r>
              <a:rPr lang="en-GB" sz="4000" dirty="0" smtClean="0"/>
              <a:t>. Create the row and column labels</a:t>
            </a:r>
            <a:endParaRPr lang="en-US" sz="40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48838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67544" y="1196752"/>
            <a:ext cx="822960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38163" indent="-53816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1700" indent="-363538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42925" indent="-542925">
              <a:lnSpc>
                <a:spcPct val="95000"/>
              </a:lnSpc>
              <a:spcBef>
                <a:spcPts val="600"/>
              </a:spcBef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Opening Excel</a:t>
            </a:r>
          </a:p>
          <a:p>
            <a:pPr marL="542925" indent="-542925">
              <a:lnSpc>
                <a:spcPct val="95000"/>
              </a:lnSpc>
              <a:spcBef>
                <a:spcPts val="600"/>
              </a:spcBef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File handling</a:t>
            </a:r>
          </a:p>
          <a:p>
            <a:pPr marL="542925" indent="-542925">
              <a:lnSpc>
                <a:spcPct val="95000"/>
              </a:lnSpc>
              <a:spcBef>
                <a:spcPts val="600"/>
              </a:spcBef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Excel interface</a:t>
            </a:r>
          </a:p>
          <a:p>
            <a:pPr marL="542925" indent="-542925">
              <a:lnSpc>
                <a:spcPct val="95000"/>
              </a:lnSpc>
              <a:spcBef>
                <a:spcPts val="600"/>
              </a:spcBef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Pivot tables for percentage frequencies of category values of a variable</a:t>
            </a:r>
          </a:p>
          <a:p>
            <a:pPr marL="542925" indent="-542925">
              <a:lnSpc>
                <a:spcPct val="95000"/>
              </a:lnSpc>
              <a:spcBef>
                <a:spcPts val="600"/>
              </a:spcBef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Built-in statistical functions of a single series</a:t>
            </a:r>
          </a:p>
          <a:p>
            <a:pPr marL="542925" indent="-542925">
              <a:lnSpc>
                <a:spcPct val="95000"/>
              </a:lnSpc>
              <a:spcBef>
                <a:spcPts val="600"/>
              </a:spcBef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Pivot tables for statistical functions of category values of a variable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67142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980728"/>
            <a:ext cx="748883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Right-click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one of the numbers in the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Row Labels area and choose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</a:p>
          <a:p>
            <a:pPr marL="342900" lvl="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190 for Ending At then click on OK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16" y="2323247"/>
            <a:ext cx="3024000" cy="29264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400" y="2323252"/>
            <a:ext cx="3420000" cy="20447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ight Arrow 13"/>
          <p:cNvSpPr/>
          <p:nvPr/>
        </p:nvSpPr>
        <p:spPr>
          <a:xfrm>
            <a:off x="3762477" y="3039440"/>
            <a:ext cx="737515" cy="51058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635896" y="4523055"/>
            <a:ext cx="5184576" cy="13542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Note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A Group in Excel means: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lower limit  ≤ x &lt; upper limit  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 the Group 120-130 contains values from 120 up to (but not including) 130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8888" y="188640"/>
            <a:ext cx="8424000" cy="648072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dirty="0" smtClean="0"/>
              <a:t>7. Group the row labels</a:t>
            </a:r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92077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124744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90600" lvl="0" indent="-1447800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Drag Gender to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Values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area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2771800" y="2488645"/>
            <a:ext cx="737515" cy="51058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1728192" cy="38884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1393675" y="2156847"/>
            <a:ext cx="754788" cy="284937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472" y="1700802"/>
            <a:ext cx="4392000" cy="25909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2714955" y="4341928"/>
            <a:ext cx="5760640" cy="157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values to count: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Right-click on a cell in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Values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area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Choose </a:t>
            </a:r>
            <a:r>
              <a:rPr lang="en-GB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Summarize Values By &gt; Count</a:t>
            </a:r>
            <a:endParaRPr lang="en-GB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8888" y="260648"/>
            <a:ext cx="8424000" cy="648072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dirty="0"/>
              <a:t>8</a:t>
            </a:r>
            <a:r>
              <a:rPr lang="en-GB" dirty="0" smtClean="0"/>
              <a:t>. Create the values</a:t>
            </a:r>
            <a:endParaRPr lang="en-US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98172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980728"/>
            <a:ext cx="7488832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Right-click on a cell in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the Values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area</a:t>
            </a:r>
          </a:p>
          <a:p>
            <a:pPr marL="447675" lvl="0" indent="-447675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Choose "</a:t>
            </a:r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Show </a:t>
            </a:r>
            <a:r>
              <a:rPr lang="en-GB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Values </a:t>
            </a:r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  <a:p>
            <a:pPr marL="447675" lvl="0" indent="-447675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settings to “% of Column Total”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4860032" y="3269438"/>
            <a:ext cx="737515" cy="51058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912"/>
            <a:ext cx="4258214" cy="22821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971600" y="5046275"/>
            <a:ext cx="748800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You can also Right-click and choose "</a:t>
            </a:r>
            <a:r>
              <a:rPr lang="en-GB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Number Format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" to change the number of decimal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places,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8888" y="260648"/>
            <a:ext cx="8424000" cy="64807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4000" dirty="0" smtClean="0"/>
              <a:t>9. Change the values format</a:t>
            </a:r>
            <a:endParaRPr lang="en-US" sz="40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7" t="27390" r="45027" b="42279"/>
          <a:stretch/>
        </p:blipFill>
        <p:spPr bwMode="auto">
          <a:xfrm>
            <a:off x="5724128" y="2780928"/>
            <a:ext cx="2998241" cy="17941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77427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124744"/>
            <a:ext cx="7848872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Click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inside your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pivot-table</a:t>
            </a:r>
          </a:p>
          <a:p>
            <a:pPr marL="447675" lvl="0" indent="-447675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Choose </a:t>
            </a:r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Design &gt; Report Layout &gt; Show </a:t>
            </a:r>
            <a:r>
              <a:rPr lang="en-GB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in Tabular Form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4499992" y="3857224"/>
            <a:ext cx="737515" cy="51058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8888" y="260648"/>
            <a:ext cx="8712000" cy="64807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4000" dirty="0" smtClean="0"/>
              <a:t>10. Add row and column labels</a:t>
            </a:r>
            <a:endParaRPr lang="en-US" sz="4000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7" t="27390" r="45027" b="42279"/>
          <a:stretch/>
        </p:blipFill>
        <p:spPr bwMode="auto">
          <a:xfrm>
            <a:off x="539552" y="3103898"/>
            <a:ext cx="3729972" cy="22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7" t="28109" r="48576" b="43781"/>
          <a:stretch/>
        </p:blipFill>
        <p:spPr bwMode="auto">
          <a:xfrm>
            <a:off x="5364086" y="3103895"/>
            <a:ext cx="3576102" cy="22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76228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Arrow 13"/>
          <p:cNvSpPr/>
          <p:nvPr/>
        </p:nvSpPr>
        <p:spPr>
          <a:xfrm>
            <a:off x="3788296" y="3333727"/>
            <a:ext cx="737515" cy="51058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21224" y="1628800"/>
            <a:ext cx="8178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Double-click on the sheet tab and enter the name </a:t>
            </a:r>
            <a:r>
              <a:rPr lang="en-GB" sz="2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GenderHeight</a:t>
            </a:r>
            <a:endParaRPr lang="en-GB" sz="2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2904" y="260648"/>
            <a:ext cx="8325560" cy="108012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sz="4000" dirty="0" smtClean="0"/>
              <a:t>11. Rename your sheet and save the file</a:t>
            </a:r>
            <a:endParaRPr lang="en-US" sz="40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208" r="85619" b="6648"/>
          <a:stretch/>
        </p:blipFill>
        <p:spPr bwMode="auto">
          <a:xfrm>
            <a:off x="683568" y="3080927"/>
            <a:ext cx="2736000" cy="13251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833861"/>
            <a:ext cx="3505200" cy="1819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4120" y="4797152"/>
            <a:ext cx="8178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Save the file</a:t>
            </a:r>
            <a:endParaRPr lang="en-GB" sz="2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51905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586768"/>
            <a:ext cx="5626968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16088"/>
            <a:ext cx="4464496" cy="4017168"/>
          </a:xfrm>
        </p:spPr>
        <p:txBody>
          <a:bodyPr/>
          <a:lstStyle/>
          <a:p>
            <a:pPr marL="0" indent="0">
              <a:buNone/>
            </a:pPr>
            <a:r>
              <a:rPr lang="en-GB" sz="2600" dirty="0" smtClean="0"/>
              <a:t>On a new sheet, create a pivot table for percentage frequencies of </a:t>
            </a:r>
            <a:r>
              <a:rPr lang="en-GB" sz="2600" i="1" dirty="0" err="1" smtClean="0"/>
              <a:t>ArmSpan</a:t>
            </a:r>
            <a:r>
              <a:rPr lang="en-GB" sz="2600" dirty="0" smtClean="0"/>
              <a:t> against </a:t>
            </a:r>
            <a:r>
              <a:rPr lang="en-GB" sz="2600" i="1" dirty="0" smtClean="0"/>
              <a:t>Gender</a:t>
            </a:r>
            <a:r>
              <a:rPr lang="en-GB" sz="2600" dirty="0" smtClean="0"/>
              <a:t> where the percentages are calculated as proportions of the column total and the </a:t>
            </a:r>
            <a:r>
              <a:rPr lang="en-GB" sz="2600" i="1" dirty="0" err="1" smtClean="0"/>
              <a:t>ArmSpan</a:t>
            </a:r>
            <a:r>
              <a:rPr lang="en-GB" sz="2600" dirty="0" smtClean="0"/>
              <a:t> values are split into categories of 10cm.</a:t>
            </a:r>
            <a:endParaRPr lang="en-GB" sz="2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655" y="1870298"/>
            <a:ext cx="3933825" cy="3790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MCPE02604_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88640"/>
            <a:ext cx="1747837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83860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260648"/>
            <a:ext cx="8208912" cy="144016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800" dirty="0" smtClean="0"/>
              <a:t>Statistical functions: aims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27584" y="1971060"/>
            <a:ext cx="763284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To show you how to:</a:t>
            </a:r>
          </a:p>
          <a:p>
            <a:pPr marL="538163" indent="-538163">
              <a:spcBef>
                <a:spcPts val="600"/>
              </a:spcBef>
              <a:buFont typeface="Wingdings" pitchFamily="2" charset="2"/>
              <a:buChar char="q"/>
            </a:pP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Use basic statistical functions in Excel</a:t>
            </a:r>
          </a:p>
          <a:p>
            <a:pPr marL="538163" indent="-538163">
              <a:spcBef>
                <a:spcPts val="600"/>
              </a:spcBef>
              <a:buFont typeface="Wingdings" pitchFamily="2" charset="2"/>
              <a:buChar char="q"/>
            </a:pP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Use Pivot tables to extract the same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32530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2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6496" y="1700808"/>
            <a:ext cx="8280920" cy="4191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Open the 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file </a:t>
            </a: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SurveyData2.xlsx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Save it as SurveyData3.xlsx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Create another new sheet (it will automatically be called </a:t>
            </a:r>
            <a:r>
              <a:rPr lang="en-GB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Sheet2</a:t>
            </a: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Copy and paste the data and headings for </a:t>
            </a:r>
            <a:r>
              <a:rPr lang="en-GB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Gender</a:t>
            </a: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Age</a:t>
            </a: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GB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Sheet2</a:t>
            </a: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as a </a:t>
            </a:r>
            <a:r>
              <a:rPr lang="en-GB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dataset</a:t>
            </a:r>
            <a:endParaRPr lang="en-GB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indent="-447675">
              <a:spcBef>
                <a:spcPts val="600"/>
              </a:spcBef>
              <a:buFont typeface="Wingdings" pitchFamily="2" charset="2"/>
              <a:buChar char="q"/>
            </a:pP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Rename 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your sheet </a:t>
            </a:r>
            <a:r>
              <a:rPr lang="en-GB" sz="3200" i="1" dirty="0" err="1">
                <a:latin typeface="Arial" panose="020B0604020202020204" pitchFamily="34" charset="0"/>
                <a:cs typeface="Arial" panose="020B0604020202020204" pitchFamily="34" charset="0"/>
              </a:rPr>
              <a:t>GenderAge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and resave your file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260648"/>
            <a:ext cx="8208912" cy="1224136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4800" dirty="0" smtClean="0"/>
              <a:t>Create a dataset on a new sheet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01688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61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AVERAGE function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20688"/>
            <a:ext cx="8496944" cy="3816424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500"/>
              </a:spcBef>
              <a:buNone/>
            </a:pPr>
            <a:r>
              <a:rPr lang="en-GB" sz="2400" dirty="0" smtClean="0"/>
              <a:t>On the sheet </a:t>
            </a:r>
            <a:r>
              <a:rPr lang="en-GB" sz="2400" i="1" dirty="0" err="1" smtClean="0"/>
              <a:t>GenderAge</a:t>
            </a:r>
            <a:r>
              <a:rPr lang="en-GB" sz="2400" dirty="0" smtClean="0"/>
              <a:t>:</a:t>
            </a:r>
          </a:p>
          <a:p>
            <a:pPr marL="354013" indent="-354013">
              <a:spcBef>
                <a:spcPts val="500"/>
              </a:spcBef>
              <a:buFont typeface="+mj-lt"/>
              <a:buAutoNum type="arabicPeriod"/>
            </a:pPr>
            <a:r>
              <a:rPr lang="en-GB" sz="2400" dirty="0" smtClean="0"/>
              <a:t>Type the word “Mean” in cell D2</a:t>
            </a:r>
          </a:p>
          <a:p>
            <a:pPr marL="354013" indent="-354013">
              <a:spcBef>
                <a:spcPts val="500"/>
              </a:spcBef>
              <a:buFont typeface="+mj-lt"/>
              <a:buAutoNum type="arabicPeriod"/>
            </a:pPr>
            <a:r>
              <a:rPr lang="en-GB" sz="2400" dirty="0" smtClean="0"/>
              <a:t>Select cell E2 then type “=average(”</a:t>
            </a:r>
            <a:r>
              <a:rPr lang="en-GB" sz="2400" dirty="0"/>
              <a:t> </a:t>
            </a:r>
            <a:r>
              <a:rPr lang="en-GB" sz="2400" dirty="0" smtClean="0"/>
              <a:t>then select the cell B2</a:t>
            </a:r>
          </a:p>
          <a:p>
            <a:pPr marL="354013" indent="-354013">
              <a:spcBef>
                <a:spcPts val="500"/>
              </a:spcBef>
              <a:buFont typeface="+mj-lt"/>
              <a:buAutoNum type="arabicPeriod"/>
            </a:pPr>
            <a:r>
              <a:rPr lang="en-GB" sz="2400" dirty="0" smtClean="0"/>
              <a:t>Select </a:t>
            </a:r>
            <a:r>
              <a:rPr lang="en-GB" sz="2400" b="1" u="sng" dirty="0"/>
              <a:t>Shift + </a:t>
            </a:r>
            <a:r>
              <a:rPr lang="en-GB" sz="2400" b="1" u="sng" dirty="0" smtClean="0"/>
              <a:t>End + </a:t>
            </a:r>
            <a:r>
              <a:rPr lang="en-GB" sz="2400" b="1" u="sng" dirty="0" err="1" smtClean="0"/>
              <a:t>DownArrow</a:t>
            </a:r>
            <a:r>
              <a:rPr lang="en-GB" sz="2400" dirty="0" smtClean="0"/>
              <a:t> or enter “:” and the address of last data cell in the column: “B674”</a:t>
            </a:r>
          </a:p>
          <a:p>
            <a:pPr marL="354013" indent="-354013">
              <a:spcBef>
                <a:spcPts val="500"/>
              </a:spcBef>
              <a:buFont typeface="+mj-lt"/>
              <a:buAutoNum type="arabicPeriod"/>
            </a:pPr>
            <a:r>
              <a:rPr lang="en-GB" sz="2400" dirty="0" smtClean="0"/>
              <a:t>Type “)” and press the Return key</a:t>
            </a:r>
          </a:p>
          <a:p>
            <a:pPr marL="354013" indent="-354013">
              <a:spcBef>
                <a:spcPts val="500"/>
              </a:spcBef>
              <a:buFont typeface="+mj-lt"/>
              <a:buAutoNum type="arabicPeriod"/>
            </a:pPr>
            <a:r>
              <a:rPr lang="en-GB" sz="2400" dirty="0"/>
              <a:t>“</a:t>
            </a:r>
            <a:r>
              <a:rPr lang="en-GB" sz="2400" dirty="0" smtClean="0"/>
              <a:t>13.04903” should be then displayed in cell E2. This is the mean </a:t>
            </a:r>
            <a:r>
              <a:rPr lang="en-GB" sz="2400" i="1" dirty="0" smtClean="0"/>
              <a:t>Age</a:t>
            </a:r>
            <a:r>
              <a:rPr lang="en-GB" sz="2400" dirty="0" smtClean="0"/>
              <a:t> for the whole dataset.</a:t>
            </a:r>
          </a:p>
          <a:p>
            <a:pPr marL="354013" indent="-354013">
              <a:spcBef>
                <a:spcPts val="500"/>
              </a:spcBef>
              <a:buFont typeface="+mj-lt"/>
              <a:buAutoNum type="arabicPeriod"/>
            </a:pPr>
            <a:r>
              <a:rPr lang="en-GB" sz="2400" dirty="0" smtClean="0"/>
              <a:t>Select cell E2 then click on this button repeatedly to reduce the number of decimal places to 2</a:t>
            </a:r>
            <a:endParaRPr lang="en-GB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37" b="33302"/>
          <a:stretch/>
        </p:blipFill>
        <p:spPr bwMode="auto">
          <a:xfrm>
            <a:off x="313686" y="4362400"/>
            <a:ext cx="8515350" cy="1658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>
            <a:off x="6444208" y="4221088"/>
            <a:ext cx="1872208" cy="9707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32706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STDEV.S function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91264" cy="5184576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GB" sz="2400" dirty="0" smtClean="0"/>
              <a:t>On the same sheet:</a:t>
            </a:r>
          </a:p>
          <a:p>
            <a:pPr marL="354013" indent="-354013">
              <a:spcBef>
                <a:spcPts val="600"/>
              </a:spcBef>
              <a:buFont typeface="+mj-lt"/>
              <a:buAutoNum type="arabicPeriod"/>
            </a:pPr>
            <a:r>
              <a:rPr lang="en-GB" sz="2400" dirty="0" smtClean="0"/>
              <a:t>Type “Standard deviation” in cell D3</a:t>
            </a:r>
          </a:p>
          <a:p>
            <a:pPr marL="354013" indent="-354013">
              <a:spcBef>
                <a:spcPts val="600"/>
              </a:spcBef>
              <a:buFont typeface="+mj-lt"/>
              <a:buAutoNum type="arabicPeriod"/>
            </a:pPr>
            <a:r>
              <a:rPr lang="en-GB" sz="2400" dirty="0" smtClean="0"/>
              <a:t>Hover the pointer between the D and E column tabs and double click to auto-increase the width of column D</a:t>
            </a:r>
          </a:p>
          <a:p>
            <a:pPr marL="354013" indent="-354013">
              <a:spcBef>
                <a:spcPts val="600"/>
              </a:spcBef>
              <a:buFont typeface="+mj-lt"/>
              <a:buAutoNum type="arabicPeriod"/>
            </a:pPr>
            <a:r>
              <a:rPr lang="en-GB" sz="2400" dirty="0" smtClean="0"/>
              <a:t>Select the cell E3 and type “=</a:t>
            </a:r>
            <a:r>
              <a:rPr lang="en-GB" sz="2400" dirty="0" err="1" smtClean="0"/>
              <a:t>stdev.s</a:t>
            </a:r>
            <a:r>
              <a:rPr lang="en-GB" sz="2400" dirty="0" smtClean="0"/>
              <a:t>(</a:t>
            </a:r>
            <a:r>
              <a:rPr lang="en-GB" sz="2400" dirty="0"/>
              <a:t>”</a:t>
            </a:r>
            <a:endParaRPr lang="en-GB" sz="2400" dirty="0" smtClean="0"/>
          </a:p>
          <a:p>
            <a:pPr marL="354013" indent="-354013">
              <a:spcBef>
                <a:spcPts val="600"/>
              </a:spcBef>
              <a:buFont typeface="+mj-lt"/>
              <a:buAutoNum type="arabicPeriod"/>
            </a:pPr>
            <a:r>
              <a:rPr lang="en-GB" sz="2400" dirty="0" smtClean="0"/>
              <a:t>Select the cell B2</a:t>
            </a:r>
          </a:p>
          <a:p>
            <a:pPr marL="354013" indent="-354013">
              <a:spcBef>
                <a:spcPts val="600"/>
              </a:spcBef>
              <a:buFont typeface="+mj-lt"/>
              <a:buAutoNum type="arabicPeriod"/>
            </a:pPr>
            <a:r>
              <a:rPr lang="en-GB" sz="2400" dirty="0" smtClean="0"/>
              <a:t>Select </a:t>
            </a:r>
            <a:r>
              <a:rPr lang="en-GB" sz="2400" b="1" u="sng" dirty="0"/>
              <a:t>Shift + </a:t>
            </a:r>
            <a:r>
              <a:rPr lang="en-GB" sz="2400" b="1" u="sng" dirty="0" smtClean="0"/>
              <a:t>End + </a:t>
            </a:r>
            <a:r>
              <a:rPr lang="en-GB" sz="2400" b="1" u="sng" dirty="0" err="1" smtClean="0"/>
              <a:t>DownArrow</a:t>
            </a:r>
            <a:r>
              <a:rPr lang="en-GB" sz="2400" dirty="0" smtClean="0"/>
              <a:t> or                             enter “:B674”</a:t>
            </a:r>
          </a:p>
          <a:p>
            <a:pPr marL="354013" indent="-354013">
              <a:spcBef>
                <a:spcPts val="600"/>
              </a:spcBef>
              <a:buFont typeface="+mj-lt"/>
              <a:buAutoNum type="arabicPeriod"/>
            </a:pPr>
            <a:r>
              <a:rPr lang="en-GB" sz="2400" dirty="0" smtClean="0"/>
              <a:t>Type “)” and press the Return key</a:t>
            </a:r>
          </a:p>
          <a:p>
            <a:pPr marL="354013" indent="-354013">
              <a:spcBef>
                <a:spcPts val="600"/>
              </a:spcBef>
              <a:buFont typeface="+mj-lt"/>
              <a:buAutoNum type="arabicPeriod"/>
            </a:pPr>
            <a:r>
              <a:rPr lang="en-GB" sz="2400" dirty="0"/>
              <a:t>“</a:t>
            </a:r>
            <a:r>
              <a:rPr lang="en-GB" sz="2400" dirty="0" smtClean="0"/>
              <a:t>1.070006” should be displayed in cell E3</a:t>
            </a:r>
          </a:p>
          <a:p>
            <a:pPr marL="354013" indent="-354013">
              <a:spcBef>
                <a:spcPts val="600"/>
              </a:spcBef>
              <a:buFont typeface="+mj-lt"/>
              <a:buAutoNum type="arabicPeriod"/>
            </a:pPr>
            <a:r>
              <a:rPr lang="en-GB" sz="2400" dirty="0" smtClean="0"/>
              <a:t>As before, reduce the number of decimal places to 2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2400" dirty="0" smtClean="0"/>
              <a:t>This is the standard deviation of the Ages in the dataset assuming that they are a sample from a larger population.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685" y="2708920"/>
            <a:ext cx="2419350" cy="159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7668344" y="2420888"/>
            <a:ext cx="144016" cy="57606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38200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74" r="71254"/>
          <a:stretch/>
        </p:blipFill>
        <p:spPr bwMode="auto">
          <a:xfrm>
            <a:off x="3995936" y="1040840"/>
            <a:ext cx="2749745" cy="352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0643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Opening Excel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51520" y="836712"/>
            <a:ext cx="3466727" cy="512894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5000"/>
              </a:lnSpc>
              <a:buNone/>
            </a:pPr>
            <a:r>
              <a:rPr lang="en-GB" sz="2400" dirty="0"/>
              <a:t>To open Excel without a data file:</a:t>
            </a:r>
          </a:p>
          <a:p>
            <a:pPr marL="355600" indent="-355600">
              <a:lnSpc>
                <a:spcPct val="105000"/>
              </a:lnSpc>
              <a:buFont typeface="+mj-lt"/>
              <a:buAutoNum type="arabicPeriod"/>
            </a:pPr>
            <a:r>
              <a:rPr lang="en-GB" sz="2400" dirty="0" smtClean="0"/>
              <a:t>Click </a:t>
            </a:r>
            <a:r>
              <a:rPr lang="en-GB" sz="2400" dirty="0"/>
              <a:t>on the Start </a:t>
            </a:r>
            <a:r>
              <a:rPr lang="en-GB" sz="2400" dirty="0" smtClean="0"/>
              <a:t>button</a:t>
            </a:r>
          </a:p>
          <a:p>
            <a:pPr marL="355600" indent="-355600">
              <a:lnSpc>
                <a:spcPct val="105000"/>
              </a:lnSpc>
              <a:buFont typeface="+mj-lt"/>
              <a:buAutoNum type="arabicPeriod"/>
            </a:pPr>
            <a:r>
              <a:rPr lang="en-GB" sz="2400" dirty="0" smtClean="0"/>
              <a:t>Select </a:t>
            </a:r>
            <a:r>
              <a:rPr lang="en-GB" sz="2400" dirty="0"/>
              <a:t>“All Programs”</a:t>
            </a:r>
          </a:p>
          <a:p>
            <a:pPr marL="355600" indent="-355600">
              <a:lnSpc>
                <a:spcPct val="105000"/>
              </a:lnSpc>
              <a:buFont typeface="+mj-lt"/>
              <a:buAutoNum type="arabicPeriod"/>
            </a:pPr>
            <a:r>
              <a:rPr lang="en-GB" sz="2400" dirty="0" smtClean="0"/>
              <a:t>Select </a:t>
            </a:r>
            <a:r>
              <a:rPr lang="en-GB" sz="2400" dirty="0"/>
              <a:t>“Microsoft Office” </a:t>
            </a:r>
          </a:p>
          <a:p>
            <a:pPr marL="355600" indent="-355600">
              <a:lnSpc>
                <a:spcPct val="105000"/>
              </a:lnSpc>
              <a:buFont typeface="+mj-lt"/>
              <a:buAutoNum type="arabicPeriod"/>
            </a:pPr>
            <a:r>
              <a:rPr lang="en-GB" sz="2400" dirty="0" smtClean="0"/>
              <a:t>Select </a:t>
            </a:r>
            <a:r>
              <a:rPr lang="en-GB" sz="2400" dirty="0"/>
              <a:t>“Microsoft Excel 2010”</a:t>
            </a:r>
          </a:p>
          <a:p>
            <a:pPr marL="0" indent="0">
              <a:lnSpc>
                <a:spcPct val="105000"/>
              </a:lnSpc>
              <a:buNone/>
            </a:pPr>
            <a:r>
              <a:rPr lang="en-GB" sz="2400" dirty="0" smtClean="0"/>
              <a:t>You </a:t>
            </a:r>
            <a:r>
              <a:rPr lang="en-GB" sz="2400" dirty="0"/>
              <a:t>can </a:t>
            </a:r>
            <a:r>
              <a:rPr lang="en-GB" sz="2400" dirty="0" smtClean="0"/>
              <a:t>also select Excel from </a:t>
            </a:r>
            <a:r>
              <a:rPr lang="en-GB" sz="2400" dirty="0"/>
              <a:t>the recently used </a:t>
            </a:r>
            <a:r>
              <a:rPr lang="en-GB" sz="2400" dirty="0" smtClean="0"/>
              <a:t>programs list, if it is visible in the list</a:t>
            </a:r>
            <a:endParaRPr lang="en-GB" sz="2400" dirty="0"/>
          </a:p>
          <a:p>
            <a:pPr marL="0" indent="0">
              <a:lnSpc>
                <a:spcPct val="105000"/>
              </a:lnSpc>
              <a:buNone/>
            </a:pPr>
            <a:endParaRPr lang="en-GB" sz="2400" dirty="0" smtClean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816" r="71079"/>
          <a:stretch/>
        </p:blipFill>
        <p:spPr bwMode="auto">
          <a:xfrm>
            <a:off x="5960814" y="2019599"/>
            <a:ext cx="3085322" cy="394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9" name="Straight Arrow Connector 28"/>
          <p:cNvCxnSpPr/>
          <p:nvPr/>
        </p:nvCxnSpPr>
        <p:spPr>
          <a:xfrm flipV="1">
            <a:off x="3059832" y="1484784"/>
            <a:ext cx="1080120" cy="305138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 Box 19"/>
          <p:cNvSpPr txBox="1"/>
          <p:nvPr/>
        </p:nvSpPr>
        <p:spPr>
          <a:xfrm>
            <a:off x="3743908" y="4389041"/>
            <a:ext cx="315916" cy="294251"/>
          </a:xfrm>
          <a:prstGeom prst="rect">
            <a:avLst/>
          </a:prstGeom>
          <a:solidFill>
            <a:srgbClr val="FFCC99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effectLst/>
                <a:latin typeface="Arial"/>
                <a:ea typeface="Times New Roman"/>
              </a:rPr>
              <a:t>1.</a:t>
            </a:r>
            <a:endParaRPr lang="en-GB" sz="20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2" name="Text Box 20"/>
          <p:cNvSpPr txBox="1"/>
          <p:nvPr/>
        </p:nvSpPr>
        <p:spPr>
          <a:xfrm>
            <a:off x="3722610" y="3698375"/>
            <a:ext cx="315916" cy="294251"/>
          </a:xfrm>
          <a:prstGeom prst="rect">
            <a:avLst/>
          </a:prstGeom>
          <a:solidFill>
            <a:srgbClr val="FFCC99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effectLst/>
                <a:latin typeface="Arial"/>
                <a:ea typeface="Times New Roman"/>
              </a:rPr>
              <a:t>2.</a:t>
            </a:r>
            <a:endParaRPr lang="en-GB" sz="20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3" name="Text Box 27"/>
          <p:cNvSpPr txBox="1"/>
          <p:nvPr/>
        </p:nvSpPr>
        <p:spPr>
          <a:xfrm>
            <a:off x="5724128" y="2805271"/>
            <a:ext cx="315916" cy="294251"/>
          </a:xfrm>
          <a:prstGeom prst="rect">
            <a:avLst/>
          </a:prstGeom>
          <a:solidFill>
            <a:srgbClr val="FFCC99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effectLst/>
                <a:latin typeface="Arial"/>
                <a:ea typeface="Times New Roman"/>
              </a:rPr>
              <a:t>3.</a:t>
            </a:r>
            <a:endParaRPr lang="en-GB" sz="20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4" name="Text Box 28"/>
          <p:cNvSpPr txBox="1"/>
          <p:nvPr/>
        </p:nvSpPr>
        <p:spPr>
          <a:xfrm>
            <a:off x="5724128" y="3121566"/>
            <a:ext cx="315916" cy="294251"/>
          </a:xfrm>
          <a:prstGeom prst="rect">
            <a:avLst/>
          </a:prstGeom>
          <a:solidFill>
            <a:srgbClr val="FFCC99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effectLst/>
                <a:latin typeface="Arial"/>
                <a:ea typeface="Times New Roman"/>
              </a:rPr>
              <a:t>4.</a:t>
            </a:r>
            <a:endParaRPr lang="en-GB" sz="20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86501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dirty="0" smtClean="0"/>
              <a:t>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13681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800" dirty="0" smtClean="0"/>
              <a:t>On a separate sheet, calculate the mean and standard deviation of </a:t>
            </a:r>
            <a:r>
              <a:rPr lang="en-GB" sz="2800" i="1" dirty="0" err="1" smtClean="0"/>
              <a:t>ArmSpan</a:t>
            </a:r>
            <a:r>
              <a:rPr lang="en-GB" sz="2800" dirty="0" smtClean="0"/>
              <a:t>. Display them to 2 decimal places.</a:t>
            </a:r>
            <a:endParaRPr lang="en-GB" sz="2800" dirty="0"/>
          </a:p>
        </p:txBody>
      </p:sp>
      <p:pic>
        <p:nvPicPr>
          <p:cNvPr id="4" name="Picture 3" descr="MCPE02604_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88640"/>
            <a:ext cx="1747837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756" y="3212976"/>
            <a:ext cx="5160486" cy="14356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55317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46976" y="2060848"/>
            <a:ext cx="7704856" cy="393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Suppose we want to find the Means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and Standard Deviations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for the </a:t>
            </a:r>
            <a:r>
              <a:rPr lang="en-GB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Ages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en-GB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Male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respondents respectively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We could use formulae (the AVERAGE and STDEV.S functions, in this case), but how would we separate the </a:t>
            </a:r>
            <a:r>
              <a:rPr lang="en-GB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Male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data?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We could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sort the data then select the relevant rows, but a Pivot table is simpler…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88640"/>
            <a:ext cx="8208912" cy="180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000" dirty="0" smtClean="0"/>
              <a:t>Calculating means and standard deviations using a pivot table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8067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836712"/>
            <a:ext cx="820891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lvl="0" indent="-355600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Click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inside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dataset on the </a:t>
            </a:r>
            <a:r>
              <a:rPr lang="en-GB" sz="2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GenderAge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sheet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lvl="0" indent="-355600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GB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Insert &gt; PivotTable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bring up the PivotTable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dialog</a:t>
            </a:r>
          </a:p>
          <a:p>
            <a:pPr marL="355600" lvl="0" indent="-355600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Create a Pivot table on the same sheet (select Existing worksheet and the cell D5)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16632"/>
            <a:ext cx="8208912" cy="64807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1. Create a pivot table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23" b="6700"/>
          <a:stretch/>
        </p:blipFill>
        <p:spPr bwMode="auto">
          <a:xfrm>
            <a:off x="2047476" y="2837260"/>
            <a:ext cx="5764884" cy="31120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04330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6613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/>
              <a:t>2</a:t>
            </a:r>
            <a:r>
              <a:rPr lang="en-GB" sz="4000" dirty="0" smtClean="0"/>
              <a:t>. Calculate the mean </a:t>
            </a:r>
            <a:r>
              <a:rPr lang="en-GB" sz="4000" i="1" dirty="0" smtClean="0"/>
              <a:t>Age </a:t>
            </a:r>
            <a:r>
              <a:rPr lang="en-GB" sz="4000" dirty="0" smtClean="0"/>
              <a:t>for each value of </a:t>
            </a:r>
            <a:r>
              <a:rPr lang="en-GB" sz="4000" i="1" dirty="0" smtClean="0"/>
              <a:t>Gender</a:t>
            </a:r>
            <a:endParaRPr lang="en-GB" sz="4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6184"/>
            <a:ext cx="8229600" cy="2764904"/>
          </a:xfrm>
        </p:spPr>
        <p:txBody>
          <a:bodyPr>
            <a:normAutofit/>
          </a:bodyPr>
          <a:lstStyle/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/>
              <a:t>Drag </a:t>
            </a:r>
            <a:r>
              <a:rPr lang="en-GB" sz="2800" i="1" dirty="0"/>
              <a:t>Gender</a:t>
            </a:r>
            <a:r>
              <a:rPr lang="en-GB" sz="2800" dirty="0"/>
              <a:t> to the </a:t>
            </a:r>
            <a:r>
              <a:rPr lang="en-GB" sz="2800" b="1" dirty="0"/>
              <a:t>Row Labels </a:t>
            </a:r>
            <a:r>
              <a:rPr lang="en-GB" sz="2800" dirty="0"/>
              <a:t>area in the PivotTables field list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/>
              <a:t>Drag </a:t>
            </a:r>
            <a:r>
              <a:rPr lang="en-GB" sz="2800" i="1" dirty="0"/>
              <a:t>Age</a:t>
            </a:r>
            <a:r>
              <a:rPr lang="en-GB" sz="2800" dirty="0"/>
              <a:t> to the </a:t>
            </a:r>
            <a:r>
              <a:rPr lang="en-GB" sz="2800" b="1" dirty="0"/>
              <a:t>Values</a:t>
            </a:r>
            <a:r>
              <a:rPr lang="en-GB" sz="2800" dirty="0"/>
              <a:t> area (it might default to Sum, but we’re going to change that…)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/>
              <a:t>Select </a:t>
            </a:r>
            <a:r>
              <a:rPr lang="en-GB" sz="2800" b="1" u="sng" dirty="0"/>
              <a:t>Design &gt; Report Layout &gt; Show in Tabular Form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43608" y="4421729"/>
            <a:ext cx="3816424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You should get something like this.</a:t>
            </a:r>
          </a:p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It might count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Age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instead.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496" y="4221088"/>
            <a:ext cx="2880000" cy="158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>
            <a:stCxn id="4" idx="3"/>
            <a:endCxn id="5" idx="1"/>
          </p:cNvCxnSpPr>
          <p:nvPr/>
        </p:nvCxnSpPr>
        <p:spPr>
          <a:xfrm flipV="1">
            <a:off x="4860032" y="5013088"/>
            <a:ext cx="460464" cy="880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02127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04664"/>
            <a:ext cx="792088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Right-click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 data cell in the Age column of the Pivot table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Choose “</a:t>
            </a:r>
            <a:r>
              <a:rPr lang="en-GB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Summarize Values By…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” and click on “</a:t>
            </a:r>
            <a:r>
              <a:rPr lang="en-GB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should have something like this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Too much detail!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Right-click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 one of the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“Average of Age” values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Pivot table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choose “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Number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Format…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723252"/>
            <a:ext cx="2556000" cy="11147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552" y="3759429"/>
            <a:ext cx="548439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Then choose “</a:t>
            </a:r>
            <a:r>
              <a:rPr lang="en-GB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Reduce the number of decimal places to 2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should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then have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something like this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81128"/>
            <a:ext cx="2448000" cy="11566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7434176" y="2204864"/>
            <a:ext cx="522200" cy="7200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55082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184" y="1124744"/>
            <a:ext cx="7920880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Drag </a:t>
            </a:r>
            <a:r>
              <a:rPr lang="en-GB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Age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to the Values area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of PivotTables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field list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again (again, it might default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Sum)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should have something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like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184" y="2896775"/>
            <a:ext cx="7920880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Right-click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inside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“Sum of Age” values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area of the Pivot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Choose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Summarize Values By…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” and click on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More Options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Scroll down the list and select “</a:t>
            </a:r>
            <a:r>
              <a:rPr lang="en-GB" sz="24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StdDev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should have something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like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304" y="1838828"/>
            <a:ext cx="3096000" cy="10463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013176"/>
            <a:ext cx="3096000" cy="9494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V="1">
            <a:off x="7092280" y="2245963"/>
            <a:ext cx="936508" cy="75098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/>
        </p:nvSpPr>
        <p:spPr bwMode="auto">
          <a:xfrm>
            <a:off x="107504" y="116632"/>
            <a:ext cx="8964000" cy="1066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6666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3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3. Calculate the standard deviation of </a:t>
            </a:r>
            <a:r>
              <a:rPr lang="en-GB" sz="3600" i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Age </a:t>
            </a:r>
            <a:r>
              <a:rPr lang="en-GB" sz="3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for each value of </a:t>
            </a:r>
            <a:r>
              <a:rPr lang="en-GB" sz="3600" i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Gender</a:t>
            </a:r>
            <a:endParaRPr lang="en-GB" sz="3600" i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69443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260648"/>
            <a:ext cx="7920880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Too much detail again!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Right-click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in the “</a:t>
            </a:r>
            <a:r>
              <a:rPr lang="en-GB" sz="24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StdDev</a:t>
            </a:r>
            <a:r>
              <a:rPr lang="en-GB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of Age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” values area of the Pivot table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Choose “</a:t>
            </a:r>
            <a:r>
              <a:rPr lang="en-GB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Number Format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” and “</a:t>
            </a:r>
            <a:r>
              <a:rPr lang="en-GB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Make sure you have 2 decimal places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should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then have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something like this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You can see that the average ages of males and females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 the same (to 2 decimal places), but the ages of the female respondents vary a little more than those of the males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Save the file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488001"/>
            <a:ext cx="3456000" cy="12237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55160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1827981"/>
            <a:ext cx="79208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On a new sheet, find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means and standard deviations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for the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number of </a:t>
            </a:r>
            <a:r>
              <a:rPr lang="en-GB" sz="2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TeethFillings</a:t>
            </a:r>
            <a:r>
              <a:rPr lang="en-GB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2800" i="1" dirty="0">
                <a:latin typeface="Arial" panose="020B0604020202020204" pitchFamily="34" charset="0"/>
                <a:cs typeface="Arial" panose="020B0604020202020204" pitchFamily="34" charset="0"/>
              </a:rPr>
              <a:t>Male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2800" i="1" dirty="0">
                <a:latin typeface="Arial" panose="020B0604020202020204" pitchFamily="34" charset="0"/>
                <a:cs typeface="Arial" panose="020B0604020202020204" pitchFamily="34" charset="0"/>
              </a:rPr>
              <a:t>Female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respondents (to 2 decimal places)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13"/>
          <a:stretch/>
        </p:blipFill>
        <p:spPr bwMode="auto">
          <a:xfrm>
            <a:off x="954489" y="3861048"/>
            <a:ext cx="7379038" cy="16253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2411760" y="663687"/>
            <a:ext cx="4824536" cy="778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6666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Activity</a:t>
            </a:r>
            <a:endParaRPr lang="en-GB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4" descr="MCPE02604_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85750"/>
            <a:ext cx="1747837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10786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en-GB" dirty="0" smtClean="0"/>
              <a:t>Recap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680520"/>
          </a:xfrm>
        </p:spPr>
        <p:txBody>
          <a:bodyPr/>
          <a:lstStyle/>
          <a:p>
            <a:pPr marL="0" indent="0"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2800" dirty="0" smtClean="0"/>
              <a:t>We have looked at: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Opening </a:t>
            </a:r>
            <a:r>
              <a:rPr lang="en-GB" sz="2800" dirty="0"/>
              <a:t>Excel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/>
              <a:t>File handling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/>
              <a:t>Excel </a:t>
            </a:r>
            <a:r>
              <a:rPr lang="en-GB" sz="2800" dirty="0" smtClean="0"/>
              <a:t>interface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Pivot tables for percentage frequencies of category values of a variable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Built-in statistical functions of a single series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Pivot tables for statistical functions of category values of a variable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97206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79388" y="188640"/>
            <a:ext cx="8713787" cy="633412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How to open an Excel data file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394" r="69475"/>
          <a:stretch/>
        </p:blipFill>
        <p:spPr bwMode="auto">
          <a:xfrm>
            <a:off x="6300192" y="980728"/>
            <a:ext cx="2146074" cy="2575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51520" y="1033944"/>
            <a:ext cx="4968552" cy="4626833"/>
          </a:xfrm>
        </p:spPr>
        <p:txBody>
          <a:bodyPr/>
          <a:lstStyle/>
          <a:p>
            <a:pPr marL="355600" indent="-355600">
              <a:lnSpc>
                <a:spcPct val="90000"/>
              </a:lnSpc>
            </a:pPr>
            <a:r>
              <a:rPr lang="en-GB" sz="2600" dirty="0" smtClean="0"/>
              <a:t>Use a file manager such as Documents: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Move to the folder containing the file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Double click on the file</a:t>
            </a:r>
          </a:p>
          <a:p>
            <a:pPr marL="4763" lvl="1" indent="0">
              <a:lnSpc>
                <a:spcPct val="90000"/>
              </a:lnSpc>
              <a:buNone/>
            </a:pPr>
            <a:r>
              <a:rPr lang="en-GB" b="1" dirty="0" smtClean="0"/>
              <a:t>or</a:t>
            </a:r>
          </a:p>
          <a:p>
            <a:pPr marL="355600" indent="-355600">
              <a:lnSpc>
                <a:spcPct val="90000"/>
              </a:lnSpc>
            </a:pPr>
            <a:r>
              <a:rPr lang="en-GB" sz="2600" dirty="0" smtClean="0"/>
              <a:t>Open Excel and select the File menu: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Select the file name from the list on the right hand side, </a:t>
            </a:r>
            <a:r>
              <a:rPr lang="en-GB" sz="2400" b="1" dirty="0" smtClean="0"/>
              <a:t>or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Select Open and locate the file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267744" y="3861048"/>
            <a:ext cx="3188652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555776" y="1484784"/>
            <a:ext cx="5112568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132"/>
          <a:stretch/>
        </p:blipFill>
        <p:spPr bwMode="auto">
          <a:xfrm>
            <a:off x="5456396" y="3789040"/>
            <a:ext cx="3316576" cy="2088232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8" name="Straight Arrow Connector 17"/>
          <p:cNvCxnSpPr/>
          <p:nvPr/>
        </p:nvCxnSpPr>
        <p:spPr>
          <a:xfrm>
            <a:off x="5220072" y="4365104"/>
            <a:ext cx="1188132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5004048" y="4581128"/>
            <a:ext cx="612000" cy="57606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75143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435975" cy="1065212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3600" dirty="0" smtClean="0"/>
              <a:t>File handling 1: How to copy a file onto your computer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32048" y="1124744"/>
            <a:ext cx="8229600" cy="1584176"/>
          </a:xfrm>
        </p:spPr>
        <p:txBody>
          <a:bodyPr>
            <a:normAutofit lnSpcReduction="10000"/>
          </a:bodyPr>
          <a:lstStyle/>
          <a:p>
            <a:pPr marL="355600" lvl="0" indent="-355600">
              <a:lnSpc>
                <a:spcPct val="105000"/>
              </a:lnSpc>
            </a:pPr>
            <a:r>
              <a:rPr lang="en-GB" sz="2400" dirty="0" smtClean="0"/>
              <a:t>Open </a:t>
            </a:r>
            <a:r>
              <a:rPr lang="en-GB" sz="2400" dirty="0"/>
              <a:t>two file managers</a:t>
            </a:r>
          </a:p>
          <a:p>
            <a:pPr marL="355600" lvl="0" indent="-355600">
              <a:lnSpc>
                <a:spcPct val="105000"/>
              </a:lnSpc>
            </a:pPr>
            <a:r>
              <a:rPr lang="en-GB" sz="2400" dirty="0"/>
              <a:t>Navigate to the folder containing your file on the memory stick </a:t>
            </a:r>
            <a:r>
              <a:rPr lang="en-GB" sz="2400" dirty="0" smtClean="0"/>
              <a:t>(or other storage media) in </a:t>
            </a:r>
            <a:r>
              <a:rPr lang="en-GB" sz="2400" dirty="0"/>
              <a:t>one and the </a:t>
            </a:r>
            <a:r>
              <a:rPr lang="en-GB" sz="2400" dirty="0" smtClean="0"/>
              <a:t>Documents </a:t>
            </a:r>
            <a:r>
              <a:rPr lang="en-GB" sz="2400" dirty="0"/>
              <a:t>folder </a:t>
            </a:r>
            <a:r>
              <a:rPr lang="en-GB" sz="2400" dirty="0" smtClean="0"/>
              <a:t>(or a subfolder) in </a:t>
            </a:r>
            <a:r>
              <a:rPr lang="en-GB" sz="2400" dirty="0"/>
              <a:t>the </a:t>
            </a:r>
            <a:r>
              <a:rPr lang="en-GB" sz="2400" dirty="0" smtClean="0"/>
              <a:t>other</a:t>
            </a:r>
            <a:endParaRPr lang="en-GB" sz="2400" dirty="0"/>
          </a:p>
        </p:txBody>
      </p:sp>
      <p:sp>
        <p:nvSpPr>
          <p:cNvPr id="2" name="Rectangle 1"/>
          <p:cNvSpPr/>
          <p:nvPr/>
        </p:nvSpPr>
        <p:spPr>
          <a:xfrm>
            <a:off x="432048" y="2636912"/>
            <a:ext cx="4427984" cy="2548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lnSpc>
                <a:spcPct val="95000"/>
              </a:lnSpc>
              <a:buFont typeface="Wingdings" pitchFamily="2" charset="2"/>
              <a:buChar char="q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Click and drag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file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from the memory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stick (or other storage media)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folder to the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Documents folder (or a subfolder)</a:t>
            </a:r>
          </a:p>
          <a:p>
            <a:pPr marL="355600" indent="-355600">
              <a:lnSpc>
                <a:spcPct val="95000"/>
              </a:lnSpc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Take care not to drag into a subfolder by mistake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636912"/>
            <a:ext cx="3528392" cy="24587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6352787" y="3068960"/>
            <a:ext cx="2035637" cy="129614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24480" y="5336166"/>
            <a:ext cx="8568000" cy="7571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If you are requested for permission to overwrite a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file with the same name,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you normally need to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overwrite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with a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newer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one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64489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File handling 2: Creating a subfolder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3600000" cy="4248472"/>
          </a:xfrm>
        </p:spPr>
        <p:txBody>
          <a:bodyPr>
            <a:normAutofit lnSpcReduction="10000"/>
          </a:bodyPr>
          <a:lstStyle/>
          <a:p>
            <a:pPr marL="354013" indent="-354013">
              <a:lnSpc>
                <a:spcPct val="105000"/>
              </a:lnSpc>
              <a:buFont typeface="+mj-lt"/>
              <a:buAutoNum type="arabicPeriod"/>
            </a:pPr>
            <a:r>
              <a:rPr lang="en-GB" sz="2400" dirty="0" smtClean="0"/>
              <a:t>Open the “Documents” application from the Start button</a:t>
            </a:r>
          </a:p>
          <a:p>
            <a:pPr marL="354013" lvl="0" indent="-354013">
              <a:lnSpc>
                <a:spcPct val="105000"/>
              </a:lnSpc>
              <a:buFont typeface="+mj-lt"/>
              <a:buAutoNum type="arabicPeriod"/>
            </a:pPr>
            <a:r>
              <a:rPr lang="en-GB" sz="2400" dirty="0" smtClean="0"/>
              <a:t>Select: “New folder”</a:t>
            </a:r>
            <a:endParaRPr lang="en-GB" sz="2400" dirty="0"/>
          </a:p>
          <a:p>
            <a:pPr marL="354013" indent="-354013">
              <a:lnSpc>
                <a:spcPct val="105000"/>
              </a:lnSpc>
              <a:buFont typeface="+mj-lt"/>
              <a:buAutoNum type="arabicPeriod"/>
            </a:pPr>
            <a:r>
              <a:rPr lang="en-GB" sz="2400" dirty="0"/>
              <a:t>Enter the name of the new </a:t>
            </a:r>
            <a:r>
              <a:rPr lang="en-GB" sz="2400" dirty="0" smtClean="0"/>
              <a:t>folder as “4ExcelPivotTables”</a:t>
            </a:r>
          </a:p>
          <a:p>
            <a:pPr marL="0" indent="0">
              <a:lnSpc>
                <a:spcPct val="105000"/>
              </a:lnSpc>
              <a:buNone/>
            </a:pPr>
            <a:r>
              <a:rPr lang="en-GB" sz="2400" dirty="0" smtClean="0"/>
              <a:t>You can create one folder for each workshop in this course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466205"/>
            <a:ext cx="5090319" cy="39790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3203848" y="1988840"/>
            <a:ext cx="2232248" cy="9361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41664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130622"/>
            <a:ext cx="8229600" cy="106613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File handling 3: Creating a new version of a file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6583027" cy="4608512"/>
          </a:xfrm>
        </p:spPr>
        <p:txBody>
          <a:bodyPr>
            <a:normAutofit lnSpcReduction="10000"/>
          </a:bodyPr>
          <a:lstStyle/>
          <a:p>
            <a:pPr marL="354013" lvl="0" indent="-354013">
              <a:lnSpc>
                <a:spcPct val="10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2400" dirty="0" smtClean="0"/>
              <a:t>Open the folder “4ExcelPivotTables” in a file manager</a:t>
            </a:r>
            <a:endParaRPr lang="en-GB" sz="2400" dirty="0"/>
          </a:p>
          <a:p>
            <a:pPr marL="354013" lvl="0" indent="-354013">
              <a:lnSpc>
                <a:spcPct val="10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2400" dirty="0" smtClean="0"/>
              <a:t>Make a copy of the </a:t>
            </a:r>
            <a:r>
              <a:rPr lang="en-GB" sz="2400" dirty="0"/>
              <a:t>file </a:t>
            </a:r>
            <a:r>
              <a:rPr lang="en-GB" sz="2400" dirty="0" smtClean="0"/>
              <a:t>SurveyData.xlsx (associated with this presentation) in this folder by selecting the file and using the Save as option</a:t>
            </a:r>
            <a:endParaRPr lang="en-GB" sz="2400" dirty="0"/>
          </a:p>
          <a:p>
            <a:pPr marL="354013" lvl="0" indent="-354013">
              <a:lnSpc>
                <a:spcPct val="10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2400" dirty="0"/>
              <a:t>Open this copy of the file by double clicking on </a:t>
            </a:r>
            <a:r>
              <a:rPr lang="en-GB" sz="2400" dirty="0" smtClean="0"/>
              <a:t>it in the Documents application</a:t>
            </a:r>
            <a:endParaRPr lang="en-GB" sz="2400" dirty="0"/>
          </a:p>
          <a:p>
            <a:pPr marL="354013" lvl="0" indent="-354013">
              <a:lnSpc>
                <a:spcPct val="10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2400" dirty="0"/>
              <a:t>Rename it as </a:t>
            </a:r>
            <a:r>
              <a:rPr lang="en-GB" sz="2400" dirty="0" smtClean="0"/>
              <a:t>SurveyData2.xlsx </a:t>
            </a:r>
            <a:r>
              <a:rPr lang="en-GB" sz="2400" dirty="0"/>
              <a:t>using </a:t>
            </a:r>
            <a:r>
              <a:rPr lang="en-GB" sz="2400" dirty="0" smtClean="0"/>
              <a:t>File </a:t>
            </a:r>
            <a:r>
              <a:rPr lang="en-GB" sz="2400" dirty="0"/>
              <a:t>– Save </a:t>
            </a:r>
            <a:r>
              <a:rPr lang="en-GB" sz="2400" dirty="0" smtClean="0"/>
              <a:t>As</a:t>
            </a:r>
          </a:p>
          <a:p>
            <a:pPr marL="0" lvl="0" indent="0">
              <a:lnSpc>
                <a:spcPct val="105000"/>
              </a:lnSpc>
              <a:spcBef>
                <a:spcPts val="600"/>
              </a:spcBef>
              <a:buNone/>
            </a:pPr>
            <a:r>
              <a:rPr lang="en-GB" sz="2400" dirty="0" smtClean="0"/>
              <a:t>Always rename your version at the </a:t>
            </a:r>
            <a:r>
              <a:rPr lang="en-GB" sz="2400" b="1" dirty="0" smtClean="0"/>
              <a:t>start</a:t>
            </a:r>
            <a:r>
              <a:rPr lang="en-GB" sz="2400" dirty="0" smtClean="0"/>
              <a:t> of a new session</a:t>
            </a:r>
            <a:endParaRPr lang="en-GB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487"/>
          <a:stretch/>
        </p:blipFill>
        <p:spPr bwMode="auto">
          <a:xfrm>
            <a:off x="7236297" y="1628800"/>
            <a:ext cx="1728192" cy="40650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6588224" y="1916832"/>
            <a:ext cx="720080" cy="25202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6776442" y="2390914"/>
            <a:ext cx="548258" cy="204619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8381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smtClean="0"/>
              <a:t>File handling 4: Saving your work regularly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554960" cy="4133850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Good </a:t>
            </a:r>
            <a:r>
              <a:rPr lang="en-GB" sz="2400" dirty="0"/>
              <a:t>practice to save your work regularly (e.g. every 5 to 10 minutes</a:t>
            </a:r>
            <a:r>
              <a:rPr lang="en-GB" sz="2400" dirty="0" smtClean="0"/>
              <a:t>)</a:t>
            </a:r>
          </a:p>
          <a:p>
            <a:pPr marL="0" indent="0">
              <a:buNone/>
            </a:pPr>
            <a:r>
              <a:rPr lang="en-GB" sz="2400" dirty="0" smtClean="0"/>
              <a:t>Create </a:t>
            </a:r>
            <a:r>
              <a:rPr lang="en-GB" sz="2400" dirty="0"/>
              <a:t>a Save shortcut button </a:t>
            </a:r>
            <a:r>
              <a:rPr lang="en-GB" sz="2400" dirty="0" smtClean="0"/>
              <a:t>(floppy disk picture) </a:t>
            </a:r>
            <a:r>
              <a:rPr lang="en-GB" sz="2400" dirty="0"/>
              <a:t>on the Quick Access </a:t>
            </a:r>
            <a:r>
              <a:rPr lang="en-GB" sz="2400" dirty="0" smtClean="0"/>
              <a:t>Toolbar by:</a:t>
            </a:r>
            <a:endParaRPr lang="en-GB" sz="2400" dirty="0"/>
          </a:p>
          <a:p>
            <a:pPr marL="355600" lvl="0" indent="-355600"/>
            <a:r>
              <a:rPr lang="en-GB" sz="2400" dirty="0"/>
              <a:t>Selecting the Quick Access Toolbar</a:t>
            </a:r>
          </a:p>
          <a:p>
            <a:pPr marL="355600" lvl="0" indent="-355600"/>
            <a:r>
              <a:rPr lang="en-GB" sz="2400" dirty="0"/>
              <a:t>Selecting Save</a:t>
            </a:r>
          </a:p>
          <a:p>
            <a:pPr marL="355600" indent="-355600"/>
            <a:r>
              <a:rPr lang="en-GB" sz="2400" dirty="0"/>
              <a:t>Selecting the Save button which has been created</a:t>
            </a:r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700808"/>
            <a:ext cx="2520280" cy="396044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5" name="Straight Arrow Connector 4"/>
          <p:cNvCxnSpPr/>
          <p:nvPr/>
        </p:nvCxnSpPr>
        <p:spPr>
          <a:xfrm flipV="1">
            <a:off x="5220072" y="1916832"/>
            <a:ext cx="1224136" cy="165618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5652120" y="2744924"/>
            <a:ext cx="936104" cy="147616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636" b="80039"/>
          <a:stretch/>
        </p:blipFill>
        <p:spPr bwMode="auto">
          <a:xfrm>
            <a:off x="3959932" y="4941614"/>
            <a:ext cx="1872208" cy="863650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>
            <a:off x="3419872" y="4869160"/>
            <a:ext cx="720080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3026521" y="4221088"/>
            <a:ext cx="2628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05932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File handling 5: Backing up files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1008112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/>
              <a:t>It is always good practice to keep your files on 2 or 3 different media.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200" y="2132856"/>
            <a:ext cx="33215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Copy the folder 4ExcelPivotTables from your computer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onto a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memory stick using two file managers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077" y="2132856"/>
            <a:ext cx="5153111" cy="37097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5708712" y="3356992"/>
            <a:ext cx="2520280" cy="172819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39135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</TotalTime>
  <Words>2414</Words>
  <Application>Microsoft Macintosh PowerPoint</Application>
  <PresentationFormat>On-screen Show (4:3)</PresentationFormat>
  <Paragraphs>439</Paragraphs>
  <Slides>38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Statistical Methods 4. Introduction to Excel and Pivot Tables</vt:lpstr>
      <vt:lpstr>Summary</vt:lpstr>
      <vt:lpstr>Opening Excel</vt:lpstr>
      <vt:lpstr>How to open an Excel data file</vt:lpstr>
      <vt:lpstr>File handling 1: How to copy a file onto your computer</vt:lpstr>
      <vt:lpstr>File handling 2: Creating a subfolder</vt:lpstr>
      <vt:lpstr>File handling 3: Creating a new version of a file</vt:lpstr>
      <vt:lpstr>File handling 4: Saving your work regularly</vt:lpstr>
      <vt:lpstr>File handling 5: Backing up files</vt:lpstr>
      <vt:lpstr>The Excel interface</vt:lpstr>
      <vt:lpstr>Pivot tables: aims</vt:lpstr>
      <vt:lpstr>Initial definition: datasets</vt:lpstr>
      <vt:lpstr>Useful keyboard shortcuts</vt:lpstr>
      <vt:lpstr>Creating a pivot table step by step  1. Open your Excel file</vt:lpstr>
      <vt:lpstr>2. Create a new sheet</vt:lpstr>
      <vt:lpstr>3. Copy and paste the Gender and Height data from the Data worksheet onto Sheet1</vt:lpstr>
      <vt:lpstr>4. Open the PivotTable dialog</vt:lpstr>
      <vt:lpstr>5. Decide where to put your pivot table</vt:lpstr>
      <vt:lpstr>6. Create the row and column labels</vt:lpstr>
      <vt:lpstr>7. Group the row labels</vt:lpstr>
      <vt:lpstr>8. Create the values</vt:lpstr>
      <vt:lpstr>9. Change the values format</vt:lpstr>
      <vt:lpstr>10. Add row and column labels</vt:lpstr>
      <vt:lpstr>11. Rename your sheet and save the file</vt:lpstr>
      <vt:lpstr>Activity</vt:lpstr>
      <vt:lpstr>Statistical functions: aims</vt:lpstr>
      <vt:lpstr>Create a dataset on a new sheet</vt:lpstr>
      <vt:lpstr>AVERAGE function</vt:lpstr>
      <vt:lpstr>STDEV.S function</vt:lpstr>
      <vt:lpstr>Activity</vt:lpstr>
      <vt:lpstr>Calculating means and standard deviations using a pivot table</vt:lpstr>
      <vt:lpstr>1. Create a pivot table</vt:lpstr>
      <vt:lpstr>2. Calculate the mean Age for each value of Gender</vt:lpstr>
      <vt:lpstr>PowerPoint Presentation</vt:lpstr>
      <vt:lpstr>PowerPoint Presentation</vt:lpstr>
      <vt:lpstr>PowerPoint Presentation</vt:lpstr>
      <vt:lpstr>PowerPoint Presentation</vt:lpstr>
      <vt:lpstr>Recap</vt:lpstr>
    </vt:vector>
  </TitlesOfParts>
  <Company>Loughborough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Janette Matthews</dc:creator>
  <cp:lastModifiedBy>Janette Matthews</cp:lastModifiedBy>
  <cp:revision>22</cp:revision>
  <dcterms:created xsi:type="dcterms:W3CDTF">2013-10-23T13:04:34Z</dcterms:created>
  <dcterms:modified xsi:type="dcterms:W3CDTF">2014-06-16T16:13:43Z</dcterms:modified>
</cp:coreProperties>
</file>