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663373-7AA6-4118-9F75-9AB45F94F1F5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4DE2963-50D7-4E00-980E-13E8C16CDF66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 sz="2000" dirty="0" err="1" smtClean="0">
              <a:latin typeface="Arial" panose="020B0604020202020204" pitchFamily="34" charset="0"/>
              <a:cs typeface="Arial" panose="020B0604020202020204" pitchFamily="34" charset="0"/>
            </a:rPr>
            <a:t>Popu-lation</a:t>
          </a:r>
          <a:endParaRPr lang="en-GB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7EED94-FB71-40C5-82E7-2206857DB964}" type="parTrans" cxnId="{1CA9E345-8232-4C5F-AA9F-62C20923BF4F}">
      <dgm:prSet/>
      <dgm:spPr/>
      <dgm:t>
        <a:bodyPr/>
        <a:lstStyle/>
        <a:p>
          <a:endParaRPr lang="en-GB"/>
        </a:p>
      </dgm:t>
    </dgm:pt>
    <dgm:pt modelId="{D675E9EA-114C-4DED-8C03-AE74BE7C6996}" type="sibTrans" cxnId="{1CA9E345-8232-4C5F-AA9F-62C20923BF4F}">
      <dgm:prSet/>
      <dgm:spPr/>
      <dgm:t>
        <a:bodyPr/>
        <a:lstStyle/>
        <a:p>
          <a:endParaRPr lang="en-GB"/>
        </a:p>
      </dgm:t>
    </dgm:pt>
    <dgm:pt modelId="{EE698258-2F54-4F08-BE0D-24EDAE884EF9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 sz="2000" dirty="0" smtClean="0"/>
            <a:t>Sam-</a:t>
          </a:r>
          <a:r>
            <a:rPr lang="en-GB" sz="2000" dirty="0" err="1" smtClean="0"/>
            <a:t>ple</a:t>
          </a:r>
          <a:endParaRPr lang="en-GB" sz="2000" dirty="0"/>
        </a:p>
      </dgm:t>
    </dgm:pt>
    <dgm:pt modelId="{7FB1C5DF-BE9C-449C-A4B6-B91FD52E9431}" type="parTrans" cxnId="{E83753D8-1646-4988-B0FF-BC0321BA5277}">
      <dgm:prSet/>
      <dgm:spPr/>
      <dgm:t>
        <a:bodyPr/>
        <a:lstStyle/>
        <a:p>
          <a:endParaRPr lang="en-GB"/>
        </a:p>
      </dgm:t>
    </dgm:pt>
    <dgm:pt modelId="{38EB4E8A-508F-404C-A8F8-95DD198E9847}" type="sibTrans" cxnId="{E83753D8-1646-4988-B0FF-BC0321BA5277}">
      <dgm:prSet/>
      <dgm:spPr/>
      <dgm:t>
        <a:bodyPr/>
        <a:lstStyle/>
        <a:p>
          <a:endParaRPr lang="en-GB"/>
        </a:p>
      </dgm:t>
    </dgm:pt>
    <dgm:pt modelId="{DB635358-C41E-43D2-ACC6-3368D468F777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GB" sz="2000" dirty="0" err="1" smtClean="0"/>
            <a:t>Resp-ond-ents</a:t>
          </a:r>
          <a:endParaRPr lang="en-GB" sz="2000" dirty="0"/>
        </a:p>
      </dgm:t>
    </dgm:pt>
    <dgm:pt modelId="{BB340856-4BCA-4B7B-B62F-0D8E74179E33}" type="parTrans" cxnId="{8D890B97-9928-4362-8898-A5205269FB0B}">
      <dgm:prSet/>
      <dgm:spPr/>
      <dgm:t>
        <a:bodyPr/>
        <a:lstStyle/>
        <a:p>
          <a:endParaRPr lang="en-GB"/>
        </a:p>
      </dgm:t>
    </dgm:pt>
    <dgm:pt modelId="{D7320EEA-F87D-4753-B367-C90E7F4855EE}" type="sibTrans" cxnId="{8D890B97-9928-4362-8898-A5205269FB0B}">
      <dgm:prSet/>
      <dgm:spPr/>
      <dgm:t>
        <a:bodyPr/>
        <a:lstStyle/>
        <a:p>
          <a:endParaRPr lang="en-GB"/>
        </a:p>
      </dgm:t>
    </dgm:pt>
    <dgm:pt modelId="{9E1CC5E3-2F82-4ECA-9BB1-F6C3161F08CF}" type="pres">
      <dgm:prSet presAssocID="{FD663373-7AA6-4118-9F75-9AB45F94F1F5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56C2681-DE19-4437-8364-D7463645E696}" type="pres">
      <dgm:prSet presAssocID="{FD663373-7AA6-4118-9F75-9AB45F94F1F5}" presName="comp1" presStyleCnt="0"/>
      <dgm:spPr/>
    </dgm:pt>
    <dgm:pt modelId="{7D589A36-CDAA-41C7-9DD7-A6A7E372D5CC}" type="pres">
      <dgm:prSet presAssocID="{FD663373-7AA6-4118-9F75-9AB45F94F1F5}" presName="circle1" presStyleLbl="node1" presStyleIdx="0" presStyleCnt="3" custScaleX="71167"/>
      <dgm:spPr/>
      <dgm:t>
        <a:bodyPr/>
        <a:lstStyle/>
        <a:p>
          <a:endParaRPr lang="en-GB"/>
        </a:p>
      </dgm:t>
    </dgm:pt>
    <dgm:pt modelId="{49D99C5D-6D90-426C-8DC8-FB5F24C9040A}" type="pres">
      <dgm:prSet presAssocID="{FD663373-7AA6-4118-9F75-9AB45F94F1F5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133F6F-091F-4FAA-8762-28D776096E33}" type="pres">
      <dgm:prSet presAssocID="{FD663373-7AA6-4118-9F75-9AB45F94F1F5}" presName="comp2" presStyleCnt="0"/>
      <dgm:spPr/>
    </dgm:pt>
    <dgm:pt modelId="{42C2426B-C39E-488A-868C-A55732179E9F}" type="pres">
      <dgm:prSet presAssocID="{FD663373-7AA6-4118-9F75-9AB45F94F1F5}" presName="circle2" presStyleLbl="node1" presStyleIdx="1" presStyleCnt="3" custScaleX="77961"/>
      <dgm:spPr/>
      <dgm:t>
        <a:bodyPr/>
        <a:lstStyle/>
        <a:p>
          <a:endParaRPr lang="en-GB"/>
        </a:p>
      </dgm:t>
    </dgm:pt>
    <dgm:pt modelId="{E80430E4-E99D-4B7A-9274-54A633265A3E}" type="pres">
      <dgm:prSet presAssocID="{FD663373-7AA6-4118-9F75-9AB45F94F1F5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5F2158-173D-48AB-BC44-591441206DDC}" type="pres">
      <dgm:prSet presAssocID="{FD663373-7AA6-4118-9F75-9AB45F94F1F5}" presName="comp3" presStyleCnt="0"/>
      <dgm:spPr/>
    </dgm:pt>
    <dgm:pt modelId="{9F886D03-5D33-49C7-ADAD-29C541C2EAEB}" type="pres">
      <dgm:prSet presAssocID="{FD663373-7AA6-4118-9F75-9AB45F94F1F5}" presName="circle3" presStyleLbl="node1" presStyleIdx="2" presStyleCnt="3" custScaleX="77961"/>
      <dgm:spPr/>
      <dgm:t>
        <a:bodyPr/>
        <a:lstStyle/>
        <a:p>
          <a:endParaRPr lang="en-GB"/>
        </a:p>
      </dgm:t>
    </dgm:pt>
    <dgm:pt modelId="{85A45B15-E1BA-4186-A650-C3DE132BB005}" type="pres">
      <dgm:prSet presAssocID="{FD663373-7AA6-4118-9F75-9AB45F94F1F5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68AE0C3-3DE2-4898-8E37-6F0AF8AEAC5E}" type="presOf" srcId="{EE698258-2F54-4F08-BE0D-24EDAE884EF9}" destId="{42C2426B-C39E-488A-868C-A55732179E9F}" srcOrd="0" destOrd="0" presId="urn:microsoft.com/office/officeart/2005/8/layout/venn2"/>
    <dgm:cxn modelId="{5B300C30-CA0B-4A38-8C72-17CFF7162FD0}" type="presOf" srcId="{FD663373-7AA6-4118-9F75-9AB45F94F1F5}" destId="{9E1CC5E3-2F82-4ECA-9BB1-F6C3161F08CF}" srcOrd="0" destOrd="0" presId="urn:microsoft.com/office/officeart/2005/8/layout/venn2"/>
    <dgm:cxn modelId="{E83753D8-1646-4988-B0FF-BC0321BA5277}" srcId="{FD663373-7AA6-4118-9F75-9AB45F94F1F5}" destId="{EE698258-2F54-4F08-BE0D-24EDAE884EF9}" srcOrd="1" destOrd="0" parTransId="{7FB1C5DF-BE9C-449C-A4B6-B91FD52E9431}" sibTransId="{38EB4E8A-508F-404C-A8F8-95DD198E9847}"/>
    <dgm:cxn modelId="{B2EC9719-704E-4C5D-9133-2E53B14E05A3}" type="presOf" srcId="{34DE2963-50D7-4E00-980E-13E8C16CDF66}" destId="{7D589A36-CDAA-41C7-9DD7-A6A7E372D5CC}" srcOrd="0" destOrd="0" presId="urn:microsoft.com/office/officeart/2005/8/layout/venn2"/>
    <dgm:cxn modelId="{8D890B97-9928-4362-8898-A5205269FB0B}" srcId="{FD663373-7AA6-4118-9F75-9AB45F94F1F5}" destId="{DB635358-C41E-43D2-ACC6-3368D468F777}" srcOrd="2" destOrd="0" parTransId="{BB340856-4BCA-4B7B-B62F-0D8E74179E33}" sibTransId="{D7320EEA-F87D-4753-B367-C90E7F4855EE}"/>
    <dgm:cxn modelId="{1CA9E345-8232-4C5F-AA9F-62C20923BF4F}" srcId="{FD663373-7AA6-4118-9F75-9AB45F94F1F5}" destId="{34DE2963-50D7-4E00-980E-13E8C16CDF66}" srcOrd="0" destOrd="0" parTransId="{8C7EED94-FB71-40C5-82E7-2206857DB964}" sibTransId="{D675E9EA-114C-4DED-8C03-AE74BE7C6996}"/>
    <dgm:cxn modelId="{E93953C2-5D2D-4E3E-B5B8-588C59145E12}" type="presOf" srcId="{DB635358-C41E-43D2-ACC6-3368D468F777}" destId="{85A45B15-E1BA-4186-A650-C3DE132BB005}" srcOrd="1" destOrd="0" presId="urn:microsoft.com/office/officeart/2005/8/layout/venn2"/>
    <dgm:cxn modelId="{13AA1CF7-2AE8-42AC-9A2D-4EE41C415486}" type="presOf" srcId="{EE698258-2F54-4F08-BE0D-24EDAE884EF9}" destId="{E80430E4-E99D-4B7A-9274-54A633265A3E}" srcOrd="1" destOrd="0" presId="urn:microsoft.com/office/officeart/2005/8/layout/venn2"/>
    <dgm:cxn modelId="{FCBAC08E-B8C0-4E28-9A67-C843F0D564A3}" type="presOf" srcId="{34DE2963-50D7-4E00-980E-13E8C16CDF66}" destId="{49D99C5D-6D90-426C-8DC8-FB5F24C9040A}" srcOrd="1" destOrd="0" presId="urn:microsoft.com/office/officeart/2005/8/layout/venn2"/>
    <dgm:cxn modelId="{4CB8B9C4-FF92-4926-8B90-23D43FB9A011}" type="presOf" srcId="{DB635358-C41E-43D2-ACC6-3368D468F777}" destId="{9F886D03-5D33-49C7-ADAD-29C541C2EAEB}" srcOrd="0" destOrd="0" presId="urn:microsoft.com/office/officeart/2005/8/layout/venn2"/>
    <dgm:cxn modelId="{3D1BA1AA-8BB6-49CB-B78A-31F48E09ED9A}" type="presParOf" srcId="{9E1CC5E3-2F82-4ECA-9BB1-F6C3161F08CF}" destId="{656C2681-DE19-4437-8364-D7463645E696}" srcOrd="0" destOrd="0" presId="urn:microsoft.com/office/officeart/2005/8/layout/venn2"/>
    <dgm:cxn modelId="{A29FEA54-5D03-4DD1-A6D7-A2B0BA3A1C37}" type="presParOf" srcId="{656C2681-DE19-4437-8364-D7463645E696}" destId="{7D589A36-CDAA-41C7-9DD7-A6A7E372D5CC}" srcOrd="0" destOrd="0" presId="urn:microsoft.com/office/officeart/2005/8/layout/venn2"/>
    <dgm:cxn modelId="{826DF839-9068-41B2-A6AB-8B4FEB2987AD}" type="presParOf" srcId="{656C2681-DE19-4437-8364-D7463645E696}" destId="{49D99C5D-6D90-426C-8DC8-FB5F24C9040A}" srcOrd="1" destOrd="0" presId="urn:microsoft.com/office/officeart/2005/8/layout/venn2"/>
    <dgm:cxn modelId="{C00C6A5C-01B5-4C78-B756-BBE87D69AC36}" type="presParOf" srcId="{9E1CC5E3-2F82-4ECA-9BB1-F6C3161F08CF}" destId="{BD133F6F-091F-4FAA-8762-28D776096E33}" srcOrd="1" destOrd="0" presId="urn:microsoft.com/office/officeart/2005/8/layout/venn2"/>
    <dgm:cxn modelId="{5E36B638-7FB8-4F21-99F7-44B9316F1643}" type="presParOf" srcId="{BD133F6F-091F-4FAA-8762-28D776096E33}" destId="{42C2426B-C39E-488A-868C-A55732179E9F}" srcOrd="0" destOrd="0" presId="urn:microsoft.com/office/officeart/2005/8/layout/venn2"/>
    <dgm:cxn modelId="{CC69FCB9-79F7-4E07-883A-A63392805F73}" type="presParOf" srcId="{BD133F6F-091F-4FAA-8762-28D776096E33}" destId="{E80430E4-E99D-4B7A-9274-54A633265A3E}" srcOrd="1" destOrd="0" presId="urn:microsoft.com/office/officeart/2005/8/layout/venn2"/>
    <dgm:cxn modelId="{B4D1E454-FD1C-4F9F-8056-C6D59A4D1A27}" type="presParOf" srcId="{9E1CC5E3-2F82-4ECA-9BB1-F6C3161F08CF}" destId="{F35F2158-173D-48AB-BC44-591441206DDC}" srcOrd="2" destOrd="0" presId="urn:microsoft.com/office/officeart/2005/8/layout/venn2"/>
    <dgm:cxn modelId="{91DB92F5-C437-4028-BAA2-CD3BC978BE2A}" type="presParOf" srcId="{F35F2158-173D-48AB-BC44-591441206DDC}" destId="{9F886D03-5D33-49C7-ADAD-29C541C2EAEB}" srcOrd="0" destOrd="0" presId="urn:microsoft.com/office/officeart/2005/8/layout/venn2"/>
    <dgm:cxn modelId="{571F7E63-51DC-41D5-993D-BA1E887DEB85}" type="presParOf" srcId="{F35F2158-173D-48AB-BC44-591441206DDC}" destId="{85A45B15-E1BA-4186-A650-C3DE132BB005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89A36-CDAA-41C7-9DD7-A6A7E372D5CC}">
      <dsp:nvSpPr>
        <dsp:cNvPr id="0" name=""/>
        <dsp:cNvSpPr/>
      </dsp:nvSpPr>
      <dsp:spPr>
        <a:xfrm>
          <a:off x="576074" y="242167"/>
          <a:ext cx="2843787" cy="3995936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Popu-lation</a:t>
          </a:r>
          <a:endParaRPr lang="en-GB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01016" y="441964"/>
        <a:ext cx="993903" cy="599390"/>
      </dsp:txXfrm>
    </dsp:sp>
    <dsp:sp modelId="{42C2426B-C39E-488A-868C-A55732179E9F}">
      <dsp:nvSpPr>
        <dsp:cNvPr id="0" name=""/>
        <dsp:cNvSpPr/>
      </dsp:nvSpPr>
      <dsp:spPr>
        <a:xfrm>
          <a:off x="829741" y="1241151"/>
          <a:ext cx="2336453" cy="2996952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Sam-</a:t>
          </a:r>
          <a:r>
            <a:rPr lang="en-GB" sz="2000" kern="1200" dirty="0" err="1" smtClean="0"/>
            <a:t>ple</a:t>
          </a:r>
          <a:endParaRPr lang="en-GB" sz="2000" kern="1200" dirty="0"/>
        </a:p>
      </dsp:txBody>
      <dsp:txXfrm>
        <a:off x="1453574" y="1428461"/>
        <a:ext cx="1088787" cy="561928"/>
      </dsp:txXfrm>
    </dsp:sp>
    <dsp:sp modelId="{9F886D03-5D33-49C7-ADAD-29C541C2EAEB}">
      <dsp:nvSpPr>
        <dsp:cNvPr id="0" name=""/>
        <dsp:cNvSpPr/>
      </dsp:nvSpPr>
      <dsp:spPr>
        <a:xfrm>
          <a:off x="1219150" y="2240136"/>
          <a:ext cx="1557635" cy="1997968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err="1" smtClean="0"/>
            <a:t>Resp-ond-ents</a:t>
          </a:r>
          <a:endParaRPr lang="en-GB" sz="2000" kern="1200" dirty="0"/>
        </a:p>
      </dsp:txBody>
      <dsp:txXfrm>
        <a:off x="1447260" y="2739628"/>
        <a:ext cx="1101414" cy="9989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16/06/2014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711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909D9DD2-8D26-4ADE-9BF4-CEE8BBE98C29}" type="slidenum">
              <a:rPr lang="en-GB" sz="1200" smtClean="0"/>
              <a:pPr eaLnBrk="1" hangingPunct="1"/>
              <a:t>11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722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023A55FF-9C40-4D88-A362-BFA161F564CB}" type="slidenum">
              <a:rPr lang="en-GB" sz="1200" smtClean="0"/>
              <a:pPr eaLnBrk="1" hangingPunct="1"/>
              <a:t>13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770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023A55FF-9C40-4D88-A362-BFA161F564CB}" type="slidenum">
              <a:rPr lang="en-GB" sz="1200" smtClean="0"/>
              <a:pPr eaLnBrk="1" hangingPunct="1"/>
              <a:t>15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73BC4A04-9F94-481D-8506-BBF786F5C4FB}" type="slidenum">
              <a:rPr lang="en-GB" sz="1200" smtClean="0"/>
              <a:pPr eaLnBrk="1" hangingPunct="1"/>
              <a:t>16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B35022EF-7FC2-4883-8506-345AF9A39AAA}" type="slidenum">
              <a:rPr lang="en-GB" sz="1200" smtClean="0"/>
              <a:pPr eaLnBrk="1" hangingPunct="1"/>
              <a:t>17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3B80F31-04E2-4CAC-BF60-6CBC6D5BACC0}" type="slidenum">
              <a:rPr lang="en-GB" sz="1200" smtClean="0"/>
              <a:pPr eaLnBrk="1" hangingPunct="1"/>
              <a:t>18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460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B3C3447D-B5C6-4744-A68B-8F24EDBA5DE1}" type="slidenum">
              <a:rPr lang="en-GB" sz="1200" smtClean="0"/>
              <a:pPr eaLnBrk="1" hangingPunct="1"/>
              <a:t>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6106DD4-48D0-42F9-8444-5959D99EF398}" type="slidenum">
              <a:rPr lang="en-GB" sz="1200" smtClean="0"/>
              <a:pPr eaLnBrk="1" hangingPunct="1"/>
              <a:t>20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17866FA-2D83-4692-882B-048D9D23EABA}" type="slidenum">
              <a:rPr lang="en-GB" sz="1200" smtClean="0"/>
              <a:pPr eaLnBrk="1" hangingPunct="1"/>
              <a:t>21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17866FA-2D83-4692-882B-048D9D23EABA}" type="slidenum">
              <a:rPr lang="en-GB" sz="1200" smtClean="0"/>
              <a:pPr eaLnBrk="1" hangingPunct="1"/>
              <a:t>22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A88FF3D1-56AA-4AC8-852B-54A12CD0E456}" type="slidenum">
              <a:rPr lang="en-GB" sz="1200" smtClean="0"/>
              <a:pPr eaLnBrk="1" hangingPunct="1"/>
              <a:t>23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AEA224C-ED65-4D55-97FA-4FE19B19545C}" type="slidenum">
              <a:rPr lang="en-GB" sz="1200" smtClean="0"/>
              <a:pPr eaLnBrk="1" hangingPunct="1"/>
              <a:t>24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2138F4D-C219-4A67-8C58-EC50944F4B73}" type="slidenum">
              <a:rPr lang="en-GB" sz="1200" smtClean="0"/>
              <a:pPr eaLnBrk="1" hangingPunct="1"/>
              <a:t>25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09E9D3AA-9FDC-49C3-A040-00372A7ECFE5}" type="slidenum">
              <a:rPr lang="en-GB" sz="1200" smtClean="0"/>
              <a:pPr eaLnBrk="1" hangingPunct="1"/>
              <a:t>26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3145A58C-1BE8-48EE-BC0F-A4EF2BA1E21F}" type="slidenum">
              <a:rPr lang="en-GB" sz="1200" smtClean="0"/>
              <a:pPr eaLnBrk="1" hangingPunct="1"/>
              <a:t>27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157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903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F7AD35-3160-4D65-B724-7A0BC355DAF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828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420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26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626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E4E610A-C270-4725-B06A-5ECD47D4D98C}" type="slidenum">
              <a:rPr lang="en-GB" sz="1200" smtClean="0"/>
              <a:pPr eaLnBrk="1" hangingPunct="1"/>
              <a:t>9</a:t>
            </a:fld>
            <a:endParaRPr lang="en-GB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16/06/2014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16/06/2014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16/06/2014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16/06/2014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16/06/2014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ts val="6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ts val="6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cialresearchmethods.net/kb/scallik.php" TargetMode="Externa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boro.ac.uk/media/wwwlboroacuk/content/library/downloads/advicesheets/questionnaire.pdf" TargetMode="External"/><Relationship Id="rId4" Type="http://schemas.openxmlformats.org/officeDocument/2006/relationships/hyperlink" Target="http://www.socialresearchmethods.net/kb/scallik.php" TargetMode="External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0357" y="2132856"/>
            <a:ext cx="8208912" cy="1944216"/>
          </a:xfrm>
        </p:spPr>
        <p:txBody>
          <a:bodyPr/>
          <a:lstStyle/>
          <a:p>
            <a:r>
              <a:rPr lang="en-US" sz="4800" dirty="0"/>
              <a:t>Statistical Methods</a:t>
            </a:r>
            <a:br>
              <a:rPr lang="en-US" sz="4800" dirty="0"/>
            </a:br>
            <a:r>
              <a:rPr lang="en-US" sz="4800" dirty="0" smtClean="0"/>
              <a:t>2. Questionnaire </a:t>
            </a:r>
            <a:r>
              <a:rPr lang="en-US" sz="4800" dirty="0"/>
              <a:t>Design</a:t>
            </a:r>
            <a:endParaRPr lang="en-US" sz="4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64916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818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608512"/>
          </a:xfrm>
        </p:spPr>
        <p:txBody>
          <a:bodyPr>
            <a:normAutofit lnSpcReduction="10000"/>
          </a:bodyPr>
          <a:lstStyle/>
          <a:p>
            <a:pPr marL="361950" lvl="0" indent="-361950">
              <a:lnSpc>
                <a:spcPct val="105000"/>
              </a:lnSpc>
              <a:buFont typeface="+mj-lt"/>
              <a:buAutoNum type="arabicPeriod"/>
            </a:pPr>
            <a:r>
              <a:rPr lang="en-GB" sz="2400" dirty="0"/>
              <a:t>Smoking in public places should not be </a:t>
            </a:r>
            <a:r>
              <a:rPr lang="en-GB" sz="2400" dirty="0" smtClean="0"/>
              <a:t>abolished.</a:t>
            </a:r>
          </a:p>
          <a:p>
            <a:pPr marL="0" lvl="0" indent="0">
              <a:lnSpc>
                <a:spcPct val="105000"/>
              </a:lnSpc>
              <a:buNone/>
            </a:pPr>
            <a:r>
              <a:rPr lang="en-GB" sz="2400" dirty="0"/>
              <a:t>	</a:t>
            </a:r>
            <a:r>
              <a:rPr lang="en-GB" sz="2400" dirty="0" smtClean="0"/>
              <a:t>Yes </a:t>
            </a:r>
            <a:r>
              <a:rPr lang="en-GB" sz="2400" dirty="0" smtClean="0">
                <a:sym typeface="Wingdings"/>
              </a:rPr>
              <a:t>		No 		Not sure </a:t>
            </a:r>
            <a:r>
              <a:rPr lang="en-GB" sz="2400" dirty="0">
                <a:sym typeface="Wingdings"/>
              </a:rPr>
              <a:t></a:t>
            </a:r>
            <a:endParaRPr lang="en-GB" sz="2400" dirty="0"/>
          </a:p>
          <a:p>
            <a:pPr marL="361950" lvl="0" indent="-361950">
              <a:lnSpc>
                <a:spcPct val="105000"/>
              </a:lnSpc>
              <a:buFont typeface="+mj-lt"/>
              <a:buAutoNum type="arabicPeriod" startAt="2"/>
            </a:pPr>
            <a:r>
              <a:rPr lang="en-GB" sz="2400" dirty="0" smtClean="0"/>
              <a:t>What </a:t>
            </a:r>
            <a:r>
              <a:rPr lang="en-GB" sz="2400" dirty="0"/>
              <a:t>percentage of your annual salary do you spend on petrol?</a:t>
            </a:r>
          </a:p>
          <a:p>
            <a:pPr marL="361950" lvl="0" indent="-361950">
              <a:lnSpc>
                <a:spcPct val="105000"/>
              </a:lnSpc>
              <a:buFont typeface="+mj-lt"/>
              <a:buAutoNum type="arabicPeriod" startAt="3"/>
            </a:pPr>
            <a:r>
              <a:rPr lang="en-GB" sz="2400" dirty="0" smtClean="0"/>
              <a:t>If </a:t>
            </a:r>
            <a:r>
              <a:rPr lang="en-GB" sz="2400" dirty="0"/>
              <a:t>students were to receive more discount, where would be most appropriate?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GB" sz="2400" dirty="0" smtClean="0"/>
              <a:t>	Restaurants </a:t>
            </a:r>
            <a:r>
              <a:rPr lang="en-GB" sz="2400" dirty="0" smtClean="0">
                <a:sym typeface="Wingdings"/>
              </a:rPr>
              <a:t></a:t>
            </a:r>
            <a:r>
              <a:rPr lang="en-GB" sz="2400" dirty="0">
                <a:sym typeface="Wingdings"/>
              </a:rPr>
              <a:t>	</a:t>
            </a:r>
            <a:r>
              <a:rPr lang="en-GB" sz="2400" dirty="0" smtClean="0"/>
              <a:t>Supermarkets </a:t>
            </a:r>
            <a:r>
              <a:rPr lang="en-GB" sz="2400" dirty="0" smtClean="0">
                <a:sym typeface="Wingdings"/>
              </a:rPr>
              <a:t></a:t>
            </a:r>
            <a:r>
              <a:rPr lang="en-GB" sz="2400" dirty="0"/>
              <a:t>	</a:t>
            </a:r>
            <a:r>
              <a:rPr lang="en-GB" sz="2400" dirty="0" smtClean="0"/>
              <a:t>    Bars </a:t>
            </a:r>
            <a:r>
              <a:rPr lang="en-GB" sz="2400" dirty="0" smtClean="0">
                <a:sym typeface="Wingdings"/>
              </a:rPr>
              <a:t></a:t>
            </a:r>
            <a:endParaRPr lang="en-GB" sz="2400" dirty="0"/>
          </a:p>
          <a:p>
            <a:pPr marL="361950" lvl="0" indent="-361950">
              <a:lnSpc>
                <a:spcPct val="105000"/>
              </a:lnSpc>
              <a:buFont typeface="+mj-lt"/>
              <a:buAutoNum type="arabicPeriod" startAt="4"/>
            </a:pPr>
            <a:r>
              <a:rPr lang="en-GB" sz="2400" dirty="0" smtClean="0"/>
              <a:t>How </a:t>
            </a:r>
            <a:r>
              <a:rPr lang="en-GB" sz="2400" dirty="0"/>
              <a:t>much money do you spend per week on alcohol, if any?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GB" sz="2400" dirty="0" smtClean="0"/>
              <a:t>	       £0 </a:t>
            </a:r>
            <a:r>
              <a:rPr lang="en-GB" sz="2400" dirty="0" smtClean="0">
                <a:sym typeface="Wingdings"/>
              </a:rPr>
              <a:t>	</a:t>
            </a:r>
            <a:r>
              <a:rPr lang="en-GB" sz="2400" dirty="0"/>
              <a:t>	£10-20 </a:t>
            </a:r>
            <a:r>
              <a:rPr lang="en-GB" sz="2400" dirty="0" smtClean="0">
                <a:sym typeface="Wingdings"/>
              </a:rPr>
              <a:t></a:t>
            </a:r>
            <a:r>
              <a:rPr lang="en-GB" sz="2400" dirty="0"/>
              <a:t>		£20-30 </a:t>
            </a:r>
            <a:r>
              <a:rPr lang="en-GB" sz="2400" dirty="0" smtClean="0">
                <a:sym typeface="Wingdings"/>
              </a:rPr>
              <a:t></a:t>
            </a:r>
            <a:endParaRPr lang="en-GB" sz="2400" dirty="0"/>
          </a:p>
          <a:p>
            <a:pPr marL="0" indent="0">
              <a:lnSpc>
                <a:spcPct val="105000"/>
              </a:lnSpc>
              <a:buNone/>
            </a:pPr>
            <a:r>
              <a:rPr lang="en-GB" sz="2400" dirty="0" smtClean="0"/>
              <a:t>	£</a:t>
            </a:r>
            <a:r>
              <a:rPr lang="en-GB" sz="2400" dirty="0"/>
              <a:t>30-40 </a:t>
            </a:r>
            <a:r>
              <a:rPr lang="en-GB" sz="2400" dirty="0" smtClean="0">
                <a:sym typeface="Wingdings"/>
              </a:rPr>
              <a:t></a:t>
            </a:r>
            <a:r>
              <a:rPr lang="en-GB" sz="2400" dirty="0"/>
              <a:t>		£40-50 </a:t>
            </a:r>
            <a:r>
              <a:rPr lang="en-GB" sz="2400" dirty="0" smtClean="0">
                <a:sym typeface="Wingdings"/>
              </a:rPr>
              <a:t></a:t>
            </a:r>
            <a:r>
              <a:rPr lang="en-GB" sz="2400" dirty="0"/>
              <a:t>		</a:t>
            </a:r>
            <a:r>
              <a:rPr lang="en-GB" sz="2400" dirty="0" smtClean="0"/>
              <a:t>   £</a:t>
            </a:r>
            <a:r>
              <a:rPr lang="en-GB" sz="2400" dirty="0"/>
              <a:t>50+ </a:t>
            </a:r>
            <a:r>
              <a:rPr lang="en-GB" sz="2400" dirty="0" smtClean="0">
                <a:sym typeface="Wingdings"/>
              </a:rPr>
              <a:t></a:t>
            </a:r>
            <a:endParaRPr lang="en-GB" sz="2400" dirty="0"/>
          </a:p>
          <a:p>
            <a:pPr marL="0" indent="0">
              <a:lnSpc>
                <a:spcPct val="105000"/>
              </a:lnSpc>
              <a:buNone/>
            </a:pPr>
            <a:endParaRPr lang="en-GB" sz="24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en-GB" dirty="0" smtClean="0"/>
              <a:t>Questions 1-4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1045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68472" y="260648"/>
            <a:ext cx="8352000" cy="792088"/>
          </a:xfrm>
        </p:spPr>
        <p:txBody>
          <a:bodyPr/>
          <a:lstStyle/>
          <a:p>
            <a:pPr algn="ctr"/>
            <a:r>
              <a:rPr lang="en-GB" dirty="0" smtClean="0"/>
              <a:t>Question design principles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83568" y="1124744"/>
            <a:ext cx="7772400" cy="4608512"/>
          </a:xfrm>
        </p:spPr>
        <p:txBody>
          <a:bodyPr/>
          <a:lstStyle/>
          <a:p>
            <a:pPr marL="514350" indent="-514350"/>
            <a:r>
              <a:rPr lang="en-GB" sz="2800" dirty="0" smtClean="0"/>
              <a:t>Question wording should be clear and unambiguous: avoid double negatives – Q1</a:t>
            </a:r>
          </a:p>
          <a:p>
            <a:pPr marL="514350" indent="-514350"/>
            <a:r>
              <a:rPr lang="en-GB" sz="2800" dirty="0" smtClean="0"/>
              <a:t>Questions should not be too difficult to answer – Q2</a:t>
            </a:r>
          </a:p>
          <a:p>
            <a:pPr marL="514350" indent="-514350"/>
            <a:r>
              <a:rPr lang="en-GB" sz="2800" dirty="0" smtClean="0"/>
              <a:t>Responses should </a:t>
            </a:r>
            <a:r>
              <a:rPr lang="en-GB" sz="2800" b="1" dirty="0" smtClean="0"/>
              <a:t>exhaust</a:t>
            </a:r>
            <a:r>
              <a:rPr lang="en-GB" sz="2800" dirty="0" smtClean="0"/>
              <a:t> all possible options or have a residual option such as 'Other' – Q3</a:t>
            </a:r>
          </a:p>
          <a:p>
            <a:pPr marL="514350" indent="-514350"/>
            <a:r>
              <a:rPr lang="en-GB" sz="2800" dirty="0" smtClean="0"/>
              <a:t>Responses should be </a:t>
            </a:r>
            <a:r>
              <a:rPr lang="en-GB" sz="2800" b="1" dirty="0" smtClean="0"/>
              <a:t>mutually exclusive</a:t>
            </a:r>
            <a:r>
              <a:rPr lang="en-GB" sz="2800" dirty="0" smtClean="0"/>
              <a:t> if only one option can be chosen – Q4	(e.g. £20?)</a:t>
            </a:r>
          </a:p>
          <a:p>
            <a:pPr marL="514350" indent="-514350">
              <a:buFont typeface="Wingdings" pitchFamily="2" charset="2"/>
              <a:buAutoNum type="arabicPeriod"/>
            </a:pPr>
            <a:endParaRPr lang="en-GB" sz="2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54232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706090"/>
          </a:xfrm>
        </p:spPr>
        <p:txBody>
          <a:bodyPr/>
          <a:lstStyle/>
          <a:p>
            <a:r>
              <a:rPr lang="en-GB" sz="4000" dirty="0" smtClean="0"/>
              <a:t>Questions 5-9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363272" cy="4968552"/>
          </a:xfrm>
        </p:spPr>
        <p:txBody>
          <a:bodyPr>
            <a:normAutofit lnSpcReduction="10000"/>
          </a:bodyPr>
          <a:lstStyle/>
          <a:p>
            <a:pPr marL="361950" lvl="0" indent="-361950">
              <a:lnSpc>
                <a:spcPct val="105000"/>
              </a:lnSpc>
              <a:buFont typeface="+mj-lt"/>
              <a:buAutoNum type="arabicPeriod" startAt="5"/>
            </a:pPr>
            <a:r>
              <a:rPr lang="en-GB" sz="2000" dirty="0"/>
              <a:t>Are you thinking of booking a family holiday for this summer?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GB" sz="2000" dirty="0"/>
              <a:t>	Yes	</a:t>
            </a:r>
            <a:r>
              <a:rPr lang="en-GB" sz="2000" dirty="0">
                <a:sym typeface="Wingdings"/>
              </a:rPr>
              <a:t></a:t>
            </a:r>
            <a:r>
              <a:rPr lang="en-GB" sz="2000" dirty="0"/>
              <a:t>  No		</a:t>
            </a:r>
            <a:r>
              <a:rPr lang="en-GB" sz="2000" dirty="0">
                <a:sym typeface="Wingdings"/>
              </a:rPr>
              <a:t></a:t>
            </a:r>
            <a:r>
              <a:rPr lang="en-GB" sz="2000" dirty="0"/>
              <a:t>  Not </a:t>
            </a:r>
            <a:r>
              <a:rPr lang="en-GB" sz="2000" dirty="0" smtClean="0"/>
              <a:t>sure</a:t>
            </a:r>
            <a:r>
              <a:rPr lang="en-GB" sz="2000" dirty="0"/>
              <a:t>		</a:t>
            </a:r>
            <a:r>
              <a:rPr lang="en-GB" sz="2000" dirty="0">
                <a:sym typeface="Wingdings"/>
              </a:rPr>
              <a:t></a:t>
            </a:r>
            <a:endParaRPr lang="en-GB" sz="2000" dirty="0"/>
          </a:p>
          <a:p>
            <a:pPr marL="361950" lvl="0" indent="-361950">
              <a:lnSpc>
                <a:spcPct val="105000"/>
              </a:lnSpc>
              <a:spcBef>
                <a:spcPts val="1200"/>
              </a:spcBef>
              <a:buFont typeface="+mj-lt"/>
              <a:buAutoNum type="arabicPeriod" startAt="6"/>
            </a:pPr>
            <a:r>
              <a:rPr lang="en-GB" sz="2000" dirty="0" smtClean="0"/>
              <a:t>Wouldn’t </a:t>
            </a:r>
            <a:r>
              <a:rPr lang="en-GB" sz="2000" dirty="0"/>
              <a:t>you agree that the government’s decision to re-classify Cannabis as a Class B drug is the right one?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GB" sz="2000" dirty="0"/>
              <a:t>	Yes </a:t>
            </a:r>
            <a:r>
              <a:rPr lang="en-GB" sz="2000" dirty="0" smtClean="0">
                <a:sym typeface="Wingdings"/>
              </a:rPr>
              <a:t></a:t>
            </a:r>
            <a:r>
              <a:rPr lang="en-GB" sz="2000" dirty="0"/>
              <a:t>		No </a:t>
            </a:r>
            <a:r>
              <a:rPr lang="en-GB" sz="2000" dirty="0" smtClean="0">
                <a:sym typeface="Wingdings"/>
              </a:rPr>
              <a:t></a:t>
            </a:r>
            <a:r>
              <a:rPr lang="en-GB" sz="2000" dirty="0"/>
              <a:t>		Not </a:t>
            </a:r>
            <a:r>
              <a:rPr lang="en-GB" sz="2000" dirty="0" smtClean="0"/>
              <a:t>sure </a:t>
            </a:r>
            <a:r>
              <a:rPr lang="en-GB" sz="2000" dirty="0" smtClean="0">
                <a:sym typeface="Wingdings"/>
              </a:rPr>
              <a:t></a:t>
            </a:r>
            <a:endParaRPr lang="en-GB" sz="2000" dirty="0"/>
          </a:p>
          <a:p>
            <a:pPr marL="361950" indent="-361950">
              <a:lnSpc>
                <a:spcPct val="105000"/>
              </a:lnSpc>
              <a:spcBef>
                <a:spcPts val="1200"/>
              </a:spcBef>
              <a:buFont typeface="+mj-lt"/>
              <a:buAutoNum type="arabicPeriod" startAt="7"/>
            </a:pPr>
            <a:r>
              <a:rPr lang="en-GB" sz="2000" dirty="0" smtClean="0"/>
              <a:t>How </a:t>
            </a:r>
            <a:r>
              <a:rPr lang="en-GB" sz="2000" dirty="0"/>
              <a:t>would you rate our service?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GB" sz="2000" dirty="0"/>
              <a:t> 	1	</a:t>
            </a:r>
            <a:r>
              <a:rPr lang="en-GB" sz="2000" dirty="0" smtClean="0"/>
              <a:t>       2</a:t>
            </a:r>
            <a:r>
              <a:rPr lang="en-GB" sz="2000" dirty="0"/>
              <a:t>	</a:t>
            </a:r>
            <a:r>
              <a:rPr lang="en-GB" sz="2000" dirty="0" smtClean="0"/>
              <a:t>	3</a:t>
            </a:r>
            <a:r>
              <a:rPr lang="en-GB" sz="2000" dirty="0"/>
              <a:t>	</a:t>
            </a:r>
            <a:r>
              <a:rPr lang="en-GB" sz="2000" dirty="0" smtClean="0"/>
              <a:t>     4</a:t>
            </a:r>
            <a:r>
              <a:rPr lang="en-GB" sz="2000" dirty="0"/>
              <a:t>	 </a:t>
            </a:r>
            <a:r>
              <a:rPr lang="en-GB" sz="2000" dirty="0" smtClean="0"/>
              <a:t>          5</a:t>
            </a:r>
            <a:endParaRPr lang="en-GB" sz="2000" dirty="0"/>
          </a:p>
          <a:p>
            <a:pPr marL="0" indent="0">
              <a:lnSpc>
                <a:spcPct val="105000"/>
              </a:lnSpc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Excellent</a:t>
            </a:r>
            <a:r>
              <a:rPr lang="en-GB" sz="2000" dirty="0"/>
              <a:t>	Very g</a:t>
            </a:r>
            <a:r>
              <a:rPr lang="en-GB" sz="2000" dirty="0" smtClean="0"/>
              <a:t>ood     </a:t>
            </a:r>
            <a:r>
              <a:rPr lang="en-GB" sz="2000" dirty="0" err="1" smtClean="0"/>
              <a:t>Good</a:t>
            </a:r>
            <a:r>
              <a:rPr lang="en-GB" sz="2000" dirty="0"/>
              <a:t> </a:t>
            </a:r>
            <a:r>
              <a:rPr lang="en-GB" sz="2000" dirty="0" smtClean="0"/>
              <a:t>     Undecided      Poor</a:t>
            </a:r>
          </a:p>
          <a:p>
            <a:pPr marL="361950" lvl="0" indent="-361950">
              <a:lnSpc>
                <a:spcPct val="105000"/>
              </a:lnSpc>
              <a:spcBef>
                <a:spcPts val="1200"/>
              </a:spcBef>
              <a:buFont typeface="+mj-lt"/>
              <a:buAutoNum type="arabicPeriod" startAt="8"/>
            </a:pPr>
            <a:r>
              <a:rPr lang="en-GB" sz="2000" dirty="0"/>
              <a:t>Have you ever stolen stationery from work for home use? 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GB" sz="2000" dirty="0"/>
              <a:t> 	Yes </a:t>
            </a:r>
            <a:r>
              <a:rPr lang="en-GB" sz="2000" dirty="0" smtClean="0">
                <a:sym typeface="Wingdings"/>
              </a:rPr>
              <a:t></a:t>
            </a:r>
            <a:r>
              <a:rPr lang="en-GB" sz="2000" dirty="0"/>
              <a:t>		No </a:t>
            </a:r>
            <a:r>
              <a:rPr lang="en-GB" sz="2000" dirty="0" smtClean="0">
                <a:sym typeface="Wingdings"/>
              </a:rPr>
              <a:t></a:t>
            </a:r>
            <a:r>
              <a:rPr lang="en-GB" sz="2000" dirty="0"/>
              <a:t>		Not </a:t>
            </a:r>
            <a:r>
              <a:rPr lang="en-GB" sz="2000" dirty="0" smtClean="0"/>
              <a:t>sure </a:t>
            </a:r>
            <a:r>
              <a:rPr lang="en-GB" sz="2000" dirty="0" smtClean="0">
                <a:sym typeface="Wingdings"/>
              </a:rPr>
              <a:t></a:t>
            </a:r>
            <a:endParaRPr lang="en-GB" sz="2000" dirty="0"/>
          </a:p>
          <a:p>
            <a:pPr marL="361950" lvl="0" indent="-361950">
              <a:lnSpc>
                <a:spcPct val="105000"/>
              </a:lnSpc>
              <a:spcBef>
                <a:spcPts val="1200"/>
              </a:spcBef>
              <a:buFont typeface="+mj-lt"/>
              <a:buAutoNum type="arabicPeriod" startAt="9"/>
            </a:pPr>
            <a:r>
              <a:rPr lang="en-GB" sz="2000" dirty="0"/>
              <a:t>Do you have or have you ever had a health condition which has lasted for over 6 months and has limited the kind of work you can do</a:t>
            </a:r>
            <a:r>
              <a:rPr lang="en-GB" sz="2000" dirty="0" smtClean="0"/>
              <a:t>?</a:t>
            </a:r>
          </a:p>
          <a:p>
            <a:pPr marL="0" indent="0">
              <a:lnSpc>
                <a:spcPct val="105000"/>
              </a:lnSpc>
              <a:buNone/>
            </a:pPr>
            <a:r>
              <a:rPr lang="en-GB" sz="2000" dirty="0"/>
              <a:t> 	Yes </a:t>
            </a:r>
            <a:r>
              <a:rPr lang="en-GB" sz="2000" dirty="0" smtClean="0">
                <a:sym typeface="Wingdings"/>
              </a:rPr>
              <a:t></a:t>
            </a:r>
            <a:r>
              <a:rPr lang="en-GB" sz="2000" dirty="0"/>
              <a:t>		No </a:t>
            </a:r>
            <a:r>
              <a:rPr lang="en-GB" sz="2000" dirty="0" smtClean="0">
                <a:sym typeface="Wingdings"/>
              </a:rPr>
              <a:t></a:t>
            </a:r>
            <a:r>
              <a:rPr lang="en-GB" sz="2000" dirty="0"/>
              <a:t>		Not </a:t>
            </a:r>
            <a:r>
              <a:rPr lang="en-GB" sz="2000" dirty="0" smtClean="0"/>
              <a:t>sure </a:t>
            </a:r>
            <a:r>
              <a:rPr lang="en-GB" sz="2000" dirty="0" smtClean="0">
                <a:sym typeface="Wingdings"/>
              </a:rPr>
              <a:t></a:t>
            </a:r>
            <a:endParaRPr lang="en-GB" sz="2000" dirty="0"/>
          </a:p>
          <a:p>
            <a:pPr marL="0" lvl="0" indent="0">
              <a:lnSpc>
                <a:spcPct val="105000"/>
              </a:lnSpc>
              <a:buNone/>
            </a:pP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98355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000" cy="720080"/>
          </a:xfrm>
        </p:spPr>
        <p:txBody>
          <a:bodyPr/>
          <a:lstStyle/>
          <a:p>
            <a:pPr algn="ctr"/>
            <a:r>
              <a:rPr lang="en-GB" sz="4000" dirty="0" smtClean="0"/>
              <a:t>Question design principles (2)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7988424" cy="4824536"/>
          </a:xfrm>
        </p:spPr>
        <p:txBody>
          <a:bodyPr/>
          <a:lstStyle/>
          <a:p>
            <a:pPr marL="0" indent="0">
              <a:lnSpc>
                <a:spcPct val="95000"/>
              </a:lnSpc>
              <a:buNone/>
              <a:defRPr/>
            </a:pPr>
            <a:r>
              <a:rPr lang="en-GB" sz="2800" b="1" dirty="0" smtClean="0"/>
              <a:t>Avoid:</a:t>
            </a:r>
            <a:endParaRPr lang="en-GB" sz="2800" b="1" dirty="0"/>
          </a:p>
          <a:p>
            <a:pPr marL="447675" indent="-447675">
              <a:lnSpc>
                <a:spcPct val="95000"/>
              </a:lnSpc>
              <a:defRPr/>
            </a:pPr>
            <a:r>
              <a:rPr lang="en-GB" sz="2800" dirty="0" smtClean="0"/>
              <a:t>Possible incorrect responses (boxes next to wrong response) – Q5</a:t>
            </a:r>
          </a:p>
          <a:p>
            <a:pPr marL="447675" indent="-447675">
              <a:lnSpc>
                <a:spcPct val="95000"/>
              </a:lnSpc>
              <a:defRPr/>
            </a:pPr>
            <a:r>
              <a:rPr lang="en-GB" sz="2800" dirty="0" smtClean="0"/>
              <a:t>Leading questions – Q6</a:t>
            </a:r>
          </a:p>
          <a:p>
            <a:pPr marL="447675" indent="-447675">
              <a:lnSpc>
                <a:spcPct val="95000"/>
              </a:lnSpc>
              <a:defRPr/>
            </a:pPr>
            <a:r>
              <a:rPr lang="en-GB" sz="2800" dirty="0" smtClean="0"/>
              <a:t>Biased scaling – Q7</a:t>
            </a:r>
          </a:p>
          <a:p>
            <a:pPr marL="447675" indent="-447675">
              <a:lnSpc>
                <a:spcPct val="95000"/>
              </a:lnSpc>
              <a:defRPr/>
            </a:pPr>
            <a:r>
              <a:rPr lang="en-GB" sz="2800" dirty="0" smtClean="0"/>
              <a:t>“Prestige bias” – may not be answered truthfully – Q8</a:t>
            </a:r>
          </a:p>
          <a:p>
            <a:pPr marL="447675" indent="-447675">
              <a:lnSpc>
                <a:spcPct val="95000"/>
              </a:lnSpc>
              <a:defRPr/>
            </a:pPr>
            <a:r>
              <a:rPr lang="en-GB" sz="2800" dirty="0" smtClean="0"/>
              <a:t>Overly complicated questions – Q9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86930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Questions 10-11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5040560" cy="4896544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05000"/>
              </a:lnSpc>
              <a:buFont typeface="+mj-lt"/>
              <a:buAutoNum type="arabicPeriod" startAt="10"/>
            </a:pPr>
            <a:r>
              <a:rPr lang="en-GB" sz="2400" dirty="0"/>
              <a:t>Rank the following television programmes in the order that you watch them, indicating the most watched channel with a 1 and the least watched channel with a </a:t>
            </a:r>
            <a:r>
              <a:rPr lang="en-GB" sz="2400" dirty="0" smtClean="0"/>
              <a:t>10.</a:t>
            </a:r>
          </a:p>
          <a:p>
            <a:pPr marL="457200" indent="-457200">
              <a:lnSpc>
                <a:spcPct val="105000"/>
              </a:lnSpc>
              <a:buFont typeface="+mj-lt"/>
              <a:buAutoNum type="arabicPeriod" startAt="10"/>
            </a:pPr>
            <a:r>
              <a:rPr lang="en-GB" sz="2400" dirty="0" smtClean="0"/>
              <a:t>Indicate </a:t>
            </a:r>
            <a:r>
              <a:rPr lang="en-GB" sz="2400" dirty="0"/>
              <a:t>if you agree or </a:t>
            </a:r>
            <a:r>
              <a:rPr lang="en-GB" sz="2400" dirty="0" smtClean="0"/>
              <a:t>disagree: A </a:t>
            </a:r>
            <a:r>
              <a:rPr lang="en-GB" sz="2400" dirty="0"/>
              <a:t>chemical used in food production that has a negligible cancer risk should be prohibited even though it delays spoilage, prevents rancidity, or prolongs storage time.</a:t>
            </a:r>
          </a:p>
          <a:p>
            <a:pPr marL="457200" indent="-457200">
              <a:lnSpc>
                <a:spcPct val="105000"/>
              </a:lnSpc>
              <a:buFont typeface="+mj-lt"/>
              <a:buAutoNum type="arabicPeriod" startAt="10"/>
            </a:pPr>
            <a:endParaRPr lang="en-GB" sz="2400" dirty="0" smtClean="0"/>
          </a:p>
          <a:p>
            <a:pPr marL="457200" indent="-457200">
              <a:lnSpc>
                <a:spcPct val="105000"/>
              </a:lnSpc>
              <a:buFont typeface="+mj-lt"/>
              <a:buAutoNum type="arabicPeriod" startAt="10"/>
            </a:pPr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497779"/>
              </p:ext>
            </p:extLst>
          </p:nvPr>
        </p:nvGraphicFramePr>
        <p:xfrm>
          <a:off x="5508104" y="1196752"/>
          <a:ext cx="3252470" cy="4572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58085"/>
                <a:gridCol w="79438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Channel</a:t>
                      </a:r>
                      <a:endParaRPr lang="en-GB" sz="20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20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BBC1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BBC2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BBC3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BBC4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ITV1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ITV2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ITV3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ITV4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Channel 4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Five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Sky One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Virgin 1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Sky Sports 1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Sky Movies Premier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13948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000" cy="720080"/>
          </a:xfrm>
        </p:spPr>
        <p:txBody>
          <a:bodyPr/>
          <a:lstStyle/>
          <a:p>
            <a:pPr algn="ctr"/>
            <a:r>
              <a:rPr lang="en-GB" sz="4000" dirty="0" smtClean="0"/>
              <a:t>Question design principles (3)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7988424" cy="4824536"/>
          </a:xfrm>
        </p:spPr>
        <p:txBody>
          <a:bodyPr/>
          <a:lstStyle/>
          <a:p>
            <a:pPr marL="447675" indent="-447675">
              <a:lnSpc>
                <a:spcPct val="95000"/>
              </a:lnSpc>
              <a:defRPr/>
            </a:pPr>
            <a:r>
              <a:rPr lang="en-GB" sz="2800" dirty="0" smtClean="0"/>
              <a:t>Avoid asking to rank too many items (and numbers don’t make sense!) – Q10</a:t>
            </a:r>
          </a:p>
          <a:p>
            <a:pPr marL="447675" indent="-447675">
              <a:lnSpc>
                <a:spcPct val="95000"/>
              </a:lnSpc>
              <a:defRPr/>
            </a:pPr>
            <a:r>
              <a:rPr lang="en-GB" sz="2800" dirty="0" smtClean="0"/>
              <a:t>In fact, it is better to avoid ranking questions altogether as they are difficult to analyse – ask about each item individually then rank the mean response values</a:t>
            </a:r>
          </a:p>
          <a:p>
            <a:pPr marL="447675" indent="-447675">
              <a:lnSpc>
                <a:spcPct val="95000"/>
              </a:lnSpc>
              <a:defRPr/>
            </a:pPr>
            <a:r>
              <a:rPr lang="en-GB" sz="2800" dirty="0" smtClean="0"/>
              <a:t>Ensure </a:t>
            </a:r>
            <a:r>
              <a:rPr lang="en-GB" sz="2800" dirty="0"/>
              <a:t>a questionnaire is the best vehicle for collecting your data – </a:t>
            </a:r>
            <a:r>
              <a:rPr lang="en-GB" sz="2800" dirty="0" smtClean="0"/>
              <a:t>Q11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04269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69554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>Question design principles (4)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352928" cy="4968552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Make the first few questions easy, e.g. demographics</a:t>
            </a:r>
          </a:p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Then have your most important questions</a:t>
            </a:r>
          </a:p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Leave open/complex questions to the end</a:t>
            </a:r>
          </a:p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Avoid very similar questions, unless you are constructing scales</a:t>
            </a:r>
          </a:p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Try to minimise bias through:</a:t>
            </a:r>
          </a:p>
          <a:p>
            <a:pPr marL="876300" lvl="1" indent="-333375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Socially acceptable responses</a:t>
            </a:r>
          </a:p>
          <a:p>
            <a:pPr marL="876300" lvl="1" indent="-333375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Respondent pleasing the questionnaire setter </a:t>
            </a:r>
            <a:r>
              <a:rPr lang="en-GB" sz="2400" dirty="0" smtClean="0">
                <a:sym typeface="Symbol"/>
              </a:rPr>
              <a:t></a:t>
            </a:r>
            <a:r>
              <a:rPr lang="en-GB" sz="2400" dirty="0" smtClean="0"/>
              <a:t> mix </a:t>
            </a:r>
            <a:r>
              <a:rPr lang="en-GB" sz="2400" dirty="0"/>
              <a:t>positively and negatively worded </a:t>
            </a:r>
            <a:r>
              <a:rPr lang="en-GB" sz="2400" dirty="0" smtClean="0"/>
              <a:t>questions</a:t>
            </a:r>
          </a:p>
          <a:p>
            <a:pPr marL="876300" lvl="1" indent="-333375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Too many or too few answer categories </a:t>
            </a:r>
            <a:r>
              <a:rPr lang="en-GB" sz="2400" dirty="0" smtClean="0">
                <a:sym typeface="Symbol"/>
              </a:rPr>
              <a:t> use </a:t>
            </a:r>
            <a:r>
              <a:rPr lang="en-GB" sz="2400" dirty="0" smtClean="0"/>
              <a:t>6 or 7 (see later)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95217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dirty="0" smtClean="0"/>
              <a:t>Demographic questions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752528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Good to start with these</a:t>
            </a:r>
          </a:p>
          <a:p>
            <a:pPr marL="447675" indent="-447675"/>
            <a:r>
              <a:rPr lang="en-GB" sz="2800" dirty="0" smtClean="0"/>
              <a:t>Examples are:</a:t>
            </a:r>
          </a:p>
          <a:p>
            <a:pPr marL="1076325" lvl="1" indent="-447675"/>
            <a:r>
              <a:rPr lang="en-GB" sz="2400" dirty="0" smtClean="0"/>
              <a:t>Age</a:t>
            </a:r>
          </a:p>
          <a:p>
            <a:pPr marL="1076325" lvl="1" indent="-447675"/>
            <a:r>
              <a:rPr lang="en-GB" sz="2400" dirty="0" smtClean="0"/>
              <a:t>Gender</a:t>
            </a:r>
          </a:p>
          <a:p>
            <a:pPr marL="1076325" lvl="1" indent="-447675"/>
            <a:r>
              <a:rPr lang="en-GB" sz="2400" dirty="0" smtClean="0"/>
              <a:t>Level of education</a:t>
            </a:r>
          </a:p>
          <a:p>
            <a:pPr marL="1076325" lvl="1" indent="-447675"/>
            <a:r>
              <a:rPr lang="en-GB" sz="2400" dirty="0" smtClean="0"/>
              <a:t>Socioeconomic background</a:t>
            </a:r>
          </a:p>
          <a:p>
            <a:pPr marL="1076325" lvl="1" indent="-447675"/>
            <a:r>
              <a:rPr lang="en-GB" sz="2400" dirty="0" smtClean="0"/>
              <a:t>Employment</a:t>
            </a:r>
          </a:p>
          <a:p>
            <a:pPr marL="1076325" lvl="1" indent="-447675"/>
            <a:r>
              <a:rPr lang="en-GB" sz="2400" dirty="0" smtClean="0"/>
              <a:t>Region</a:t>
            </a:r>
          </a:p>
          <a:p>
            <a:pPr marL="447675" indent="-447675"/>
            <a:r>
              <a:rPr lang="en-GB" sz="2800" dirty="0" smtClean="0"/>
              <a:t>Useful for comparing groups</a:t>
            </a:r>
          </a:p>
          <a:p>
            <a:pPr marL="447675" indent="-447675"/>
            <a:r>
              <a:rPr lang="en-GB" sz="2800" dirty="0" smtClean="0"/>
              <a:t>Only ask what you need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80993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42938" y="260648"/>
            <a:ext cx="7772400" cy="768127"/>
          </a:xfrm>
        </p:spPr>
        <p:txBody>
          <a:bodyPr/>
          <a:lstStyle/>
          <a:p>
            <a:pPr algn="ctr"/>
            <a:r>
              <a:rPr lang="en-GB" dirty="0" smtClean="0"/>
              <a:t>Questionnaire layout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42938" y="1124744"/>
            <a:ext cx="7772400" cy="4561681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Good layout can increase response rate and accuracy:</a:t>
            </a:r>
          </a:p>
          <a:p>
            <a:pPr marL="447675" indent="-447675"/>
            <a:r>
              <a:rPr lang="en-GB" sz="2800" dirty="0" smtClean="0"/>
              <a:t>Make the design eye catching</a:t>
            </a:r>
          </a:p>
          <a:p>
            <a:pPr marL="447675" indent="-447675"/>
            <a:r>
              <a:rPr lang="en-GB" sz="2800" dirty="0" smtClean="0"/>
              <a:t>Be clear and succinct</a:t>
            </a:r>
          </a:p>
          <a:p>
            <a:pPr marL="447675" indent="-447675"/>
            <a:r>
              <a:rPr lang="en-GB" sz="2800" dirty="0" smtClean="0"/>
              <a:t>Group questions logically</a:t>
            </a:r>
          </a:p>
          <a:p>
            <a:pPr marL="447675" indent="-447675"/>
            <a:r>
              <a:rPr lang="en-GB" sz="2800" dirty="0" smtClean="0"/>
              <a:t>Sequence the questions sensibly</a:t>
            </a:r>
          </a:p>
          <a:p>
            <a:pPr marL="447675" indent="-447675"/>
            <a:r>
              <a:rPr lang="en-GB" sz="2800" dirty="0" smtClean="0"/>
              <a:t>Use consistent wording and answer formats</a:t>
            </a:r>
          </a:p>
          <a:p>
            <a:pPr marL="447675" indent="-447675"/>
            <a:r>
              <a:rPr lang="en-GB" sz="2800" dirty="0" smtClean="0"/>
              <a:t>Be polite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55269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6696744" cy="129614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Activity: Questionnaire evaluation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104456"/>
          </a:xfrm>
        </p:spPr>
        <p:txBody>
          <a:bodyPr>
            <a:normAutofit lnSpcReduction="10000"/>
          </a:bodyPr>
          <a:lstStyle/>
          <a:p>
            <a:pPr marL="447675" indent="-447675">
              <a:lnSpc>
                <a:spcPct val="105000"/>
              </a:lnSpc>
            </a:pPr>
            <a:r>
              <a:rPr lang="en-GB" sz="2800" dirty="0" smtClean="0"/>
              <a:t>10 minutes</a:t>
            </a:r>
          </a:p>
          <a:p>
            <a:pPr marL="447675" indent="-447675">
              <a:lnSpc>
                <a:spcPct val="105000"/>
              </a:lnSpc>
            </a:pPr>
            <a:r>
              <a:rPr lang="en-GB" sz="2800" dirty="0" smtClean="0"/>
              <a:t>In pairs or small groups, evaluate one of the questionnaires provided according to the principles given on the </a:t>
            </a:r>
            <a:r>
              <a:rPr lang="en-GB" sz="2800" dirty="0" err="1" smtClean="0"/>
              <a:t>checksheet</a:t>
            </a:r>
            <a:r>
              <a:rPr lang="en-GB" sz="2800" dirty="0" smtClean="0"/>
              <a:t>:</a:t>
            </a:r>
          </a:p>
          <a:p>
            <a:pPr marL="1076325" lvl="1" indent="-447675">
              <a:lnSpc>
                <a:spcPct val="105000"/>
              </a:lnSpc>
            </a:pPr>
            <a:r>
              <a:rPr lang="en-GB" sz="2400" dirty="0" smtClean="0"/>
              <a:t>National Student Survey</a:t>
            </a:r>
          </a:p>
          <a:p>
            <a:pPr marL="1076325" lvl="1" indent="-447675">
              <a:lnSpc>
                <a:spcPct val="105000"/>
              </a:lnSpc>
            </a:pPr>
            <a:r>
              <a:rPr lang="en-GB" sz="2400" dirty="0" smtClean="0"/>
              <a:t>Parent questionnaire</a:t>
            </a:r>
          </a:p>
          <a:p>
            <a:pPr marL="1076325" lvl="1" indent="-447675">
              <a:lnSpc>
                <a:spcPct val="105000"/>
              </a:lnSpc>
            </a:pPr>
            <a:r>
              <a:rPr lang="en-GB" sz="2400" dirty="0" smtClean="0"/>
              <a:t>Coffee consumption questionnaire</a:t>
            </a:r>
          </a:p>
          <a:p>
            <a:pPr marL="1076325" lvl="1" indent="-447675">
              <a:lnSpc>
                <a:spcPct val="105000"/>
              </a:lnSpc>
            </a:pPr>
            <a:r>
              <a:rPr lang="en-GB" sz="2400" dirty="0" smtClean="0"/>
              <a:t>Diabetes questionnaire</a:t>
            </a:r>
          </a:p>
          <a:p>
            <a:pPr marL="447675" indent="-447675">
              <a:lnSpc>
                <a:spcPct val="105000"/>
              </a:lnSpc>
            </a:pPr>
            <a:r>
              <a:rPr lang="en-GB" sz="2800" dirty="0" smtClean="0"/>
              <a:t>Report back your findings to the main group</a:t>
            </a:r>
            <a:endParaRPr lang="en-GB" sz="2800" dirty="0"/>
          </a:p>
        </p:txBody>
      </p:sp>
      <p:pic>
        <p:nvPicPr>
          <p:cNvPr id="4" name="Picture 4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85750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97032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en-GB" dirty="0" smtClean="0"/>
              <a:t>Summary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55576" y="1124744"/>
            <a:ext cx="763284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GB" sz="3200" kern="0" dirty="0">
                <a:latin typeface="Arial" panose="020B0604020202020204" pitchFamily="34" charset="0"/>
                <a:cs typeface="Arial" panose="020B0604020202020204" pitchFamily="34" charset="0"/>
              </a:rPr>
              <a:t>We will consider:</a:t>
            </a:r>
          </a:p>
          <a:p>
            <a:pPr marL="542925" indent="-542925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32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a questionnaire?</a:t>
            </a:r>
          </a:p>
          <a:p>
            <a:pPr marL="542925" indent="-542925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32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Response rates</a:t>
            </a:r>
          </a:p>
          <a:p>
            <a:pPr marL="542925" indent="-542925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32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Data types and question types</a:t>
            </a:r>
          </a:p>
          <a:p>
            <a:pPr marL="542925" indent="-542925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32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en-GB" sz="3200" kern="0" dirty="0">
                <a:latin typeface="Arial" panose="020B0604020202020204" pitchFamily="34" charset="0"/>
                <a:cs typeface="Arial" panose="020B0604020202020204" pitchFamily="34" charset="0"/>
              </a:rPr>
              <a:t>design principles</a:t>
            </a:r>
          </a:p>
          <a:p>
            <a:pPr marL="542925" indent="-542925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3200" kern="0" dirty="0">
                <a:latin typeface="Arial" panose="020B0604020202020204" pitchFamily="34" charset="0"/>
                <a:cs typeface="Arial" panose="020B0604020202020204" pitchFamily="34" charset="0"/>
              </a:rPr>
              <a:t>Questionnaire layout</a:t>
            </a:r>
          </a:p>
          <a:p>
            <a:pPr marL="542925" indent="-542925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3200" kern="0" dirty="0">
                <a:latin typeface="Arial" panose="020B0604020202020204" pitchFamily="34" charset="0"/>
                <a:cs typeface="Arial" panose="020B0604020202020204" pitchFamily="34" charset="0"/>
              </a:rPr>
              <a:t>Rating scales</a:t>
            </a:r>
          </a:p>
          <a:p>
            <a:pPr marL="542925" indent="-542925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3200" kern="0" dirty="0">
                <a:latin typeface="Arial" panose="020B0604020202020204" pitchFamily="34" charset="0"/>
                <a:cs typeface="Arial" panose="020B0604020202020204" pitchFamily="34" charset="0"/>
              </a:rPr>
              <a:t>Questionnaire design </a:t>
            </a:r>
            <a:r>
              <a:rPr lang="en-GB" sz="32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n-GB" sz="32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16396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42938" y="188640"/>
            <a:ext cx="77724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Rating scales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064896" cy="4968552"/>
          </a:xfrm>
        </p:spPr>
        <p:txBody>
          <a:bodyPr/>
          <a:lstStyle/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A rating scale is an ordered scale of responses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They are commonly used in questionnaires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They typically have 5 or 7 values:</a:t>
            </a:r>
          </a:p>
          <a:p>
            <a:pPr marL="895350" lvl="1" indent="-354013">
              <a:lnSpc>
                <a:spcPct val="95000"/>
              </a:lnSpc>
              <a:spcBef>
                <a:spcPts val="600"/>
              </a:spcBef>
            </a:pPr>
            <a:r>
              <a:rPr lang="en-GB" sz="2000" dirty="0" smtClean="0"/>
              <a:t>Less values reduce data quality</a:t>
            </a:r>
          </a:p>
          <a:p>
            <a:pPr marL="895350" lvl="1" indent="-354013">
              <a:lnSpc>
                <a:spcPct val="95000"/>
              </a:lnSpc>
              <a:spcBef>
                <a:spcPts val="600"/>
              </a:spcBef>
            </a:pPr>
            <a:r>
              <a:rPr lang="en-GB" sz="2000" dirty="0" smtClean="0"/>
              <a:t>More values are hard to process mentally (people end up just choosing bottom, middle or top values)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There is an argument to have an even number of values (e.g. 6) to force respondents to make a choice, although most people tend to choose more positive answers anyway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There is also an argument to word some of the questions negatively to stop respondents from giving responses without thinking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20447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78644" y="342900"/>
            <a:ext cx="7772400" cy="70983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Example 1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23527" y="1268759"/>
            <a:ext cx="8604000" cy="1440161"/>
          </a:xfrm>
        </p:spPr>
        <p:txBody>
          <a:bodyPr>
            <a:normAutofit lnSpcReduction="10000"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en-GB" sz="2800" dirty="0" smtClean="0"/>
              <a:t>Indicate the extent to which you agree or disagree with the statement: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GB" sz="2800" dirty="0" smtClean="0"/>
              <a:t>“Staff on this workshop are good at explaining things”</a:t>
            </a: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760400"/>
              </p:ext>
            </p:extLst>
          </p:nvPr>
        </p:nvGraphicFramePr>
        <p:xfrm>
          <a:off x="1403648" y="2924944"/>
          <a:ext cx="6840000" cy="1077600"/>
        </p:xfrm>
        <a:graphic>
          <a:graphicData uri="http://schemas.openxmlformats.org/drawingml/2006/table">
            <a:tbl>
              <a:tblPr/>
              <a:tblGrid>
                <a:gridCol w="1368000"/>
                <a:gridCol w="1368000"/>
                <a:gridCol w="1368000"/>
                <a:gridCol w="1368000"/>
                <a:gridCol w="1368000"/>
              </a:tblGrid>
              <a:tr h="46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sym typeface="Wingdings"/>
                        </a:rPr>
                        <a:t>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sym typeface="Wingdings"/>
                        </a:rPr>
                        <a:t></a:t>
                      </a:r>
                      <a:endParaRPr lang="en-GB" sz="2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sym typeface="Wingdings"/>
                        </a:rPr>
                        <a:t></a:t>
                      </a:r>
                      <a:endParaRPr lang="en-GB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sym typeface="Wingdings"/>
                        </a:rPr>
                        <a:t></a:t>
                      </a:r>
                      <a:endParaRPr lang="en-GB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sym typeface="Wingdings"/>
                        </a:rPr>
                        <a:t></a:t>
                      </a:r>
                      <a:endParaRPr lang="en-GB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69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Strongly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disagree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Disagree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Neutral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Agree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Strongly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agree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47764" y="4367758"/>
            <a:ext cx="3996444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Yields ordinal data: limited analysis options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29410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78644" y="342900"/>
            <a:ext cx="7772400" cy="70983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Example 2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23527" y="1268761"/>
            <a:ext cx="8604000" cy="1440160"/>
          </a:xfrm>
        </p:spPr>
        <p:txBody>
          <a:bodyPr>
            <a:normAutofit lnSpcReduction="10000"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en-GB" sz="2800" dirty="0" smtClean="0"/>
              <a:t>Indicate the extent to which you agree or disagree with the statement: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GB" sz="2800" dirty="0" smtClean="0"/>
              <a:t>“Staff on this workshop are good at explaining things”</a:t>
            </a: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365685"/>
              </p:ext>
            </p:extLst>
          </p:nvPr>
        </p:nvGraphicFramePr>
        <p:xfrm>
          <a:off x="1115616" y="2996952"/>
          <a:ext cx="7236000" cy="1077600"/>
        </p:xfrm>
        <a:graphic>
          <a:graphicData uri="http://schemas.openxmlformats.org/drawingml/2006/table">
            <a:tbl>
              <a:tblPr/>
              <a:tblGrid>
                <a:gridCol w="1368000"/>
                <a:gridCol w="900000"/>
                <a:gridCol w="900000"/>
                <a:gridCol w="900000"/>
                <a:gridCol w="900000"/>
                <a:gridCol w="900000"/>
                <a:gridCol w="1368000"/>
              </a:tblGrid>
              <a:tr h="46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sym typeface="Wingdings"/>
                        </a:rPr>
                        <a:t>1</a:t>
                      </a:r>
                      <a:endParaRPr lang="en-GB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</a:t>
                      </a:r>
                      <a:endParaRPr lang="en-GB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sym typeface="Wingdings"/>
                        </a:rPr>
                        <a:t>3</a:t>
                      </a:r>
                      <a:endParaRPr lang="en-GB" sz="2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sym typeface="Wingdings"/>
                        </a:rPr>
                        <a:t>4</a:t>
                      </a:r>
                      <a:endParaRPr lang="en-GB" sz="2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  <a:sym typeface="Wingdings"/>
                        </a:rPr>
                        <a:t>7</a:t>
                      </a:r>
                      <a:endParaRPr lang="en-GB" sz="2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69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Strongly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disagree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Strongly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agree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447764" y="4367758"/>
            <a:ext cx="3996444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Yields richer scale data: more analysis options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09385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err="1" smtClean="0"/>
              <a:t>Likert</a:t>
            </a:r>
            <a:r>
              <a:rPr lang="en-GB" dirty="0" smtClean="0"/>
              <a:t> scales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136000" cy="5112568"/>
          </a:xfrm>
        </p:spPr>
        <p:txBody>
          <a:bodyPr/>
          <a:lstStyle/>
          <a:p>
            <a:pPr marL="361950" indent="-361950"/>
            <a:r>
              <a:rPr lang="en-GB" sz="2400" dirty="0"/>
              <a:t>Many people refer to rating scales like the previous </a:t>
            </a:r>
            <a:r>
              <a:rPr lang="en-GB" sz="2400" dirty="0" smtClean="0"/>
              <a:t>examples </a:t>
            </a:r>
            <a:r>
              <a:rPr lang="en-GB" sz="2400" dirty="0"/>
              <a:t>as </a:t>
            </a:r>
            <a:r>
              <a:rPr lang="en-GB" sz="2400" b="1" dirty="0" err="1"/>
              <a:t>Likert</a:t>
            </a:r>
            <a:r>
              <a:rPr lang="en-GB" sz="2400" b="1" dirty="0"/>
              <a:t> scales</a:t>
            </a:r>
          </a:p>
          <a:p>
            <a:pPr marL="361950" indent="-361950"/>
            <a:r>
              <a:rPr lang="en-GB" sz="2400" dirty="0" smtClean="0"/>
              <a:t>Strictly speaking, </a:t>
            </a:r>
            <a:r>
              <a:rPr lang="en-GB" sz="2400" dirty="0"/>
              <a:t>a </a:t>
            </a:r>
            <a:r>
              <a:rPr lang="en-GB" sz="2400" dirty="0" err="1"/>
              <a:t>Likert</a:t>
            </a:r>
            <a:r>
              <a:rPr lang="en-GB" sz="2400" dirty="0"/>
              <a:t> scale </a:t>
            </a:r>
            <a:r>
              <a:rPr lang="en-GB" sz="2400" dirty="0" smtClean="0"/>
              <a:t>is a </a:t>
            </a:r>
            <a:r>
              <a:rPr lang="en-GB" sz="2400" b="1" dirty="0" smtClean="0"/>
              <a:t>series</a:t>
            </a:r>
            <a:r>
              <a:rPr lang="en-GB" sz="2400" dirty="0" smtClean="0"/>
              <a:t> of numbered rating scale questions which are used </a:t>
            </a:r>
            <a:r>
              <a:rPr lang="en-GB" sz="2400" dirty="0"/>
              <a:t>to measure </a:t>
            </a:r>
            <a:r>
              <a:rPr lang="en-GB" sz="2400" dirty="0" smtClean="0"/>
              <a:t>responses </a:t>
            </a:r>
            <a:r>
              <a:rPr lang="en-GB" sz="2400" dirty="0"/>
              <a:t>to a </a:t>
            </a:r>
            <a:r>
              <a:rPr lang="en-GB" sz="2400" b="1" dirty="0"/>
              <a:t>series</a:t>
            </a:r>
            <a:r>
              <a:rPr lang="en-GB" sz="2400" dirty="0"/>
              <a:t> of carefully developed 'attitude </a:t>
            </a:r>
            <a:r>
              <a:rPr lang="en-GB" sz="2400" dirty="0" smtClean="0"/>
              <a:t>statements’, e.g. via a focus group</a:t>
            </a:r>
          </a:p>
          <a:p>
            <a:pPr marL="361950" indent="-361950"/>
            <a:r>
              <a:rPr lang="en-GB" sz="2400" dirty="0" smtClean="0"/>
              <a:t>The </a:t>
            </a:r>
            <a:r>
              <a:rPr lang="en-GB" sz="2400" b="1" dirty="0" err="1" smtClean="0"/>
              <a:t>Likert</a:t>
            </a:r>
            <a:r>
              <a:rPr lang="en-GB" sz="2400" b="1" dirty="0" smtClean="0"/>
              <a:t> scale value </a:t>
            </a:r>
            <a:r>
              <a:rPr lang="en-GB" sz="2400" dirty="0" smtClean="0"/>
              <a:t>is then the overall sum of the numbered ratings (once negatively worded items have been reversed). However this should not be done without first testing the scale for </a:t>
            </a:r>
            <a:r>
              <a:rPr lang="en-GB" sz="2400" b="1" dirty="0" smtClean="0"/>
              <a:t>reliability</a:t>
            </a:r>
            <a:r>
              <a:rPr lang="en-GB" sz="2400" dirty="0"/>
              <a:t> </a:t>
            </a:r>
            <a:r>
              <a:rPr lang="en-GB" sz="2400" dirty="0" smtClean="0"/>
              <a:t>(not recommended for Level 4 or 5 students)</a:t>
            </a:r>
          </a:p>
          <a:p>
            <a:pPr marL="361950" indent="-361950"/>
            <a:r>
              <a:rPr lang="en-GB" sz="2400" dirty="0" smtClean="0"/>
              <a:t>For more information see </a:t>
            </a:r>
            <a:r>
              <a:rPr lang="en-GB" sz="2400" dirty="0" smtClean="0">
                <a:hlinkClick r:id="rId3"/>
              </a:rPr>
              <a:t>http</a:t>
            </a:r>
            <a:r>
              <a:rPr lang="en-GB" sz="2400" dirty="0">
                <a:hlinkClick r:id="rId3"/>
              </a:rPr>
              <a:t>://</a:t>
            </a:r>
            <a:r>
              <a:rPr lang="en-GB" sz="2400" dirty="0" smtClean="0">
                <a:hlinkClick r:id="rId3"/>
              </a:rPr>
              <a:t>www.socialresearchmethods.net/kb/scallik.php</a:t>
            </a:r>
            <a:endParaRPr lang="en-GB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53409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3800" dirty="0" smtClean="0"/>
              <a:t>Questionnaire design process: </a:t>
            </a:r>
            <a:br>
              <a:rPr lang="en-GB" sz="3800" dirty="0" smtClean="0"/>
            </a:br>
            <a:r>
              <a:rPr lang="en-GB" sz="3800" dirty="0" smtClean="0"/>
              <a:t>Don't let the tail wag the dog!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indent="-447675"/>
            <a:r>
              <a:rPr lang="en-GB" sz="2800" b="1" dirty="0" smtClean="0"/>
              <a:t>Do not</a:t>
            </a:r>
            <a:r>
              <a:rPr lang="en-GB" sz="2800" dirty="0" smtClean="0"/>
              <a:t> </a:t>
            </a:r>
            <a:r>
              <a:rPr lang="en-GB" sz="2800" b="1" dirty="0" smtClean="0"/>
              <a:t>start</a:t>
            </a:r>
            <a:r>
              <a:rPr lang="en-GB" sz="2800" dirty="0" smtClean="0"/>
              <a:t> designing your questionnaire by simply writing questions</a:t>
            </a:r>
          </a:p>
          <a:p>
            <a:pPr marL="447675" indent="-447675"/>
            <a:r>
              <a:rPr lang="en-GB" sz="2800" b="1" dirty="0" smtClean="0"/>
              <a:t>Start</a:t>
            </a:r>
            <a:r>
              <a:rPr lang="en-GB" sz="2800" dirty="0" smtClean="0"/>
              <a:t> by first considering what your research questions are</a:t>
            </a:r>
          </a:p>
          <a:p>
            <a:pPr marL="447675" indent="-447675"/>
            <a:r>
              <a:rPr lang="en-GB" sz="2800" dirty="0" smtClean="0"/>
              <a:t>Use this to determine what data you need and the analysis you will do</a:t>
            </a:r>
          </a:p>
          <a:p>
            <a:pPr marL="447675" indent="-447675"/>
            <a:r>
              <a:rPr lang="en-GB" sz="2800" dirty="0" smtClean="0"/>
              <a:t>Test your questionnaire in a </a:t>
            </a:r>
            <a:r>
              <a:rPr lang="en-GB" sz="2800" b="1" dirty="0" smtClean="0"/>
              <a:t>pilot survey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3333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7772400" cy="911002"/>
          </a:xfrm>
        </p:spPr>
        <p:txBody>
          <a:bodyPr/>
          <a:lstStyle/>
          <a:p>
            <a:pPr algn="ctr"/>
            <a:r>
              <a:rPr lang="en-GB" dirty="0" smtClean="0"/>
              <a:t>Carry out a pilot survey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3568" y="1196752"/>
            <a:ext cx="7772400" cy="3888432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Always pilot your questionnaire with a few friends before carrying out your full survey</a:t>
            </a:r>
          </a:p>
          <a:p>
            <a:pPr marL="447675" indent="-447675"/>
            <a:r>
              <a:rPr lang="en-GB" sz="2800" dirty="0" smtClean="0"/>
              <a:t>This will allow you to:</a:t>
            </a:r>
          </a:p>
          <a:p>
            <a:pPr lvl="1"/>
            <a:r>
              <a:rPr lang="en-GB" sz="2400" dirty="0" smtClean="0"/>
              <a:t>Check the integrity of your questions</a:t>
            </a:r>
          </a:p>
          <a:p>
            <a:pPr lvl="1"/>
            <a:r>
              <a:rPr lang="en-GB" sz="2400" dirty="0" smtClean="0"/>
              <a:t>Identify missing response categories</a:t>
            </a:r>
          </a:p>
          <a:p>
            <a:pPr lvl="1"/>
            <a:r>
              <a:rPr lang="en-GB" sz="2400" dirty="0" smtClean="0"/>
              <a:t>Check for spelling and grammatical mistakes</a:t>
            </a:r>
          </a:p>
          <a:p>
            <a:pPr lvl="1"/>
            <a:r>
              <a:rPr lang="en-GB" sz="2400" dirty="0" smtClean="0"/>
              <a:t>Assess any difficulties</a:t>
            </a:r>
          </a:p>
          <a:p>
            <a:pPr lvl="1"/>
            <a:r>
              <a:rPr lang="en-GB" sz="2400" dirty="0" smtClean="0"/>
              <a:t>Check the analysis you plan to do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18108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714375" y="332656"/>
            <a:ext cx="7772400" cy="696119"/>
          </a:xfrm>
        </p:spPr>
        <p:txBody>
          <a:bodyPr>
            <a:noAutofit/>
          </a:bodyPr>
          <a:lstStyle/>
          <a:p>
            <a:pPr algn="ctr"/>
            <a:r>
              <a:rPr lang="en-GB" dirty="0" smtClean="0"/>
              <a:t>Recap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714375" y="1714500"/>
            <a:ext cx="7772400" cy="3590925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endParaRPr lang="en-GB" smtClean="0"/>
          </a:p>
          <a:p>
            <a:pPr lvl="1"/>
            <a:endParaRPr lang="en-GB" smtClean="0"/>
          </a:p>
          <a:p>
            <a:endParaRPr lang="en-GB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14375" y="1124744"/>
            <a:ext cx="77724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GB" sz="2800" kern="0" dirty="0">
                <a:latin typeface="Arial" panose="020B0604020202020204" pitchFamily="34" charset="0"/>
                <a:cs typeface="Arial" panose="020B0604020202020204" pitchFamily="34" charset="0"/>
              </a:rPr>
              <a:t>We have looked at: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a questionnaire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Maximising response rates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Data types and question types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en-GB" sz="2800" kern="0" dirty="0">
                <a:latin typeface="Arial" panose="020B0604020202020204" pitchFamily="34" charset="0"/>
                <a:cs typeface="Arial" panose="020B0604020202020204" pitchFamily="34" charset="0"/>
              </a:rPr>
              <a:t>design principles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800" kern="0" dirty="0">
                <a:latin typeface="Arial" panose="020B0604020202020204" pitchFamily="34" charset="0"/>
                <a:cs typeface="Arial" panose="020B0604020202020204" pitchFamily="34" charset="0"/>
              </a:rPr>
              <a:t>Questionnaire layout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800" kern="0" dirty="0">
                <a:latin typeface="Arial" panose="020B0604020202020204" pitchFamily="34" charset="0"/>
                <a:cs typeface="Arial" panose="020B0604020202020204" pitchFamily="34" charset="0"/>
              </a:rPr>
              <a:t>Rating scales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800" kern="0" dirty="0">
                <a:latin typeface="Arial" panose="020B0604020202020204" pitchFamily="34" charset="0"/>
                <a:cs typeface="Arial" panose="020B0604020202020204" pitchFamily="34" charset="0"/>
              </a:rPr>
              <a:t>Questionnaire design </a:t>
            </a:r>
            <a:r>
              <a:rPr lang="en-GB" sz="2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n-GB" sz="2800" kern="0" dirty="0">
              <a:solidFill>
                <a:srgbClr val="0039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endParaRPr lang="en-GB" sz="2800" kern="0" dirty="0">
              <a:solidFill>
                <a:srgbClr val="0039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93254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43888" cy="576064"/>
          </a:xfrm>
        </p:spPr>
        <p:txBody>
          <a:bodyPr>
            <a:noAutofit/>
          </a:bodyPr>
          <a:lstStyle/>
          <a:p>
            <a:pPr algn="ctr"/>
            <a:r>
              <a:rPr lang="en-GB" sz="4000" dirty="0" err="1" smtClean="0"/>
              <a:t>Bibliogrpahy</a:t>
            </a:r>
            <a:endParaRPr lang="en-GB" sz="4000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352928" cy="4824536"/>
          </a:xfrm>
        </p:spPr>
        <p:txBody>
          <a:bodyPr>
            <a:normAutofit fontScale="92500" lnSpcReduction="10000"/>
          </a:bodyPr>
          <a:lstStyle/>
          <a:p>
            <a:pPr marL="714375" lvl="1" indent="-704850">
              <a:lnSpc>
                <a:spcPct val="110000"/>
              </a:lnSpc>
              <a:buNone/>
              <a:defRPr/>
            </a:pPr>
            <a:r>
              <a:rPr lang="en-GB" sz="2200" dirty="0"/>
              <a:t>Fink, A. (</a:t>
            </a:r>
            <a:r>
              <a:rPr lang="en-GB" sz="2200" dirty="0" smtClean="0"/>
              <a:t>2013) </a:t>
            </a:r>
            <a:r>
              <a:rPr lang="en-GB" sz="2200" i="1" dirty="0"/>
              <a:t>How to </a:t>
            </a:r>
            <a:r>
              <a:rPr lang="en-GB" sz="2200" i="1" dirty="0" smtClean="0"/>
              <a:t>Conduct Surveys</a:t>
            </a:r>
            <a:r>
              <a:rPr lang="en-GB" sz="2200" i="1" dirty="0"/>
              <a:t>: </a:t>
            </a:r>
            <a:r>
              <a:rPr lang="en-GB" sz="2200" i="1" dirty="0" smtClean="0"/>
              <a:t>A </a:t>
            </a:r>
            <a:r>
              <a:rPr lang="en-GB" sz="2200" i="1" dirty="0"/>
              <a:t>step-by-step guide</a:t>
            </a:r>
            <a:r>
              <a:rPr lang="en-GB" sz="2200" dirty="0"/>
              <a:t>, </a:t>
            </a:r>
            <a:r>
              <a:rPr lang="en-GB" sz="2200" dirty="0" smtClean="0"/>
              <a:t>5</a:t>
            </a:r>
            <a:r>
              <a:rPr lang="en-GB" sz="2200" baseline="30000" dirty="0" smtClean="0"/>
              <a:t>th</a:t>
            </a:r>
            <a:r>
              <a:rPr lang="en-GB" sz="2200" dirty="0" smtClean="0"/>
              <a:t> </a:t>
            </a:r>
            <a:r>
              <a:rPr lang="en-GB" sz="2200" dirty="0"/>
              <a:t>ed</a:t>
            </a:r>
            <a:r>
              <a:rPr lang="en-GB" sz="2200" dirty="0" smtClean="0"/>
              <a:t>., London: SAGE.</a:t>
            </a:r>
            <a:endParaRPr lang="en-GB" sz="2200" dirty="0"/>
          </a:p>
          <a:p>
            <a:pPr marL="714375" lvl="1" indent="-704850">
              <a:lnSpc>
                <a:spcPct val="110000"/>
              </a:lnSpc>
              <a:buNone/>
              <a:defRPr/>
            </a:pPr>
            <a:r>
              <a:rPr lang="en-GB" sz="2200" dirty="0"/>
              <a:t>Frazer, </a:t>
            </a:r>
            <a:r>
              <a:rPr lang="en-GB" sz="2200" dirty="0" smtClean="0"/>
              <a:t>L. and </a:t>
            </a:r>
            <a:r>
              <a:rPr lang="en-GB" sz="2200" dirty="0" err="1"/>
              <a:t>Lawley</a:t>
            </a:r>
            <a:r>
              <a:rPr lang="en-GB" sz="2200" dirty="0"/>
              <a:t>, </a:t>
            </a:r>
            <a:r>
              <a:rPr lang="en-GB" sz="2200" dirty="0" smtClean="0"/>
              <a:t>M. (2000) </a:t>
            </a:r>
            <a:r>
              <a:rPr lang="en-GB" sz="2200" i="1" dirty="0" smtClean="0"/>
              <a:t>Questionnaire Design and Administration</a:t>
            </a:r>
            <a:r>
              <a:rPr lang="en-GB" sz="2200" i="1" dirty="0"/>
              <a:t>: </a:t>
            </a:r>
            <a:r>
              <a:rPr lang="en-GB" sz="2200" i="1" dirty="0" smtClean="0"/>
              <a:t>A </a:t>
            </a:r>
            <a:r>
              <a:rPr lang="en-GB" sz="2200" i="1" dirty="0"/>
              <a:t>practical </a:t>
            </a:r>
            <a:r>
              <a:rPr lang="en-GB" sz="2200" i="1" dirty="0" smtClean="0"/>
              <a:t>guide</a:t>
            </a:r>
            <a:r>
              <a:rPr lang="en-GB" sz="2200" dirty="0" smtClean="0"/>
              <a:t>, New York: Wiley.</a:t>
            </a:r>
            <a:endParaRPr lang="en-GB" sz="2200" dirty="0"/>
          </a:p>
          <a:p>
            <a:pPr marL="714375" lvl="1" indent="-704850">
              <a:lnSpc>
                <a:spcPct val="110000"/>
              </a:lnSpc>
              <a:buNone/>
              <a:defRPr/>
            </a:pPr>
            <a:r>
              <a:rPr lang="en-GB" sz="2200" dirty="0" smtClean="0"/>
              <a:t>Loughborough University (n. d.) </a:t>
            </a:r>
            <a:r>
              <a:rPr lang="en-GB" sz="2200" i="1" dirty="0"/>
              <a:t>Questionnaire </a:t>
            </a:r>
            <a:r>
              <a:rPr lang="en-GB" sz="2200" i="1" dirty="0" smtClean="0"/>
              <a:t>Design</a:t>
            </a:r>
            <a:r>
              <a:rPr lang="en-GB" sz="2200" dirty="0"/>
              <a:t>.</a:t>
            </a:r>
            <a:r>
              <a:rPr lang="en-GB" sz="2200" dirty="0" smtClean="0"/>
              <a:t> [pdf] Available at: </a:t>
            </a:r>
            <a:r>
              <a:rPr lang="en-GB" sz="2200" dirty="0" smtClean="0">
                <a:hlinkClick r:id="rId3"/>
              </a:rPr>
              <a:t>http</a:t>
            </a:r>
            <a:r>
              <a:rPr lang="en-GB" sz="2200" dirty="0">
                <a:hlinkClick r:id="rId3"/>
              </a:rPr>
              <a:t>://</a:t>
            </a:r>
            <a:r>
              <a:rPr lang="en-GB" sz="2200" dirty="0" smtClean="0">
                <a:hlinkClick r:id="rId3"/>
              </a:rPr>
              <a:t>www.lboro.ac.uk/media/wwwlboroacuk/content/library/downloads/advicesheets/questionnaire.pdf</a:t>
            </a:r>
            <a:r>
              <a:rPr lang="en-GB" sz="2200" dirty="0" smtClean="0"/>
              <a:t> [Accessed 6/01/14].</a:t>
            </a:r>
            <a:endParaRPr lang="en-GB" sz="2200" dirty="0"/>
          </a:p>
          <a:p>
            <a:pPr marL="714375" lvl="1" indent="-704850">
              <a:lnSpc>
                <a:spcPct val="110000"/>
              </a:lnSpc>
              <a:buNone/>
              <a:defRPr/>
            </a:pPr>
            <a:r>
              <a:rPr lang="en-GB" sz="2200" dirty="0" smtClean="0"/>
              <a:t>Oppenheim, A. N. (2000) </a:t>
            </a:r>
            <a:r>
              <a:rPr lang="en-GB" sz="2200" i="1" dirty="0" smtClean="0"/>
              <a:t>Questionnaire Design, Interviewing and Attitude Measurement</a:t>
            </a:r>
            <a:r>
              <a:rPr lang="en-GB" sz="2200" dirty="0"/>
              <a:t>, </a:t>
            </a:r>
            <a:r>
              <a:rPr lang="en-GB" sz="2200" dirty="0" smtClean="0"/>
              <a:t>New ed., London: Continuum.</a:t>
            </a:r>
            <a:endParaRPr lang="en-GB" sz="2200" dirty="0"/>
          </a:p>
          <a:p>
            <a:pPr marL="714375" lvl="1" indent="-704850">
              <a:lnSpc>
                <a:spcPct val="110000"/>
              </a:lnSpc>
              <a:buNone/>
              <a:defRPr/>
            </a:pPr>
            <a:r>
              <a:rPr lang="en-GB" sz="2200" dirty="0"/>
              <a:t>Rea, L. M. </a:t>
            </a:r>
            <a:r>
              <a:rPr lang="en-GB" sz="2200" dirty="0" smtClean="0"/>
              <a:t>and </a:t>
            </a:r>
            <a:r>
              <a:rPr lang="en-GB" sz="2200" dirty="0"/>
              <a:t>Parker, R. A. (2005) </a:t>
            </a:r>
            <a:r>
              <a:rPr lang="en-GB" sz="2200" i="1" dirty="0"/>
              <a:t>Designing and Conducting Survey Research</a:t>
            </a:r>
            <a:r>
              <a:rPr lang="en-GB" sz="2200" dirty="0"/>
              <a:t>, 3</a:t>
            </a:r>
            <a:r>
              <a:rPr lang="en-GB" sz="2200" baseline="30000" dirty="0"/>
              <a:t>rd</a:t>
            </a:r>
            <a:r>
              <a:rPr lang="en-GB" sz="2200" dirty="0"/>
              <a:t> ed</a:t>
            </a:r>
            <a:r>
              <a:rPr lang="en-GB" sz="2200" dirty="0" smtClean="0"/>
              <a:t>., San Francisco, CA: </a:t>
            </a:r>
            <a:r>
              <a:rPr lang="en-GB" sz="2200" dirty="0" err="1" smtClean="0"/>
              <a:t>Jossey</a:t>
            </a:r>
            <a:r>
              <a:rPr lang="en-GB" sz="2200" dirty="0"/>
              <a:t>-</a:t>
            </a:r>
            <a:r>
              <a:rPr lang="en-GB" sz="2200" dirty="0" smtClean="0"/>
              <a:t>Bass.</a:t>
            </a:r>
          </a:p>
          <a:p>
            <a:pPr marL="714375" lvl="1" indent="-704850">
              <a:lnSpc>
                <a:spcPct val="110000"/>
              </a:lnSpc>
              <a:buNone/>
              <a:defRPr/>
            </a:pPr>
            <a:r>
              <a:rPr lang="en-GB" sz="2200" dirty="0" err="1" smtClean="0"/>
              <a:t>Trochim</a:t>
            </a:r>
            <a:r>
              <a:rPr lang="en-GB" sz="2200" dirty="0" smtClean="0"/>
              <a:t>, W. M. K. (2006) </a:t>
            </a:r>
            <a:r>
              <a:rPr lang="en-GB" sz="2200" i="1" dirty="0" err="1" smtClean="0"/>
              <a:t>Likert</a:t>
            </a:r>
            <a:r>
              <a:rPr lang="en-GB" sz="2200" i="1" dirty="0" smtClean="0"/>
              <a:t> Scaling</a:t>
            </a:r>
            <a:r>
              <a:rPr lang="en-GB" sz="2200" dirty="0" smtClean="0"/>
              <a:t>. Available at: </a:t>
            </a:r>
            <a:r>
              <a:rPr lang="en-GB" sz="2200" dirty="0" smtClean="0">
                <a:hlinkClick r:id="rId4"/>
              </a:rPr>
              <a:t>http</a:t>
            </a:r>
            <a:r>
              <a:rPr lang="en-GB" sz="2200" dirty="0">
                <a:hlinkClick r:id="rId4"/>
              </a:rPr>
              <a:t>://</a:t>
            </a:r>
            <a:r>
              <a:rPr lang="en-GB" sz="2200" dirty="0" smtClean="0">
                <a:hlinkClick r:id="rId4"/>
              </a:rPr>
              <a:t>www.socialresearchmethods.net/kb/scallik.php</a:t>
            </a:r>
            <a:r>
              <a:rPr lang="en-GB" sz="2200" dirty="0" smtClean="0"/>
              <a:t> [Accessed 6/01/14].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92899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778098"/>
          </a:xfrm>
        </p:spPr>
        <p:txBody>
          <a:bodyPr/>
          <a:lstStyle/>
          <a:p>
            <a:r>
              <a:rPr lang="en-GB" dirty="0" smtClean="0"/>
              <a:t>What is a questionnaire?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112568"/>
          </a:xfrm>
        </p:spPr>
        <p:txBody>
          <a:bodyPr>
            <a:normAutofit lnSpcReduction="10000"/>
          </a:bodyPr>
          <a:lstStyle/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600" dirty="0"/>
              <a:t>A collection of questions given to different people in the same form</a:t>
            </a:r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600" dirty="0"/>
              <a:t>Observational or </a:t>
            </a:r>
            <a:r>
              <a:rPr lang="en-GB" sz="2600" dirty="0" smtClean="0"/>
              <a:t>experimental (e.g. observing a class before and after an intervention, or measuring a variable in experimental and control groups)</a:t>
            </a:r>
            <a:endParaRPr lang="en-GB" sz="2600" dirty="0"/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US" sz="2600" dirty="0"/>
              <a:t>The focus may be opinions or facts</a:t>
            </a:r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US" sz="2600" dirty="0"/>
              <a:t>Can be administered by paper, phone, email or via a </a:t>
            </a:r>
            <a:r>
              <a:rPr lang="en-US" sz="2600" dirty="0" smtClean="0"/>
              <a:t>website</a:t>
            </a:r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US" sz="2600" dirty="0" smtClean="0"/>
              <a:t>Completed by the researcher, subject or a third party</a:t>
            </a:r>
            <a:endParaRPr lang="en-US" sz="2600" dirty="0"/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600" dirty="0"/>
              <a:t>Questions can be </a:t>
            </a:r>
            <a:r>
              <a:rPr lang="en-GB" sz="2600" dirty="0" smtClean="0"/>
              <a:t>organised into </a:t>
            </a:r>
            <a:r>
              <a:rPr lang="en-GB" sz="2600" dirty="0"/>
              <a:t>groups </a:t>
            </a:r>
            <a:r>
              <a:rPr lang="en-GB" sz="2600" dirty="0" smtClean="0"/>
              <a:t>(as often in a </a:t>
            </a:r>
            <a:r>
              <a:rPr lang="en-GB" sz="2600" dirty="0"/>
              <a:t>standard instrument</a:t>
            </a:r>
            <a:r>
              <a:rPr lang="en-GB" sz="2600" dirty="0" smtClean="0"/>
              <a:t>)</a:t>
            </a:r>
            <a:endParaRPr lang="en-GB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49700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</a:pPr>
            <a:r>
              <a:rPr lang="en-GB" sz="4000" dirty="0" smtClean="0"/>
              <a:t>Comparison with other data collection techniques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842" y="1340768"/>
            <a:ext cx="8493638" cy="4608512"/>
          </a:xfrm>
        </p:spPr>
        <p:txBody>
          <a:bodyPr>
            <a:normAutofit lnSpcReduction="10000"/>
          </a:bodyPr>
          <a:lstStyle/>
          <a:p>
            <a:pPr>
              <a:spcBef>
                <a:spcPts val="500"/>
              </a:spcBef>
              <a:buNone/>
            </a:pPr>
            <a:r>
              <a:rPr lang="en-GB" sz="2800" b="1" dirty="0" smtClean="0"/>
              <a:t>Pros:</a:t>
            </a:r>
            <a:endParaRPr lang="en-US" sz="2800" b="1" dirty="0" smtClean="0"/>
          </a:p>
          <a:p>
            <a:pPr marL="447675" indent="-447675">
              <a:spcBef>
                <a:spcPts val="500"/>
              </a:spcBef>
            </a:pPr>
            <a:r>
              <a:rPr lang="en-US" sz="2800" dirty="0" smtClean="0"/>
              <a:t>Cost-effective:</a:t>
            </a:r>
          </a:p>
          <a:p>
            <a:pPr marL="1076325" lvl="1" indent="-447675">
              <a:spcBef>
                <a:spcPts val="500"/>
              </a:spcBef>
              <a:buFont typeface="Symbol" pitchFamily="18" charset="2"/>
              <a:buChar char="Þ"/>
            </a:pPr>
            <a:r>
              <a:rPr lang="en-US" sz="2400" dirty="0"/>
              <a:t>L</a:t>
            </a:r>
            <a:r>
              <a:rPr lang="en-US" sz="2400" dirty="0" smtClean="0"/>
              <a:t>arge samples can be gathered</a:t>
            </a:r>
          </a:p>
          <a:p>
            <a:pPr marL="1076325" lvl="1" indent="-447675">
              <a:spcBef>
                <a:spcPts val="500"/>
              </a:spcBef>
              <a:buFont typeface="Symbol" pitchFamily="18" charset="2"/>
              <a:buChar char="Þ"/>
            </a:pPr>
            <a:r>
              <a:rPr lang="en-US" sz="2400" dirty="0">
                <a:sym typeface="Symbol"/>
              </a:rPr>
              <a:t>G</a:t>
            </a:r>
            <a:r>
              <a:rPr lang="en-US" sz="2400" dirty="0" smtClean="0">
                <a:sym typeface="Symbol"/>
              </a:rPr>
              <a:t>reater potential of statistically significant results</a:t>
            </a:r>
            <a:endParaRPr lang="en-US" sz="2400" dirty="0" smtClean="0"/>
          </a:p>
          <a:p>
            <a:pPr marL="447675" indent="-447675">
              <a:spcBef>
                <a:spcPts val="500"/>
              </a:spcBef>
            </a:pPr>
            <a:r>
              <a:rPr lang="en-US" sz="2800" dirty="0" smtClean="0"/>
              <a:t>Can be carried out by different people</a:t>
            </a:r>
          </a:p>
          <a:p>
            <a:pPr>
              <a:spcBef>
                <a:spcPts val="1200"/>
              </a:spcBef>
              <a:buNone/>
            </a:pPr>
            <a:r>
              <a:rPr lang="en-GB" sz="2800" b="1" dirty="0" smtClean="0"/>
              <a:t>Cons:</a:t>
            </a:r>
            <a:endParaRPr lang="en-US" sz="2800" b="1" dirty="0" smtClean="0"/>
          </a:p>
          <a:p>
            <a:pPr marL="447675" indent="-447675">
              <a:spcBef>
                <a:spcPts val="500"/>
              </a:spcBef>
            </a:pPr>
            <a:r>
              <a:rPr lang="en-US" sz="2800" dirty="0" smtClean="0"/>
              <a:t>Honesty of responses may be an issue</a:t>
            </a:r>
          </a:p>
          <a:p>
            <a:pPr marL="447675" indent="-447675">
              <a:spcBef>
                <a:spcPts val="500"/>
              </a:spcBef>
            </a:pPr>
            <a:r>
              <a:rPr lang="en-US" sz="2800" dirty="0" smtClean="0"/>
              <a:t>Low response rates, especially for email/online</a:t>
            </a:r>
          </a:p>
          <a:p>
            <a:pPr marL="447675" indent="-447675">
              <a:spcBef>
                <a:spcPts val="500"/>
              </a:spcBef>
            </a:pPr>
            <a:r>
              <a:rPr lang="en-US" sz="2800" dirty="0" smtClean="0"/>
              <a:t>How to deal with ‘missing’ / ‘no opinion’ answers?</a:t>
            </a:r>
          </a:p>
          <a:p>
            <a:pPr marL="447675" indent="-447675">
              <a:spcBef>
                <a:spcPts val="500"/>
              </a:spcBef>
            </a:pPr>
            <a:r>
              <a:rPr lang="en-US" sz="2800" dirty="0" smtClean="0"/>
              <a:t>Free response answers tend to be very short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69752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4000" dirty="0" smtClean="0"/>
              <a:t>Mode of delivery may affect what is possible</a:t>
            </a:r>
            <a:endParaRPr lang="en-US" sz="4000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Self-completed or interviewer-led?</a:t>
            </a:r>
          </a:p>
          <a:p>
            <a:r>
              <a:rPr lang="en-GB" dirty="0" smtClean="0"/>
              <a:t>Is help/explanation available?</a:t>
            </a:r>
          </a:p>
          <a:p>
            <a:r>
              <a:rPr lang="en-GB" dirty="0" smtClean="0"/>
              <a:t>Paper, phone, online or an electronic form via email?</a:t>
            </a:r>
          </a:p>
          <a:p>
            <a:r>
              <a:rPr lang="en-GB" dirty="0" smtClean="0"/>
              <a:t>If online, questions can be delivered one at a time, with a progress bar to show level of completion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8541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dirty="0" smtClean="0"/>
              <a:t>Response rates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5770984" cy="4536504"/>
          </a:xfrm>
        </p:spPr>
        <p:txBody>
          <a:bodyPr/>
          <a:lstStyle/>
          <a:p>
            <a:pPr marL="447675" indent="-447675">
              <a:lnSpc>
                <a:spcPct val="95000"/>
              </a:lnSpc>
            </a:pPr>
            <a:r>
              <a:rPr lang="en-GB" sz="2800" dirty="0" smtClean="0"/>
              <a:t>The proportion of questionnaires given to your sample that are completed</a:t>
            </a:r>
          </a:p>
          <a:p>
            <a:pPr marL="447675" indent="-447675">
              <a:lnSpc>
                <a:spcPct val="95000"/>
              </a:lnSpc>
            </a:pPr>
            <a:r>
              <a:rPr lang="en-GB" sz="2800" dirty="0" smtClean="0"/>
              <a:t>Should be as high as possible in order to minimise possibility of bias (you also need to make sure your sample is representative of the population)</a:t>
            </a:r>
          </a:p>
          <a:p>
            <a:pPr marL="447675" indent="-447675">
              <a:lnSpc>
                <a:spcPct val="95000"/>
              </a:lnSpc>
            </a:pPr>
            <a:r>
              <a:rPr lang="en-GB" sz="2800" dirty="0" smtClean="0"/>
              <a:t>Notorious problem with online and postal questionnaires</a:t>
            </a:r>
            <a:endParaRPr lang="en-GB" sz="28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3760053"/>
              </p:ext>
            </p:extLst>
          </p:nvPr>
        </p:nvGraphicFramePr>
        <p:xfrm>
          <a:off x="5616624" y="1324992"/>
          <a:ext cx="3995936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45148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How to maximise your response rate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4608512"/>
          </a:xfrm>
        </p:spPr>
        <p:txBody>
          <a:bodyPr>
            <a:normAutofit lnSpcReduction="10000"/>
          </a:bodyPr>
          <a:lstStyle/>
          <a:p>
            <a:pPr marL="361950" indent="-361950"/>
            <a:r>
              <a:rPr lang="en-GB" sz="2400" dirty="0" smtClean="0"/>
              <a:t>Try to engage with the respondent as a person, e.g. give out paper-based questionnaires on a clipboard face-to-face while you are waiting or email people who already know you (but watch out for possible bias)</a:t>
            </a:r>
          </a:p>
          <a:p>
            <a:pPr marL="361950" indent="-361950"/>
            <a:r>
              <a:rPr lang="en-GB" sz="2400" dirty="0" smtClean="0"/>
              <a:t>Give </a:t>
            </a:r>
            <a:r>
              <a:rPr lang="en-GB" sz="2400" dirty="0"/>
              <a:t>your questionnaire a short and meaningful title </a:t>
            </a:r>
            <a:endParaRPr lang="en-GB" sz="2400" dirty="0" smtClean="0"/>
          </a:p>
          <a:p>
            <a:pPr marL="361950" indent="-361950"/>
            <a:r>
              <a:rPr lang="en-GB" sz="2400" dirty="0" smtClean="0"/>
              <a:t>Begin by introducing yourself and the purpose of your research</a:t>
            </a:r>
            <a:endParaRPr lang="en-GB" sz="2400" dirty="0"/>
          </a:p>
          <a:p>
            <a:pPr marL="361950" indent="-361950"/>
            <a:r>
              <a:rPr lang="en-GB" sz="2400" dirty="0" smtClean="0"/>
              <a:t>Keep it as </a:t>
            </a:r>
            <a:r>
              <a:rPr lang="en-GB" sz="2400" dirty="0"/>
              <a:t>short and succinct as </a:t>
            </a:r>
            <a:r>
              <a:rPr lang="en-GB" sz="2400" dirty="0" smtClean="0"/>
              <a:t>possible</a:t>
            </a:r>
            <a:endParaRPr lang="en-GB" sz="2400" dirty="0"/>
          </a:p>
          <a:p>
            <a:pPr marL="361950" indent="-361950"/>
            <a:r>
              <a:rPr lang="en-GB" sz="2400" dirty="0" smtClean="0"/>
              <a:t>Offer </a:t>
            </a:r>
            <a:r>
              <a:rPr lang="en-GB" sz="2400" dirty="0"/>
              <a:t>incentives for </a:t>
            </a:r>
            <a:r>
              <a:rPr lang="en-GB" sz="2400" dirty="0" smtClean="0"/>
              <a:t>responding, </a:t>
            </a:r>
            <a:r>
              <a:rPr lang="en-GB" sz="2400" dirty="0"/>
              <a:t>if appropriate </a:t>
            </a:r>
          </a:p>
          <a:p>
            <a:pPr marL="361950" indent="-361950"/>
            <a:r>
              <a:rPr lang="en-GB" sz="2400" dirty="0" smtClean="0"/>
              <a:t>Make it look attractive, e.g. use colour </a:t>
            </a:r>
            <a:r>
              <a:rPr lang="en-GB" sz="2400" dirty="0"/>
              <a:t>and </a:t>
            </a:r>
            <a:r>
              <a:rPr lang="en-GB" sz="2400" dirty="0" smtClean="0"/>
              <a:t>images</a:t>
            </a:r>
            <a:endParaRPr lang="en-GB" sz="2400" dirty="0"/>
          </a:p>
          <a:p>
            <a:pPr marL="361950" indent="-361950"/>
            <a:r>
              <a:rPr lang="en-GB" sz="2400" dirty="0" smtClean="0"/>
              <a:t>Make </a:t>
            </a:r>
            <a:r>
              <a:rPr lang="en-GB" sz="2400" dirty="0"/>
              <a:t>it </a:t>
            </a:r>
            <a:r>
              <a:rPr lang="en-GB" sz="2400" dirty="0" smtClean="0"/>
              <a:t>convenient, e.g. enclose </a:t>
            </a:r>
            <a:r>
              <a:rPr lang="en-GB" sz="2400" dirty="0"/>
              <a:t>a s</a:t>
            </a:r>
            <a:r>
              <a:rPr lang="en-GB" sz="2400" dirty="0" smtClean="0"/>
              <a:t>tamped address envelope for a postal questionnaire</a:t>
            </a:r>
            <a:endParaRPr lang="en-GB" sz="2400" dirty="0"/>
          </a:p>
          <a:p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98480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640000" cy="720080"/>
          </a:xfrm>
        </p:spPr>
        <p:txBody>
          <a:bodyPr/>
          <a:lstStyle/>
          <a:p>
            <a:r>
              <a:rPr lang="en-GB" sz="4000" dirty="0" smtClean="0"/>
              <a:t>Question types and data types</a:t>
            </a:r>
            <a:endParaRPr lang="en-GB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0342384"/>
              </p:ext>
            </p:extLst>
          </p:nvPr>
        </p:nvGraphicFramePr>
        <p:xfrm>
          <a:off x="323528" y="836712"/>
          <a:ext cx="85320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2368"/>
                <a:gridCol w="1800200"/>
                <a:gridCol w="34194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Question type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type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Analysis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Multiple choice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 or ordinal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Quantitative: nonparametric only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Multiple choice scale with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words at the ends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Scale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Quantitative: </a:t>
                      </a:r>
                      <a:r>
                        <a:rPr lang="en-GB" sz="2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paramet-ric</a:t>
                      </a: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nonparametric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Multiple answer multiple choice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Multiple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binary (e.g. true/false)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Quantitative: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treat each value separately – </a:t>
                      </a:r>
                      <a:r>
                        <a:rPr lang="en-GB" sz="24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only have a few</a:t>
                      </a:r>
                      <a:endParaRPr lang="en-GB" sz="24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field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Scale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Quantitative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Ranking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Ordinal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Quantitative: hard to analyse –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avoid</a:t>
                      </a:r>
                      <a:endParaRPr lang="en-GB" sz="24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field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Qualitative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20119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195736" y="429418"/>
            <a:ext cx="5904656" cy="1286669"/>
          </a:xfrm>
        </p:spPr>
        <p:txBody>
          <a:bodyPr>
            <a:noAutofit/>
          </a:bodyPr>
          <a:lstStyle/>
          <a:p>
            <a:r>
              <a:rPr lang="en-GB" dirty="0" smtClean="0"/>
              <a:t>Activity:</a:t>
            </a:r>
            <a:br>
              <a:rPr lang="en-GB" dirty="0" smtClean="0"/>
            </a:br>
            <a:r>
              <a:rPr lang="en-GB" dirty="0" smtClean="0"/>
              <a:t>Question </a:t>
            </a:r>
            <a:r>
              <a:rPr lang="en-GB" dirty="0"/>
              <a:t>design</a:t>
            </a:r>
            <a:endParaRPr lang="en-GB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456384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In pairs or small groups:</a:t>
            </a:r>
          </a:p>
          <a:p>
            <a:pPr marL="447675" indent="-447675"/>
            <a:r>
              <a:rPr lang="en-GB" sz="2800" dirty="0" smtClean="0"/>
              <a:t>Refer to the Sample Questions </a:t>
            </a:r>
            <a:r>
              <a:rPr lang="en-GB" sz="2800" dirty="0" err="1" smtClean="0"/>
              <a:t>handout</a:t>
            </a:r>
            <a:r>
              <a:rPr lang="en-GB" sz="2800" dirty="0"/>
              <a:t> </a:t>
            </a:r>
            <a:r>
              <a:rPr lang="en-GB" sz="2800" dirty="0" smtClean="0"/>
              <a:t>- this contains a series of poorly written questions – some are real!</a:t>
            </a:r>
          </a:p>
          <a:p>
            <a:pPr marL="447675" indent="-447675"/>
            <a:r>
              <a:rPr lang="en-GB" sz="2800" dirty="0" smtClean="0"/>
              <a:t>Look at each question in turn</a:t>
            </a:r>
          </a:p>
          <a:p>
            <a:pPr marL="447675" indent="-447675"/>
            <a:r>
              <a:rPr lang="en-GB" sz="2800" dirty="0" smtClean="0"/>
              <a:t>State one potential problem with each question</a:t>
            </a:r>
          </a:p>
          <a:p>
            <a:pPr marL="447675" indent="-447675"/>
            <a:r>
              <a:rPr lang="en-GB" sz="2800" dirty="0" smtClean="0"/>
              <a:t>Spend </a:t>
            </a:r>
            <a:r>
              <a:rPr lang="en-GB" sz="2800" dirty="0"/>
              <a:t>at most 1 minute on each question</a:t>
            </a:r>
            <a:endParaRPr lang="en-GB" sz="2800" dirty="0" smtClean="0"/>
          </a:p>
        </p:txBody>
      </p:sp>
      <p:pic>
        <p:nvPicPr>
          <p:cNvPr id="4" name="Picture 4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85750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23464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2049</Words>
  <Application>Microsoft Macintosh PowerPoint</Application>
  <PresentationFormat>On-screen Show (4:3)</PresentationFormat>
  <Paragraphs>422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Statistical Methods 2. Questionnaire Design</vt:lpstr>
      <vt:lpstr>Summary</vt:lpstr>
      <vt:lpstr>What is a questionnaire?</vt:lpstr>
      <vt:lpstr>Comparison with other data collection techniques</vt:lpstr>
      <vt:lpstr>Mode of delivery may affect what is possible</vt:lpstr>
      <vt:lpstr>Response rates</vt:lpstr>
      <vt:lpstr>How to maximise your response rate</vt:lpstr>
      <vt:lpstr>Question types and data types</vt:lpstr>
      <vt:lpstr>Activity: Question design</vt:lpstr>
      <vt:lpstr>Questions 1-4</vt:lpstr>
      <vt:lpstr>Question design principles</vt:lpstr>
      <vt:lpstr>Questions 5-9</vt:lpstr>
      <vt:lpstr>Question design principles (2)</vt:lpstr>
      <vt:lpstr>Questions 10-11</vt:lpstr>
      <vt:lpstr>Question design principles (3)</vt:lpstr>
      <vt:lpstr>Question design principles (4)</vt:lpstr>
      <vt:lpstr>Demographic questions</vt:lpstr>
      <vt:lpstr>Questionnaire layout</vt:lpstr>
      <vt:lpstr>Activity: Questionnaire evaluation</vt:lpstr>
      <vt:lpstr>Rating scales</vt:lpstr>
      <vt:lpstr>Example 1</vt:lpstr>
      <vt:lpstr>Example 2</vt:lpstr>
      <vt:lpstr>Likert scales</vt:lpstr>
      <vt:lpstr>Questionnaire design process:  Don't let the tail wag the dog!</vt:lpstr>
      <vt:lpstr>Carry out a pilot survey</vt:lpstr>
      <vt:lpstr>Recap</vt:lpstr>
      <vt:lpstr>Bibliogrpahy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</dc:creator>
  <cp:lastModifiedBy>Janette Matthews</cp:lastModifiedBy>
  <cp:revision>18</cp:revision>
  <dcterms:created xsi:type="dcterms:W3CDTF">2013-10-23T13:04:34Z</dcterms:created>
  <dcterms:modified xsi:type="dcterms:W3CDTF">2014-06-16T11:28:33Z</dcterms:modified>
</cp:coreProperties>
</file>