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AFFCF-1A6F-4750-ACA9-39E165BB9A75}" type="datetimeFigureOut">
              <a:rPr lang="en-GB" smtClean="0"/>
              <a:t>18/06/2014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21A99-A93A-4D7B-A457-61E922837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20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15461" indent="-275177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00709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40993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1981276" indent="-220142" eaLnBrk="0" hangingPunct="0"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421560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861843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302127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742411" indent="-220142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246484E5-C97E-4292-A468-C92A1BF5A939}" type="slidenum">
              <a:rPr lang="en-GB" sz="1200"/>
              <a:pPr eaLnBrk="1" hangingPunct="1"/>
              <a:t>2</a:t>
            </a:fld>
            <a:endParaRPr lang="en-GB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9D491D80-4DF9-417D-81C9-6D934354AAB4}" type="slidenum">
              <a:rPr lang="en-GB" sz="1200" smtClean="0"/>
              <a:pPr eaLnBrk="1" hangingPunct="1"/>
              <a:t>3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9FC84-4ABB-4465-845C-D1D0DB03D37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252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9FC84-4ABB-4465-845C-D1D0DB03D37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013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9FC84-4ABB-4465-845C-D1D0DB03D37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013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2A8395C-04F6-4496-90A6-FD27B18D64D5}" type="slidenum">
              <a:rPr lang="en-GB" sz="1200" smtClean="0"/>
              <a:pPr eaLnBrk="1" hangingPunct="1"/>
              <a:t>7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03D66BC2-6D0F-43A9-85C8-B7DAD9C65BB1}" type="slidenum">
              <a:rPr lang="en-GB" sz="1200" smtClean="0"/>
              <a:pPr eaLnBrk="1" hangingPunct="1"/>
              <a:t>8</a:t>
            </a:fld>
            <a:endParaRPr lang="en-GB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604341F0-910B-443F-8F8C-DE8521ABD903}" type="slidenum">
              <a:rPr lang="en-GB" sz="1200" smtClean="0"/>
              <a:pPr eaLnBrk="1" hangingPunct="1"/>
              <a:t>12</a:t>
            </a:fld>
            <a:endParaRPr lang="en-GB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9D90-BAEB-4A95-BC27-91A86CFD8E13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64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5084-192F-4862-802E-769C27BBDB14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276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42D9-63F6-49EC-BEF2-27B39F02621B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76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2ACE-B08C-432B-90F0-787A1CCD38C3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1874-DF39-4C2E-A080-F4879A3754EF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48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E13C-1FDF-46D6-BA0C-0CF8DC3DF2FC}" type="datetime1">
              <a:rPr lang="en-GB" smtClean="0"/>
              <a:t>18/06/2014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64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1883-A96A-44D5-B9FC-CE19D431AB5C}" type="datetime1">
              <a:rPr lang="en-GB" smtClean="0"/>
              <a:t>18/06/2014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86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4F50A-15A2-42B2-A35B-FDB94E65555A}" type="datetime1">
              <a:rPr lang="en-GB" smtClean="0"/>
              <a:t>18/06/2014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3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5710-F28D-4534-A57B-BEE09E2F821C}" type="datetime1">
              <a:rPr lang="en-GB" smtClean="0"/>
              <a:t>18/06/2014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author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66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F774-7D4D-45C4-8F1F-D26225330C57}" type="datetime1">
              <a:rPr lang="en-GB" smtClean="0"/>
              <a:t>18/06/2014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73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4DB1-BD31-4226-995E-D010C07A26A6}" type="datetime1">
              <a:rPr lang="en-GB" smtClean="0"/>
              <a:t>18/06/2014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24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092FE-9BB1-43B0-95B5-8CC5C89352CB}" type="datetime1">
              <a:rPr lang="en-GB" smtClean="0"/>
              <a:t>18/06/2014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author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61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447675" indent="-447675" algn="l" defTabSz="914400" rtl="0" eaLnBrk="1" latinLnBrk="0" hangingPunct="1">
        <a:spcBef>
          <a:spcPts val="600"/>
        </a:spcBef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95350" indent="-355600" algn="l" defTabSz="914400" rtl="0" eaLnBrk="1" latinLnBrk="0" hangingPunct="1">
        <a:spcBef>
          <a:spcPts val="6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e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ndom.org/integers" TargetMode="Externa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2132856"/>
            <a:ext cx="8331725" cy="1944216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Statistical Methods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13 Sampling Techniques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964916"/>
            <a:ext cx="2457450" cy="93345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8658" y="4953942"/>
            <a:ext cx="6083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Based on materials provided by Coventry University and Loughborough University under a National HE STEM Programme Practice Transfer Adopters grant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624" y="358541"/>
            <a:ext cx="2147427" cy="83459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5576" y="1052736"/>
            <a:ext cx="787847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Gill Sans MT" panose="020B0502020104020203" pitchFamily="34" charset="0"/>
              </a:rPr>
              <a:t>community project</a:t>
            </a:r>
          </a:p>
          <a:p>
            <a:pPr algn="r"/>
            <a:r>
              <a:rPr lang="en-GB" sz="1600" dirty="0">
                <a:latin typeface="Gill Sans MT" panose="020B0502020104020203" pitchFamily="34" charset="0"/>
              </a:rPr>
              <a:t>encouraging academics to share statistics support resources</a:t>
            </a:r>
          </a:p>
          <a:p>
            <a:pPr algn="r"/>
            <a:r>
              <a:rPr lang="en-GB" sz="1200" dirty="0">
                <a:latin typeface="Gill Sans MT" panose="020B0502020104020203" pitchFamily="34" charset="0"/>
              </a:rPr>
              <a:t>All </a:t>
            </a:r>
            <a:r>
              <a:rPr lang="en-GB" sz="1200" dirty="0" err="1">
                <a:latin typeface="Gill Sans MT" panose="020B0502020104020203" pitchFamily="34" charset="0"/>
              </a:rPr>
              <a:t>stcp</a:t>
            </a:r>
            <a:r>
              <a:rPr lang="en-GB" sz="1200" dirty="0">
                <a:latin typeface="Gill Sans MT" panose="020B0502020104020203" pitchFamily="34" charset="0"/>
              </a:rPr>
              <a:t> resources are released under a Creative Commons </a:t>
            </a:r>
            <a:r>
              <a:rPr lang="en-GB" sz="1200" dirty="0" smtClean="0">
                <a:latin typeface="Gill Sans MT" panose="020B0502020104020203" pitchFamily="34" charset="0"/>
              </a:rPr>
              <a:t>licence</a:t>
            </a:r>
            <a:endParaRPr lang="en-GB" sz="1200" dirty="0">
              <a:latin typeface="Gill Sans MT" panose="020B05020201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78187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25760"/>
            <a:ext cx="9036000" cy="710952"/>
          </a:xfrm>
        </p:spPr>
        <p:txBody>
          <a:bodyPr/>
          <a:lstStyle/>
          <a:p>
            <a:r>
              <a:rPr lang="en-GB" sz="3800" dirty="0" smtClean="0"/>
              <a:t>Example: </a:t>
            </a:r>
            <a:r>
              <a:rPr lang="en-GB" sz="4000" dirty="0"/>
              <a:t>Stratified </a:t>
            </a:r>
            <a:r>
              <a:rPr lang="en-GB" sz="4000" dirty="0" smtClean="0"/>
              <a:t>sampling</a:t>
            </a:r>
            <a:endParaRPr lang="en-GB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424936" cy="1656184"/>
          </a:xfrm>
        </p:spPr>
        <p:txBody>
          <a:bodyPr>
            <a:normAutofit lnSpcReduction="10000"/>
          </a:bodyPr>
          <a:lstStyle/>
          <a:p>
            <a:pPr marL="354013" indent="-354013"/>
            <a:r>
              <a:rPr lang="en-GB" sz="2400" dirty="0"/>
              <a:t>Foot measurement study of the population of Taiwan</a:t>
            </a:r>
            <a:endParaRPr lang="en-GB" sz="2400" dirty="0" smtClean="0"/>
          </a:p>
          <a:p>
            <a:pPr marL="354013" indent="-354013"/>
            <a:r>
              <a:rPr lang="en-GB" sz="2400" dirty="0" smtClean="0"/>
              <a:t>Total </a:t>
            </a:r>
            <a:r>
              <a:rPr lang="en-GB" sz="2400" dirty="0"/>
              <a:t>sample size of </a:t>
            </a:r>
            <a:r>
              <a:rPr lang="en-GB" sz="2400" dirty="0" smtClean="0"/>
              <a:t>1,000</a:t>
            </a:r>
          </a:p>
          <a:p>
            <a:pPr marL="354013" indent="-354013"/>
            <a:r>
              <a:rPr lang="en-GB" sz="2400" dirty="0" smtClean="0"/>
              <a:t>Sample for each category selected randomly from the population</a:t>
            </a:r>
            <a:endParaRPr lang="en-GB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832387"/>
              </p:ext>
            </p:extLst>
          </p:nvPr>
        </p:nvGraphicFramePr>
        <p:xfrm>
          <a:off x="1907704" y="2420888"/>
          <a:ext cx="6453388" cy="367199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36000"/>
                <a:gridCol w="907098"/>
                <a:gridCol w="1075372"/>
                <a:gridCol w="907098"/>
                <a:gridCol w="764222"/>
                <a:gridCol w="1075372"/>
                <a:gridCol w="788226"/>
              </a:tblGrid>
              <a:tr h="44521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Group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Population</a:t>
                      </a:r>
                      <a:r>
                        <a:rPr lang="en-GB" sz="2400" b="1" baseline="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(000s)</a:t>
                      </a:r>
                      <a:endParaRPr lang="en-GB" sz="2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Sample</a:t>
                      </a:r>
                      <a:endParaRPr lang="en-GB" sz="24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445218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347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0-4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830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772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1602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</a:tr>
              <a:tr h="347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5-9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1005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945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1950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</a:tr>
              <a:tr h="347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10-14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1016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958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1974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</a:tr>
              <a:tr h="347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15-19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929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885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1814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</a:tr>
              <a:tr h="347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20-29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1993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1895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3888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193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</a:tr>
              <a:tr h="347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30-49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2744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2635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5379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131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</a:tr>
              <a:tr h="347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1882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1618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3500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174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</a:tr>
              <a:tr h="347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10399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9708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20107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21103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Autofit/>
          </a:bodyPr>
          <a:lstStyle/>
          <a:p>
            <a:r>
              <a:rPr lang="en-GB" sz="4000" dirty="0" smtClean="0"/>
              <a:t>Example: cluster sampling</a:t>
            </a:r>
            <a:endParaRPr lang="en-GB" sz="4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96" t="12218" r="13274" b="32647"/>
          <a:stretch/>
        </p:blipFill>
        <p:spPr bwMode="auto">
          <a:xfrm>
            <a:off x="3203848" y="903411"/>
            <a:ext cx="5400600" cy="518988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750413"/>
              </p:ext>
            </p:extLst>
          </p:nvPr>
        </p:nvGraphicFramePr>
        <p:xfrm>
          <a:off x="3195358" y="905470"/>
          <a:ext cx="5400000" cy="518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</a:tblGrid>
              <a:tr h="5184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84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84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84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84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84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84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84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84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184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824338"/>
            <a:ext cx="2520280" cy="5158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Survey of insect population living in woodland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Squares chosen a random on the grid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Trees lying within the squares chosen until 10 chosen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30672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08912" cy="1169243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GB" sz="4000" dirty="0" smtClean="0"/>
              <a:t>Cluster sampling v. stratified sampling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714375" y="1428750"/>
            <a:ext cx="7772400" cy="4114800"/>
          </a:xfrm>
        </p:spPr>
        <p:txBody>
          <a:bodyPr/>
          <a:lstStyle/>
          <a:p>
            <a:r>
              <a:rPr lang="en-GB" dirty="0" smtClean="0"/>
              <a:t>Cluster sampling: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heaper </a:t>
            </a:r>
          </a:p>
          <a:p>
            <a:pPr lvl="1"/>
            <a:r>
              <a:rPr lang="en-GB" dirty="0"/>
              <a:t>U</a:t>
            </a:r>
            <a:r>
              <a:rPr lang="en-GB" dirty="0" smtClean="0"/>
              <a:t>sually not representative of whole population </a:t>
            </a:r>
          </a:p>
          <a:p>
            <a:r>
              <a:rPr lang="en-GB" dirty="0" smtClean="0"/>
              <a:t>Stratified sampling:</a:t>
            </a:r>
          </a:p>
          <a:p>
            <a:pPr lvl="1"/>
            <a:r>
              <a:rPr lang="en-GB" dirty="0" smtClean="0"/>
              <a:t>Sample more representative</a:t>
            </a:r>
          </a:p>
          <a:p>
            <a:pPr lvl="1"/>
            <a:r>
              <a:rPr lang="en-GB" dirty="0" smtClean="0"/>
              <a:t>Good information on subgroups</a:t>
            </a:r>
            <a:endParaRPr lang="en-GB" dirty="0" smtClean="0">
              <a:sym typeface="Wingdings" pitchFamily="2" charset="2"/>
            </a:endParaRPr>
          </a:p>
          <a:p>
            <a:pPr lvl="1">
              <a:buFont typeface="Wingdings" pitchFamily="2" charset="2"/>
              <a:buNone/>
            </a:pP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67243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536575" indent="-536575">
              <a:lnSpc>
                <a:spcPct val="95000"/>
              </a:lnSpc>
            </a:pPr>
            <a:r>
              <a:rPr lang="en-US" sz="3200" dirty="0"/>
              <a:t>Random sampling reduces bias</a:t>
            </a:r>
          </a:p>
          <a:p>
            <a:pPr marL="536575" indent="-536575">
              <a:lnSpc>
                <a:spcPct val="95000"/>
              </a:lnSpc>
            </a:pPr>
            <a:r>
              <a:rPr lang="en-US" sz="3200" dirty="0"/>
              <a:t>Random sampling requires:</a:t>
            </a:r>
          </a:p>
          <a:p>
            <a:pPr marL="985838" lvl="1">
              <a:lnSpc>
                <a:spcPct val="95000"/>
              </a:lnSpc>
            </a:pPr>
            <a:r>
              <a:rPr lang="en-US" sz="2800" dirty="0"/>
              <a:t>A random sampling method</a:t>
            </a:r>
          </a:p>
          <a:p>
            <a:pPr marL="985838" lvl="1">
              <a:lnSpc>
                <a:spcPct val="95000"/>
              </a:lnSpc>
            </a:pPr>
            <a:r>
              <a:rPr lang="en-US" sz="2800" dirty="0"/>
              <a:t>Random number generation</a:t>
            </a:r>
          </a:p>
          <a:p>
            <a:pPr marL="985838" lvl="1">
              <a:lnSpc>
                <a:spcPct val="95000"/>
              </a:lnSpc>
            </a:pPr>
            <a:r>
              <a:rPr lang="en-US" sz="2800" dirty="0"/>
              <a:t>A sampling </a:t>
            </a:r>
            <a:r>
              <a:rPr lang="en-US" sz="2800" dirty="0" smtClean="0"/>
              <a:t>frame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11116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78098"/>
          </a:xfrm>
        </p:spPr>
        <p:txBody>
          <a:bodyPr/>
          <a:lstStyle/>
          <a:p>
            <a:pPr algn="ctr"/>
            <a:r>
              <a:rPr lang="en-GB" dirty="0" smtClean="0"/>
              <a:t>Workshop outline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83568" y="1196752"/>
            <a:ext cx="7920880" cy="2088232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buFont typeface="Wingdings" pitchFamily="2" charset="2"/>
              <a:buNone/>
            </a:pPr>
            <a:r>
              <a:rPr lang="en-GB" sz="3200" dirty="0" smtClean="0"/>
              <a:t>We will consider:</a:t>
            </a:r>
          </a:p>
          <a:p>
            <a:pPr marL="447675" indent="-447675">
              <a:spcBef>
                <a:spcPts val="600"/>
              </a:spcBef>
            </a:pPr>
            <a:r>
              <a:rPr lang="en-GB" sz="3200" dirty="0" smtClean="0"/>
              <a:t>Sampling techniques:</a:t>
            </a:r>
          </a:p>
          <a:p>
            <a:pPr marL="985838" lvl="1">
              <a:spcBef>
                <a:spcPts val="600"/>
              </a:spcBef>
            </a:pPr>
            <a:r>
              <a:rPr lang="en-GB" sz="2800" dirty="0" smtClean="0"/>
              <a:t>Non-random</a:t>
            </a:r>
          </a:p>
          <a:p>
            <a:pPr marL="985838" lvl="1">
              <a:spcBef>
                <a:spcPts val="600"/>
              </a:spcBef>
            </a:pPr>
            <a:r>
              <a:rPr lang="en-GB" sz="2800" dirty="0" smtClean="0"/>
              <a:t>Random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67581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Sample surveys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Subjects included in a study can be selected using either:</a:t>
            </a:r>
          </a:p>
          <a:p>
            <a:r>
              <a:rPr lang="en-GB" dirty="0" smtClean="0"/>
              <a:t>A non-random sampling approach, or</a:t>
            </a:r>
          </a:p>
          <a:p>
            <a:r>
              <a:rPr lang="en-GB" dirty="0" smtClean="0"/>
              <a:t>A random sampling approach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78347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78098"/>
          </a:xfrm>
        </p:spPr>
        <p:txBody>
          <a:bodyPr/>
          <a:lstStyle/>
          <a:p>
            <a:r>
              <a:rPr lang="en-GB" dirty="0" smtClean="0"/>
              <a:t>Non-random sampling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75252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dirty="0" smtClean="0"/>
              <a:t>Types:</a:t>
            </a:r>
          </a:p>
          <a:p>
            <a:pPr marL="989013" lvl="1">
              <a:spcBef>
                <a:spcPts val="600"/>
              </a:spcBef>
            </a:pPr>
            <a:r>
              <a:rPr lang="en-GB" dirty="0" smtClean="0"/>
              <a:t>Self-selecting </a:t>
            </a:r>
            <a:r>
              <a:rPr lang="en-GB" dirty="0"/>
              <a:t>samples</a:t>
            </a:r>
          </a:p>
          <a:p>
            <a:pPr marL="989013" lvl="1">
              <a:spcBef>
                <a:spcPts val="600"/>
              </a:spcBef>
            </a:pPr>
            <a:r>
              <a:rPr lang="en-GB" dirty="0"/>
              <a:t>Convenience samples</a:t>
            </a:r>
          </a:p>
          <a:p>
            <a:pPr marL="989013" lvl="1">
              <a:spcBef>
                <a:spcPts val="600"/>
              </a:spcBef>
            </a:pPr>
            <a:r>
              <a:rPr lang="en-GB" dirty="0"/>
              <a:t>Judgemental </a:t>
            </a:r>
            <a:r>
              <a:rPr lang="en-GB" dirty="0" smtClean="0"/>
              <a:t>samples</a:t>
            </a:r>
          </a:p>
          <a:p>
            <a:pPr marL="989013" lvl="1">
              <a:spcBef>
                <a:spcPts val="600"/>
              </a:spcBef>
            </a:pPr>
            <a:r>
              <a:rPr lang="en-GB" dirty="0"/>
              <a:t>Quota </a:t>
            </a:r>
            <a:r>
              <a:rPr lang="en-GB" dirty="0" smtClean="0"/>
              <a:t>sampling: The </a:t>
            </a:r>
            <a:r>
              <a:rPr lang="en-GB" dirty="0"/>
              <a:t>interviewer has been given quotas to fill from specified subgroups of the </a:t>
            </a:r>
            <a:r>
              <a:rPr lang="en-GB" dirty="0" smtClean="0"/>
              <a:t>population, </a:t>
            </a:r>
            <a:r>
              <a:rPr lang="en-GB" dirty="0"/>
              <a:t>e.g. 20 women 20-30 years </a:t>
            </a:r>
            <a:r>
              <a:rPr lang="en-GB" dirty="0" smtClean="0"/>
              <a:t>old</a:t>
            </a:r>
            <a:endParaRPr lang="en-GB" dirty="0"/>
          </a:p>
          <a:p>
            <a:pPr>
              <a:spcBef>
                <a:spcPts val="600"/>
              </a:spcBef>
            </a:pPr>
            <a:r>
              <a:rPr lang="en-GB" dirty="0"/>
              <a:t>Can all be very biased</a:t>
            </a:r>
          </a:p>
          <a:p>
            <a:pPr>
              <a:spcBef>
                <a:spcPts val="600"/>
              </a:spcBef>
            </a:pPr>
            <a:r>
              <a:rPr lang="en-GB" dirty="0"/>
              <a:t>Not representative of population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24169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Random sampling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824536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sz="3200" dirty="0" smtClean="0"/>
              <a:t>Requires:</a:t>
            </a:r>
          </a:p>
          <a:p>
            <a:pPr marL="536575" indent="-536575">
              <a:spcBef>
                <a:spcPts val="600"/>
              </a:spcBef>
            </a:pPr>
            <a:r>
              <a:rPr lang="en-GB" sz="3200" dirty="0" smtClean="0"/>
              <a:t>Random sampling method</a:t>
            </a:r>
          </a:p>
          <a:p>
            <a:pPr marL="536575" indent="-536575">
              <a:spcBef>
                <a:spcPts val="600"/>
              </a:spcBef>
            </a:pPr>
            <a:r>
              <a:rPr lang="en-GB" sz="3200" dirty="0" smtClean="0"/>
              <a:t>Random number generation</a:t>
            </a:r>
          </a:p>
          <a:p>
            <a:pPr marL="536575" indent="-536575">
              <a:spcBef>
                <a:spcPts val="600"/>
              </a:spcBef>
            </a:pPr>
            <a:r>
              <a:rPr lang="en-GB" sz="3200" dirty="0" smtClean="0"/>
              <a:t>Sampling frame</a:t>
            </a:r>
            <a:endParaRPr lang="en-GB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18166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Random sampling methods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680520"/>
          </a:xfrm>
        </p:spPr>
        <p:txBody>
          <a:bodyPr/>
          <a:lstStyle/>
          <a:p>
            <a:pPr marL="447675" indent="-447675">
              <a:spcBef>
                <a:spcPts val="600"/>
              </a:spcBef>
            </a:pPr>
            <a:r>
              <a:rPr lang="en-GB" sz="2600" b="1" dirty="0" smtClean="0"/>
              <a:t>Simple </a:t>
            </a:r>
            <a:r>
              <a:rPr lang="en-GB" sz="2600" b="1" dirty="0"/>
              <a:t>Random </a:t>
            </a:r>
            <a:r>
              <a:rPr lang="en-GB" sz="2600" b="1" dirty="0" smtClean="0"/>
              <a:t>Sampling</a:t>
            </a:r>
            <a:r>
              <a:rPr lang="en-GB" sz="2600" dirty="0" smtClean="0"/>
              <a:t>: Every </a:t>
            </a:r>
            <a:r>
              <a:rPr lang="en-GB" sz="2600" dirty="0"/>
              <a:t>member of the population is equally likely to be selected)</a:t>
            </a:r>
          </a:p>
          <a:p>
            <a:pPr marL="447675" indent="-447675">
              <a:spcBef>
                <a:spcPts val="600"/>
              </a:spcBef>
            </a:pPr>
            <a:r>
              <a:rPr lang="en-GB" sz="2600" b="1" dirty="0"/>
              <a:t>Systematic </a:t>
            </a:r>
            <a:r>
              <a:rPr lang="en-GB" sz="2600" b="1" dirty="0" smtClean="0"/>
              <a:t>Sampling</a:t>
            </a:r>
            <a:r>
              <a:rPr lang="en-GB" sz="2600" dirty="0" smtClean="0"/>
              <a:t>: Simple Random Sampling </a:t>
            </a:r>
            <a:r>
              <a:rPr lang="en-GB" sz="2600" dirty="0"/>
              <a:t>in an ordered systematic </a:t>
            </a:r>
            <a:r>
              <a:rPr lang="en-GB" sz="2600" dirty="0" smtClean="0"/>
              <a:t>way, </a:t>
            </a:r>
            <a:r>
              <a:rPr lang="en-GB" sz="2600" dirty="0"/>
              <a:t>e.g. every 100</a:t>
            </a:r>
            <a:r>
              <a:rPr lang="en-GB" sz="2600" baseline="30000" dirty="0"/>
              <a:t>th</a:t>
            </a:r>
            <a:r>
              <a:rPr lang="en-GB" sz="2600" dirty="0"/>
              <a:t> name </a:t>
            </a:r>
            <a:r>
              <a:rPr lang="en-GB" sz="2600" dirty="0" smtClean="0"/>
              <a:t>in the yellow pages</a:t>
            </a:r>
            <a:endParaRPr lang="en-GB" sz="2600" dirty="0"/>
          </a:p>
          <a:p>
            <a:pPr marL="447675" indent="-447675">
              <a:spcBef>
                <a:spcPts val="600"/>
              </a:spcBef>
            </a:pPr>
            <a:r>
              <a:rPr lang="en-GB" sz="2600" b="1" dirty="0"/>
              <a:t>Stratified </a:t>
            </a:r>
            <a:r>
              <a:rPr lang="en-GB" sz="2600" b="1" dirty="0" smtClean="0"/>
              <a:t>Sampling</a:t>
            </a:r>
            <a:r>
              <a:rPr lang="en-GB" sz="2600" dirty="0" smtClean="0"/>
              <a:t>: Population divided into </a:t>
            </a:r>
            <a:r>
              <a:rPr lang="en-GB" sz="2600" dirty="0"/>
              <a:t>different groups from which we sample </a:t>
            </a:r>
            <a:r>
              <a:rPr lang="en-GB" sz="2600" dirty="0" smtClean="0"/>
              <a:t>randomly</a:t>
            </a:r>
            <a:endParaRPr lang="en-GB" sz="2600" dirty="0"/>
          </a:p>
          <a:p>
            <a:pPr marL="447675" indent="-447675">
              <a:spcBef>
                <a:spcPts val="600"/>
              </a:spcBef>
            </a:pPr>
            <a:r>
              <a:rPr lang="en-GB" sz="2600" b="1" dirty="0"/>
              <a:t>Cluster </a:t>
            </a:r>
            <a:r>
              <a:rPr lang="en-GB" sz="2600" b="1" dirty="0" smtClean="0"/>
              <a:t>Sampling</a:t>
            </a:r>
            <a:r>
              <a:rPr lang="en-GB" sz="2600" dirty="0" smtClean="0"/>
              <a:t>: Population </a:t>
            </a:r>
            <a:r>
              <a:rPr lang="en-GB" sz="2600" dirty="0"/>
              <a:t>is divided into (geographical) clusters - some clusters are chosen at random - within cluster units are chosen with </a:t>
            </a:r>
            <a:r>
              <a:rPr lang="en-GB" sz="2600" dirty="0" smtClean="0"/>
              <a:t>Simple Random Sampling</a:t>
            </a:r>
            <a:endParaRPr lang="en-GB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51767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323528" y="357188"/>
            <a:ext cx="8496944" cy="55153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dirty="0" smtClean="0"/>
              <a:t>Generating random numbers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755576" y="1052736"/>
            <a:ext cx="7772400" cy="4680520"/>
          </a:xfrm>
        </p:spPr>
        <p:txBody>
          <a:bodyPr/>
          <a:lstStyle/>
          <a:p>
            <a:r>
              <a:rPr lang="en-GB" dirty="0" smtClean="0"/>
              <a:t>Best way is to select numbered balls out of a bag</a:t>
            </a:r>
          </a:p>
          <a:p>
            <a:r>
              <a:rPr lang="en-GB" dirty="0" smtClean="0"/>
              <a:t>Or use random number generators</a:t>
            </a:r>
          </a:p>
          <a:p>
            <a:pPr marL="1069975" lvl="1"/>
            <a:r>
              <a:rPr lang="en-GB" dirty="0" smtClean="0"/>
              <a:t>Many available online, e.g. </a:t>
            </a:r>
            <a:r>
              <a:rPr lang="en-GB" dirty="0" smtClean="0">
                <a:hlinkClick r:id="rId3"/>
              </a:rPr>
              <a:t>www.random.org/integers</a:t>
            </a:r>
            <a:endParaRPr lang="en-GB" dirty="0" smtClean="0"/>
          </a:p>
          <a:p>
            <a:r>
              <a:rPr lang="en-GB" dirty="0" smtClean="0"/>
              <a:t>Or use Excel:</a:t>
            </a:r>
          </a:p>
          <a:p>
            <a:pPr marL="1069975" lvl="1"/>
            <a:r>
              <a:rPr lang="en-GB" dirty="0"/>
              <a:t>E</a:t>
            </a:r>
            <a:r>
              <a:rPr lang="en-GB" dirty="0" smtClean="0"/>
              <a:t>.g. “</a:t>
            </a:r>
            <a:r>
              <a:rPr lang="en-GB" i="1" dirty="0" smtClean="0"/>
              <a:t>=</a:t>
            </a:r>
            <a:r>
              <a:rPr lang="en-GB" dirty="0" err="1" smtClean="0"/>
              <a:t>randbetween</a:t>
            </a:r>
            <a:r>
              <a:rPr lang="en-GB" dirty="0" smtClean="0"/>
              <a:t>(1,200)” generates a random number between 1 and 200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58226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768127"/>
          </a:xfrm>
        </p:spPr>
        <p:txBody>
          <a:bodyPr/>
          <a:lstStyle/>
          <a:p>
            <a:pPr algn="ctr"/>
            <a:r>
              <a:rPr lang="en-GB" dirty="0" smtClean="0"/>
              <a:t>Sampling frame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683568" y="1052736"/>
            <a:ext cx="7772400" cy="4608512"/>
          </a:xfrm>
        </p:spPr>
        <p:txBody>
          <a:bodyPr>
            <a:normAutofit lnSpcReduction="10000"/>
          </a:bodyPr>
          <a:lstStyle/>
          <a:p>
            <a:pPr marL="447675" indent="-447675"/>
            <a:r>
              <a:rPr lang="en-GB" sz="2800" dirty="0" smtClean="0"/>
              <a:t>A list of subjects from which a sample of subjects is selected</a:t>
            </a:r>
          </a:p>
          <a:p>
            <a:pPr marL="447675" indent="-447675"/>
            <a:r>
              <a:rPr lang="en-GB" sz="2800" dirty="0" smtClean="0"/>
              <a:t>Examples:</a:t>
            </a:r>
          </a:p>
          <a:p>
            <a:pPr lvl="1"/>
            <a:r>
              <a:rPr lang="en-GB" sz="2400" dirty="0" smtClean="0"/>
              <a:t>Map</a:t>
            </a:r>
          </a:p>
          <a:p>
            <a:pPr lvl="1"/>
            <a:r>
              <a:rPr lang="en-GB" sz="2400" dirty="0" smtClean="0"/>
              <a:t>Census database</a:t>
            </a:r>
          </a:p>
          <a:p>
            <a:pPr lvl="1"/>
            <a:r>
              <a:rPr lang="en-GB" sz="2400" dirty="0" smtClean="0"/>
              <a:t>Employee database</a:t>
            </a:r>
          </a:p>
          <a:p>
            <a:pPr lvl="1"/>
            <a:r>
              <a:rPr lang="en-GB" sz="2400" dirty="0" smtClean="0"/>
              <a:t>Telephone directory</a:t>
            </a:r>
          </a:p>
          <a:p>
            <a:pPr marL="447675" indent="-447675"/>
            <a:r>
              <a:rPr lang="en-GB" sz="2800" dirty="0" smtClean="0"/>
              <a:t>Need to select subjects at </a:t>
            </a:r>
            <a:r>
              <a:rPr lang="en-GB" sz="2800" b="1" dirty="0" smtClean="0"/>
              <a:t>random</a:t>
            </a:r>
            <a:endParaRPr lang="en-GB" sz="2800" dirty="0" smtClean="0"/>
          </a:p>
          <a:p>
            <a:pPr marL="447675" indent="-447675"/>
            <a:r>
              <a:rPr lang="en-GB" sz="2800" dirty="0" smtClean="0"/>
              <a:t>Without a sampling frame, random selection is difficult/impossible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404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08012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Example: simple random sampling</a:t>
            </a:r>
            <a:endParaRPr lang="en-GB" sz="4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96" t="12218" r="13274" b="32647"/>
          <a:stretch/>
        </p:blipFill>
        <p:spPr bwMode="auto">
          <a:xfrm>
            <a:off x="3397438" y="1196752"/>
            <a:ext cx="5216938" cy="48245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1196752"/>
            <a:ext cx="2520280" cy="474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Survey of insect population living in woodland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Trees numbered 1 to 200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10 trees chosen at random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6309320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www.</a:t>
            </a:r>
            <a:r>
              <a:rPr lang="en-US" sz="1200" b="1" dirty="0" err="1" smtClean="0"/>
              <a:t>stats</a:t>
            </a:r>
            <a:r>
              <a:rPr lang="en-US" sz="1200" dirty="0" err="1" smtClean="0"/>
              <a:t>tutor.ac.uk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62814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791</Words>
  <Application>Microsoft Macintosh PowerPoint</Application>
  <PresentationFormat>On-screen Show (4:3)</PresentationFormat>
  <Paragraphs>312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Statistical Methods 13 Sampling Techniques</vt:lpstr>
      <vt:lpstr>Workshop outline</vt:lpstr>
      <vt:lpstr>Sample surveys</vt:lpstr>
      <vt:lpstr>Non-random sampling</vt:lpstr>
      <vt:lpstr>Random sampling</vt:lpstr>
      <vt:lpstr>Random sampling methods</vt:lpstr>
      <vt:lpstr>Generating random numbers</vt:lpstr>
      <vt:lpstr>Sampling frame</vt:lpstr>
      <vt:lpstr>Example: simple random sampling</vt:lpstr>
      <vt:lpstr>Example: Stratified sampling</vt:lpstr>
      <vt:lpstr>Example: cluster sampling</vt:lpstr>
      <vt:lpstr>Cluster sampling v. stratified sampling</vt:lpstr>
      <vt:lpstr>Recap</vt:lpstr>
    </vt:vector>
  </TitlesOfParts>
  <Company>Loughborough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Janette Matthews</dc:creator>
  <cp:lastModifiedBy>Janette Matthews</cp:lastModifiedBy>
  <cp:revision>21</cp:revision>
  <dcterms:created xsi:type="dcterms:W3CDTF">2013-10-23T13:04:34Z</dcterms:created>
  <dcterms:modified xsi:type="dcterms:W3CDTF">2014-06-18T10:36:15Z</dcterms:modified>
</cp:coreProperties>
</file>