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4"/>
  </p:notesMasterIdLst>
  <p:sldIdLst>
    <p:sldId id="258" r:id="rId2"/>
    <p:sldId id="260" r:id="rId3"/>
    <p:sldId id="261" r:id="rId4"/>
    <p:sldId id="262" r:id="rId5"/>
    <p:sldId id="263" r:id="rId6"/>
    <p:sldId id="264" r:id="rId7"/>
    <p:sldId id="310"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8" d="100"/>
          <a:sy n="78" d="100"/>
        </p:scale>
        <p:origin x="1037"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image" Target="../media/image6.emf"/><Relationship Id="rId4"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CAFFCF-1A6F-4750-ACA9-39E165BB9A75}" type="datetimeFigureOut">
              <a:rPr lang="en-GB" smtClean="0"/>
              <a:t>13/04/2016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121A99-A93A-4D7B-A457-61E92283738F}" type="slidenum">
              <a:rPr lang="en-GB" smtClean="0"/>
              <a:t>‹#›</a:t>
            </a:fld>
            <a:endParaRPr lang="en-GB"/>
          </a:p>
        </p:txBody>
      </p:sp>
    </p:spTree>
    <p:extLst>
      <p:ext uri="{BB962C8B-B14F-4D97-AF65-F5344CB8AC3E}">
        <p14:creationId xmlns:p14="http://schemas.microsoft.com/office/powerpoint/2010/main" val="26932000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D5A88FB-51AE-438A-8941-3A8B559E5BD6}" type="slidenum">
              <a:rPr lang="en-GB" smtClean="0"/>
              <a:t>1</a:t>
            </a:fld>
            <a:endParaRPr lang="en-GB"/>
          </a:p>
        </p:txBody>
      </p:sp>
    </p:spTree>
    <p:extLst>
      <p:ext uri="{BB962C8B-B14F-4D97-AF65-F5344CB8AC3E}">
        <p14:creationId xmlns:p14="http://schemas.microsoft.com/office/powerpoint/2010/main" val="2665276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C958C-3F63-4136-9102-FA61FC6E5D17}" type="slidenum">
              <a:rPr lang="en-GB" smtClean="0"/>
              <a:t>29</a:t>
            </a:fld>
            <a:endParaRPr lang="en-GB"/>
          </a:p>
        </p:txBody>
      </p:sp>
    </p:spTree>
    <p:extLst>
      <p:ext uri="{BB962C8B-B14F-4D97-AF65-F5344CB8AC3E}">
        <p14:creationId xmlns:p14="http://schemas.microsoft.com/office/powerpoint/2010/main" val="38021931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6717F8C-9CDE-4DB1-AADB-3111141D89EC}" type="slidenum">
              <a:rPr lang="en-GB" sz="1200" smtClean="0"/>
              <a:pPr eaLnBrk="1" hangingPunct="1"/>
              <a:t>51</a:t>
            </a:fld>
            <a:endParaRPr lang="en-GB" sz="1200" smtClean="0"/>
          </a:p>
        </p:txBody>
      </p:sp>
    </p:spTree>
    <p:extLst>
      <p:ext uri="{BB962C8B-B14F-4D97-AF65-F5344CB8AC3E}">
        <p14:creationId xmlns:p14="http://schemas.microsoft.com/office/powerpoint/2010/main" val="196272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634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2CEAF1B6-8FB3-4E68-8FAE-ACCA6CE5A8F6}" type="slidenum">
              <a:rPr lang="en-GB" sz="1200" smtClean="0"/>
              <a:pPr eaLnBrk="1" hangingPunct="1"/>
              <a:t>52</a:t>
            </a:fld>
            <a:endParaRPr lang="en-GB" sz="1200" smtClean="0"/>
          </a:p>
        </p:txBody>
      </p:sp>
    </p:spTree>
    <p:extLst>
      <p:ext uri="{BB962C8B-B14F-4D97-AF65-F5344CB8AC3E}">
        <p14:creationId xmlns:p14="http://schemas.microsoft.com/office/powerpoint/2010/main" val="13669760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0B2053B9-5599-4DEA-9B2E-D16F8D30D83B}" type="slidenum">
              <a:rPr lang="en-GB" sz="1200" smtClean="0"/>
              <a:pPr eaLnBrk="1" hangingPunct="1"/>
              <a:t>2</a:t>
            </a:fld>
            <a:endParaRPr lang="en-GB" sz="1200" smtClean="0"/>
          </a:p>
        </p:txBody>
      </p:sp>
    </p:spTree>
    <p:extLst>
      <p:ext uri="{BB962C8B-B14F-4D97-AF65-F5344CB8AC3E}">
        <p14:creationId xmlns:p14="http://schemas.microsoft.com/office/powerpoint/2010/main" val="340220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DBC958C-3F63-4136-9102-FA61FC6E5D17}" type="slidenum">
              <a:rPr lang="en-GB" smtClean="0"/>
              <a:t>5</a:t>
            </a:fld>
            <a:endParaRPr lang="en-GB"/>
          </a:p>
        </p:txBody>
      </p:sp>
    </p:spTree>
    <p:extLst>
      <p:ext uri="{BB962C8B-B14F-4D97-AF65-F5344CB8AC3E}">
        <p14:creationId xmlns:p14="http://schemas.microsoft.com/office/powerpoint/2010/main" val="417839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3D2DEA80-FF04-4192-9833-D7FC3320A4B3}" type="slidenum">
              <a:rPr lang="en-GB" sz="1200" smtClean="0"/>
              <a:pPr eaLnBrk="1" hangingPunct="1"/>
              <a:t>6</a:t>
            </a:fld>
            <a:endParaRPr lang="en-GB" sz="1200" smtClean="0"/>
          </a:p>
        </p:txBody>
      </p:sp>
      <p:sp>
        <p:nvSpPr>
          <p:cNvPr id="563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869660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Illustrate the measurements by reference to the tree.  Point out that the basal growth would be easy to measure but crown volume would be much more difficult to get an accurate measurement.</a:t>
            </a:r>
          </a:p>
        </p:txBody>
      </p:sp>
      <p:sp>
        <p:nvSpPr>
          <p:cNvPr id="573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1046CD81-FC98-4460-949E-23FDD4021AB2}" type="slidenum">
              <a:rPr lang="en-GB" sz="1200" smtClean="0"/>
              <a:pPr eaLnBrk="1" hangingPunct="1"/>
              <a:t>9</a:t>
            </a:fld>
            <a:endParaRPr lang="en-GB" sz="1200" smtClean="0"/>
          </a:p>
        </p:txBody>
      </p:sp>
    </p:spTree>
    <p:extLst>
      <p:ext uri="{BB962C8B-B14F-4D97-AF65-F5344CB8AC3E}">
        <p14:creationId xmlns:p14="http://schemas.microsoft.com/office/powerpoint/2010/main" val="3004232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F6A361AC-8875-4D8D-9066-A05DB895E805}" type="slidenum">
              <a:rPr lang="en-GB" sz="1200" smtClean="0"/>
              <a:pPr eaLnBrk="1" hangingPunct="1"/>
              <a:t>12</a:t>
            </a:fld>
            <a:endParaRPr lang="en-GB" sz="1200" smtClean="0"/>
          </a:p>
        </p:txBody>
      </p:sp>
    </p:spTree>
    <p:extLst>
      <p:ext uri="{BB962C8B-B14F-4D97-AF65-F5344CB8AC3E}">
        <p14:creationId xmlns:p14="http://schemas.microsoft.com/office/powerpoint/2010/main" val="10116691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1AFBB3-4079-483F-A61B-409FDAE2BCAA}" type="slidenum">
              <a:rPr lang="en-GB" smtClean="0"/>
              <a:t>21</a:t>
            </a:fld>
            <a:endParaRPr lang="en-GB"/>
          </a:p>
        </p:txBody>
      </p:sp>
    </p:spTree>
    <p:extLst>
      <p:ext uri="{BB962C8B-B14F-4D97-AF65-F5344CB8AC3E}">
        <p14:creationId xmlns:p14="http://schemas.microsoft.com/office/powerpoint/2010/main" val="38914135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F1AFBB3-4079-483F-A61B-409FDAE2BCAA}" type="slidenum">
              <a:rPr lang="en-GB" smtClean="0"/>
              <a:t>22</a:t>
            </a:fld>
            <a:endParaRPr lang="en-GB"/>
          </a:p>
        </p:txBody>
      </p:sp>
    </p:spTree>
    <p:extLst>
      <p:ext uri="{BB962C8B-B14F-4D97-AF65-F5344CB8AC3E}">
        <p14:creationId xmlns:p14="http://schemas.microsoft.com/office/powerpoint/2010/main" val="13438351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smtClean="0"/>
              <a:t>Discuss the bolded words.</a:t>
            </a:r>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fld id="{677D9422-32EB-45BA-9BC5-7B7FB7794169}" type="slidenum">
              <a:rPr lang="en-GB" sz="1200" smtClean="0"/>
              <a:pPr eaLnBrk="1" hangingPunct="1"/>
              <a:t>23</a:t>
            </a:fld>
            <a:endParaRPr lang="en-GB" sz="1200" smtClean="0"/>
          </a:p>
        </p:txBody>
      </p:sp>
    </p:spTree>
    <p:extLst>
      <p:ext uri="{BB962C8B-B14F-4D97-AF65-F5344CB8AC3E}">
        <p14:creationId xmlns:p14="http://schemas.microsoft.com/office/powerpoint/2010/main" val="2316191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7A69D90-BAEB-4A95-BC27-91A86CFD8E13}" type="datetime1">
              <a:rPr lang="en-GB" smtClean="0"/>
              <a:t>13/04/2016</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92764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8A25084-192F-4862-802E-769C27BBDB14}" type="datetime1">
              <a:rPr lang="en-GB" smtClean="0"/>
              <a:t>13/04/2016</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9532763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78242D9-63F6-49EC-BEF2-27B39F02621B}" type="datetime1">
              <a:rPr lang="en-GB" smtClean="0"/>
              <a:t>13/04/2016</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770760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C91C2ACE-B08C-432B-90F0-787A1CCD38C3}" type="datetime1">
              <a:rPr lang="en-GB" smtClean="0"/>
              <a:t>13/04/2016</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18569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671874-DF39-4C2E-A080-F4879A3754EF}" type="datetime1">
              <a:rPr lang="en-GB" smtClean="0"/>
              <a:t>13/04/2016</a:t>
            </a:fld>
            <a:endParaRPr lang="en-GB"/>
          </a:p>
        </p:txBody>
      </p:sp>
      <p:sp>
        <p:nvSpPr>
          <p:cNvPr id="5" name="Footer Placeholder 4"/>
          <p:cNvSpPr>
            <a:spLocks noGrp="1"/>
          </p:cNvSpPr>
          <p:nvPr>
            <p:ph type="ftr" sz="quarter" idx="11"/>
          </p:nvPr>
        </p:nvSpPr>
        <p:spPr/>
        <p:txBody>
          <a:bodyPr/>
          <a:lstStyle/>
          <a:p>
            <a:r>
              <a:rPr lang="en-GB" smtClean="0"/>
              <a:t>author</a:t>
            </a:r>
            <a:endParaRPr lang="en-GB"/>
          </a:p>
        </p:txBody>
      </p:sp>
      <p:sp>
        <p:nvSpPr>
          <p:cNvPr id="6" name="Slide Number Placeholder 5"/>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35564888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61AE13C-1FDF-46D6-BA0C-0CF8DC3DF2FC}" type="datetime1">
              <a:rPr lang="en-GB" smtClean="0"/>
              <a:t>13/04/2016</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674649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931883-A96A-44D5-B9FC-CE19D431AB5C}" type="datetime1">
              <a:rPr lang="en-GB" smtClean="0"/>
              <a:t>13/04/2016</a:t>
            </a:fld>
            <a:endParaRPr lang="en-GB"/>
          </a:p>
        </p:txBody>
      </p:sp>
      <p:sp>
        <p:nvSpPr>
          <p:cNvPr id="8" name="Footer Placeholder 7"/>
          <p:cNvSpPr>
            <a:spLocks noGrp="1"/>
          </p:cNvSpPr>
          <p:nvPr>
            <p:ph type="ftr" sz="quarter" idx="11"/>
          </p:nvPr>
        </p:nvSpPr>
        <p:spPr/>
        <p:txBody>
          <a:bodyPr/>
          <a:lstStyle/>
          <a:p>
            <a:r>
              <a:rPr lang="en-GB" smtClean="0"/>
              <a:t>author</a:t>
            </a:r>
            <a:endParaRPr lang="en-GB"/>
          </a:p>
        </p:txBody>
      </p:sp>
      <p:sp>
        <p:nvSpPr>
          <p:cNvPr id="9" name="Slide Number Placeholder 8"/>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600861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Date Placeholder 2"/>
          <p:cNvSpPr>
            <a:spLocks noGrp="1"/>
          </p:cNvSpPr>
          <p:nvPr>
            <p:ph type="dt" sz="half" idx="10"/>
          </p:nvPr>
        </p:nvSpPr>
        <p:spPr/>
        <p:txBody>
          <a:bodyPr/>
          <a:lstStyle/>
          <a:p>
            <a:fld id="{73B4F50A-15A2-42B2-A35B-FDB94E65555A}" type="datetime1">
              <a:rPr lang="en-GB" smtClean="0"/>
              <a:t>13/04/2016</a:t>
            </a:fld>
            <a:endParaRPr lang="en-GB"/>
          </a:p>
        </p:txBody>
      </p:sp>
      <p:sp>
        <p:nvSpPr>
          <p:cNvPr id="4" name="Footer Placeholder 3"/>
          <p:cNvSpPr>
            <a:spLocks noGrp="1"/>
          </p:cNvSpPr>
          <p:nvPr>
            <p:ph type="ftr" sz="quarter" idx="11"/>
          </p:nvPr>
        </p:nvSpPr>
        <p:spPr/>
        <p:txBody>
          <a:bodyPr/>
          <a:lstStyle/>
          <a:p>
            <a:r>
              <a:rPr lang="en-GB" smtClean="0"/>
              <a:t>author</a:t>
            </a:r>
            <a:endParaRPr lang="en-GB"/>
          </a:p>
        </p:txBody>
      </p:sp>
      <p:sp>
        <p:nvSpPr>
          <p:cNvPr id="5" name="Slide Number Placeholder 4"/>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4081233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0C5710-F28D-4534-A57B-BEE09E2F821C}" type="datetime1">
              <a:rPr lang="en-GB" smtClean="0"/>
              <a:t>13/04/2016</a:t>
            </a:fld>
            <a:endParaRPr lang="en-GB" dirty="0"/>
          </a:p>
        </p:txBody>
      </p:sp>
      <p:sp>
        <p:nvSpPr>
          <p:cNvPr id="3" name="Footer Placeholder 2"/>
          <p:cNvSpPr>
            <a:spLocks noGrp="1"/>
          </p:cNvSpPr>
          <p:nvPr>
            <p:ph type="ftr" sz="quarter" idx="11"/>
          </p:nvPr>
        </p:nvSpPr>
        <p:spPr/>
        <p:txBody>
          <a:bodyPr/>
          <a:lstStyle/>
          <a:p>
            <a:r>
              <a:rPr lang="en-GB" dirty="0" smtClean="0"/>
              <a:t>author</a:t>
            </a:r>
            <a:endParaRPr lang="en-GB" dirty="0"/>
          </a:p>
        </p:txBody>
      </p:sp>
      <p:sp>
        <p:nvSpPr>
          <p:cNvPr id="4" name="Slide Number Placeholder 3"/>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189661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GB"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9870F774-7D4D-45C4-8F1F-D26225330C57}" type="datetime1">
              <a:rPr lang="en-GB" smtClean="0"/>
              <a:t>13/04/2016</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1562736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A04DB1-BD31-4226-995E-D010C07A26A6}" type="datetime1">
              <a:rPr lang="en-GB" smtClean="0"/>
              <a:t>13/04/2016</a:t>
            </a:fld>
            <a:endParaRPr lang="en-GB"/>
          </a:p>
        </p:txBody>
      </p:sp>
      <p:sp>
        <p:nvSpPr>
          <p:cNvPr id="6" name="Footer Placeholder 5"/>
          <p:cNvSpPr>
            <a:spLocks noGrp="1"/>
          </p:cNvSpPr>
          <p:nvPr>
            <p:ph type="ftr" sz="quarter" idx="11"/>
          </p:nvPr>
        </p:nvSpPr>
        <p:spPr/>
        <p:txBody>
          <a:bodyPr/>
          <a:lstStyle/>
          <a:p>
            <a:r>
              <a:rPr lang="en-GB" smtClean="0"/>
              <a:t>author</a:t>
            </a:r>
            <a:endParaRPr lang="en-GB"/>
          </a:p>
        </p:txBody>
      </p:sp>
      <p:sp>
        <p:nvSpPr>
          <p:cNvPr id="7" name="Slide Number Placeholder 6"/>
          <p:cNvSpPr>
            <a:spLocks noGrp="1"/>
          </p:cNvSpPr>
          <p:nvPr>
            <p:ph type="sldNum" sz="quarter" idx="12"/>
          </p:nvPr>
        </p:nvSpPr>
        <p:spPr/>
        <p:txBody>
          <a:bodyPr/>
          <a:lstStyle/>
          <a:p>
            <a:fld id="{0097383A-60EC-4720-B4F7-3F8B7072D89A}" type="slidenum">
              <a:rPr lang="en-GB" smtClean="0"/>
              <a:t>‹#›</a:t>
            </a:fld>
            <a:endParaRPr lang="en-GB"/>
          </a:p>
        </p:txBody>
      </p:sp>
    </p:spTree>
    <p:extLst>
      <p:ext uri="{BB962C8B-B14F-4D97-AF65-F5344CB8AC3E}">
        <p14:creationId xmlns:p14="http://schemas.microsoft.com/office/powerpoint/2010/main" val="2657244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3092FE-9BB1-43B0-95B5-8CC5C89352CB}" type="datetime1">
              <a:rPr lang="en-GB" smtClean="0"/>
              <a:t>13/04/2016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author</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97383A-60EC-4720-B4F7-3F8B7072D89A}" type="slidenum">
              <a:rPr lang="en-GB" smtClean="0"/>
              <a:t>‹#›</a:t>
            </a:fld>
            <a:endParaRPr lang="en-GB"/>
          </a:p>
        </p:txBody>
      </p:sp>
    </p:spTree>
    <p:extLst>
      <p:ext uri="{BB962C8B-B14F-4D97-AF65-F5344CB8AC3E}">
        <p14:creationId xmlns:p14="http://schemas.microsoft.com/office/powerpoint/2010/main" val="294561212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spcBef>
          <a:spcPct val="0"/>
        </a:spcBef>
        <a:buNone/>
        <a:defRPr sz="4400" kern="1200">
          <a:solidFill>
            <a:schemeClr val="tx1"/>
          </a:solidFill>
          <a:latin typeface="Arial Black" panose="020B0A04020102020204" pitchFamily="34" charset="0"/>
          <a:ea typeface="+mj-ea"/>
          <a:cs typeface="+mj-cs"/>
        </a:defRPr>
      </a:lvl1pPr>
    </p:titleStyle>
    <p:bodyStyle>
      <a:lvl1pPr marL="447675" indent="-447675" algn="l" defTabSz="914400" rtl="0" eaLnBrk="1" latinLnBrk="0" hangingPunct="1">
        <a:spcBef>
          <a:spcPts val="600"/>
        </a:spcBef>
        <a:buFont typeface="Wingdings" panose="05000000000000000000" pitchFamily="2" charset="2"/>
        <a:buChar char="q"/>
        <a:defRPr sz="2800" kern="1200">
          <a:solidFill>
            <a:schemeClr val="tx1"/>
          </a:solidFill>
          <a:latin typeface="Arial" panose="020B0604020202020204" pitchFamily="34" charset="0"/>
          <a:ea typeface="+mn-ea"/>
          <a:cs typeface="Arial" panose="020B0604020202020204" pitchFamily="34" charset="0"/>
        </a:defRPr>
      </a:lvl1pPr>
      <a:lvl2pPr marL="895350" indent="-355600" algn="l" defTabSz="914400" rtl="0" eaLnBrk="1" latinLnBrk="0" hangingPunct="1">
        <a:spcBef>
          <a:spcPts val="600"/>
        </a:spcBef>
        <a:buFont typeface="Wingdings" panose="05000000000000000000" pitchFamily="2" charset="2"/>
        <a:buChar char="Ø"/>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ts val="6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ts val="6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ts val="6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hyperlink" Target="http://cast.massey.ac.nz/core/index.html?book=genera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w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cast.massey.ac.nz/core/index.html?book=general" TargetMode="Externa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www.statstutor.ac.uk/topics/correlation/pearsons-correlation-coefficient/" TargetMode="External"/><Relationship Id="rId7"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http://cast.massey.ac.nz/core/index.html?book=general" TargetMode="External"/><Relationship Id="rId5" Type="http://schemas.openxmlformats.org/officeDocument/2006/relationships/hyperlink" Target="http://www.statstutor.ac.uk/topics/correlation/spearmans-correlation-coefficient/" TargetMode="External"/><Relationship Id="rId4" Type="http://schemas.openxmlformats.org/officeDocument/2006/relationships/hyperlink" Target="http://www.statstutor.ac.uk/topics/regression-and-model-building/simple-linear-regression/" TargetMode="Externa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2.jpeg"/><Relationship Id="rId3" Type="http://schemas.openxmlformats.org/officeDocument/2006/relationships/notesSlide" Target="../notesSlides/notesSlide4.xml"/><Relationship Id="rId7" Type="http://schemas.openxmlformats.org/officeDocument/2006/relationships/image" Target="../media/image7.emf"/><Relationship Id="rId12"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9.emf"/><Relationship Id="rId5" Type="http://schemas.openxmlformats.org/officeDocument/2006/relationships/image" Target="../media/image6.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8.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90357" y="2060848"/>
            <a:ext cx="8208912" cy="2304256"/>
          </a:xfrm>
        </p:spPr>
        <p:txBody>
          <a:bodyPr>
            <a:normAutofit/>
          </a:bodyPr>
          <a:lstStyle/>
          <a:p>
            <a:r>
              <a:rPr lang="en-US" dirty="0" smtClean="0"/>
              <a:t>Statistical Methods</a:t>
            </a:r>
            <a:r>
              <a:rPr lang="en-US" dirty="0"/>
              <a:t/>
            </a:r>
            <a:br>
              <a:rPr lang="en-US" dirty="0"/>
            </a:br>
            <a:r>
              <a:rPr lang="en-US" dirty="0"/>
              <a:t>11. </a:t>
            </a:r>
            <a:r>
              <a:rPr lang="en-GB" dirty="0"/>
              <a:t>Correlation and </a:t>
            </a:r>
            <a:br>
              <a:rPr lang="en-GB" dirty="0"/>
            </a:br>
            <a:r>
              <a:rPr lang="en-GB" dirty="0"/>
              <a:t>Simple Linear Regression</a:t>
            </a:r>
            <a:endParaRPr lang="en-US" dirty="0" smtClean="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44208" y="4964916"/>
            <a:ext cx="2457450" cy="933450"/>
          </a:xfrm>
          <a:prstGeom prst="rect">
            <a:avLst/>
          </a:prstGeom>
          <a:ln>
            <a:noFill/>
          </a:ln>
        </p:spPr>
      </p:pic>
      <p:sp>
        <p:nvSpPr>
          <p:cNvPr id="3" name="TextBox 2"/>
          <p:cNvSpPr txBox="1"/>
          <p:nvPr/>
        </p:nvSpPr>
        <p:spPr>
          <a:xfrm>
            <a:off x="288658" y="4953942"/>
            <a:ext cx="6083542" cy="923330"/>
          </a:xfrm>
          <a:prstGeom prst="rect">
            <a:avLst/>
          </a:prstGeom>
          <a:noFill/>
        </p:spPr>
        <p:txBody>
          <a:bodyPr wrap="square" rtlCol="0">
            <a:spAutoFit/>
          </a:bodyPr>
          <a:lstStyle/>
          <a:p>
            <a:pPr algn="ctr"/>
            <a:r>
              <a:rPr lang="en-GB" dirty="0" smtClean="0"/>
              <a:t>Based on materials provided by Coventry University and Loughborough University under a National HE STEM Programme Practice Transfer Adopters grant</a:t>
            </a:r>
            <a:endParaRPr lang="en-GB"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86624" y="358541"/>
            <a:ext cx="2147427" cy="834590"/>
          </a:xfrm>
          <a:prstGeom prst="rect">
            <a:avLst/>
          </a:prstGeom>
          <a:noFill/>
        </p:spPr>
      </p:pic>
      <p:sp>
        <p:nvSpPr>
          <p:cNvPr id="10" name="TextBox 9"/>
          <p:cNvSpPr txBox="1"/>
          <p:nvPr/>
        </p:nvSpPr>
        <p:spPr>
          <a:xfrm>
            <a:off x="755576" y="1052736"/>
            <a:ext cx="7878475" cy="800219"/>
          </a:xfrm>
          <a:prstGeom prst="rect">
            <a:avLst/>
          </a:prstGeom>
          <a:noFill/>
        </p:spPr>
        <p:txBody>
          <a:bodyPr wrap="square" rtlCol="0">
            <a:spAutoFit/>
          </a:bodyPr>
          <a:lstStyle/>
          <a:p>
            <a:pPr algn="r"/>
            <a:r>
              <a:rPr lang="en-GB" dirty="0">
                <a:latin typeface="Gill Sans MT" panose="020B0502020104020203" pitchFamily="34" charset="0"/>
              </a:rPr>
              <a:t>community project</a:t>
            </a:r>
          </a:p>
          <a:p>
            <a:pPr algn="r"/>
            <a:r>
              <a:rPr lang="en-GB" sz="1600" dirty="0">
                <a:latin typeface="Gill Sans MT" panose="020B0502020104020203" pitchFamily="34" charset="0"/>
              </a:rPr>
              <a:t>encouraging academics to share statistics support resources</a:t>
            </a:r>
          </a:p>
          <a:p>
            <a:pPr algn="r"/>
            <a:r>
              <a:rPr lang="en-GB" sz="1200" dirty="0">
                <a:latin typeface="Gill Sans MT" panose="020B0502020104020203" pitchFamily="34" charset="0"/>
              </a:rPr>
              <a:t>All </a:t>
            </a:r>
            <a:r>
              <a:rPr lang="en-GB" sz="1200" dirty="0" err="1">
                <a:latin typeface="Gill Sans MT" panose="020B0502020104020203" pitchFamily="34" charset="0"/>
              </a:rPr>
              <a:t>stcp</a:t>
            </a:r>
            <a:r>
              <a:rPr lang="en-GB" sz="1200" dirty="0">
                <a:latin typeface="Gill Sans MT" panose="020B0502020104020203" pitchFamily="34" charset="0"/>
              </a:rPr>
              <a:t> resources are released under a Creative Commons </a:t>
            </a:r>
            <a:r>
              <a:rPr lang="en-GB" sz="1200" dirty="0" smtClean="0">
                <a:latin typeface="Gill Sans MT" panose="020B0502020104020203" pitchFamily="34" charset="0"/>
              </a:rPr>
              <a:t>licence</a:t>
            </a:r>
            <a:endParaRPr lang="en-GB" sz="1200" dirty="0">
              <a:latin typeface="Gill Sans MT" panose="020B0502020104020203" pitchFamily="34" charset="0"/>
            </a:endParaRPr>
          </a:p>
        </p:txBody>
      </p:sp>
    </p:spTree>
    <p:extLst>
      <p:ext uri="{BB962C8B-B14F-4D97-AF65-F5344CB8AC3E}">
        <p14:creationId xmlns:p14="http://schemas.microsoft.com/office/powerpoint/2010/main" val="10781879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008112"/>
          </a:xfrm>
        </p:spPr>
        <p:txBody>
          <a:bodyPr/>
          <a:lstStyle/>
          <a:p>
            <a:pPr>
              <a:lnSpc>
                <a:spcPct val="90000"/>
              </a:lnSpc>
            </a:pPr>
            <a:r>
              <a:rPr lang="en-GB" sz="4000" dirty="0" smtClean="0"/>
              <a:t>Set up the data file</a:t>
            </a:r>
            <a:endParaRPr lang="en-GB" sz="4000" dirty="0"/>
          </a:p>
        </p:txBody>
      </p:sp>
      <p:sp>
        <p:nvSpPr>
          <p:cNvPr id="3" name="Content Placeholder 2"/>
          <p:cNvSpPr>
            <a:spLocks noGrp="1"/>
          </p:cNvSpPr>
          <p:nvPr>
            <p:ph idx="1"/>
          </p:nvPr>
        </p:nvSpPr>
        <p:spPr>
          <a:xfrm>
            <a:off x="457200" y="1268760"/>
            <a:ext cx="8229600" cy="4465290"/>
          </a:xfrm>
        </p:spPr>
        <p:txBody>
          <a:bodyPr/>
          <a:lstStyle/>
          <a:p>
            <a:pPr marL="447675" indent="-447675"/>
            <a:r>
              <a:rPr lang="en-GB" sz="2800" dirty="0" smtClean="0"/>
              <a:t>Open the Excel file BasalCrownData.xlsx from associated with this presentation</a:t>
            </a:r>
          </a:p>
          <a:p>
            <a:pPr marL="447675" indent="-447675"/>
            <a:r>
              <a:rPr lang="en-GB" sz="2800" dirty="0" smtClean="0"/>
              <a:t>Copy the data into a data window SPSS</a:t>
            </a:r>
          </a:p>
          <a:p>
            <a:pPr marL="447675" indent="-447675"/>
            <a:r>
              <a:rPr lang="en-GB" sz="2800" dirty="0" smtClean="0"/>
              <a:t>Set up the variable names as in the Excel file</a:t>
            </a:r>
          </a:p>
          <a:p>
            <a:pPr marL="447675" indent="-447675"/>
            <a:r>
              <a:rPr lang="en-GB" sz="2800" dirty="0" smtClean="0"/>
              <a:t>Set the measures to ordinal, scale and scale respectively</a:t>
            </a:r>
          </a:p>
          <a:p>
            <a:pPr marL="447675" indent="-447675"/>
            <a:r>
              <a:rPr lang="en-GB" sz="2800" dirty="0" smtClean="0"/>
              <a:t>Set the number of decimal places to 0, 2 and 0 respectively</a:t>
            </a:r>
          </a:p>
          <a:p>
            <a:pPr marL="447675" indent="-447675"/>
            <a:r>
              <a:rPr lang="en-GB" sz="2800" dirty="0" smtClean="0"/>
              <a:t>Save the file as </a:t>
            </a:r>
            <a:r>
              <a:rPr lang="en-GB" sz="2800" dirty="0" err="1" smtClean="0"/>
              <a:t>BasalCrown.sav</a:t>
            </a:r>
            <a:endParaRPr lang="en-GB" sz="2800"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6937060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446" y="260648"/>
            <a:ext cx="8229600" cy="634082"/>
          </a:xfrm>
        </p:spPr>
        <p:txBody>
          <a:bodyPr>
            <a:normAutofit fontScale="90000"/>
          </a:bodyPr>
          <a:lstStyle/>
          <a:p>
            <a:r>
              <a:rPr lang="en-GB" sz="4000" dirty="0" smtClean="0"/>
              <a:t>Create </a:t>
            </a:r>
            <a:r>
              <a:rPr lang="en-GB" sz="4000" dirty="0"/>
              <a:t>a scatter plot</a:t>
            </a:r>
          </a:p>
        </p:txBody>
      </p:sp>
      <p:sp>
        <p:nvSpPr>
          <p:cNvPr id="3" name="Content Placeholder 2"/>
          <p:cNvSpPr>
            <a:spLocks noGrp="1"/>
          </p:cNvSpPr>
          <p:nvPr>
            <p:ph idx="1"/>
          </p:nvPr>
        </p:nvSpPr>
        <p:spPr>
          <a:xfrm>
            <a:off x="457200" y="1052736"/>
            <a:ext cx="3970784" cy="4824536"/>
          </a:xfrm>
        </p:spPr>
        <p:txBody>
          <a:bodyPr>
            <a:normAutofit/>
          </a:bodyPr>
          <a:lstStyle/>
          <a:p>
            <a:pPr marL="354013" indent="-354013"/>
            <a:r>
              <a:rPr lang="en-GB" sz="2400" dirty="0"/>
              <a:t>Select Graphs – Chart Builder</a:t>
            </a:r>
          </a:p>
          <a:p>
            <a:pPr marL="354013" indent="-354013"/>
            <a:r>
              <a:rPr lang="en-GB" sz="2400" dirty="0"/>
              <a:t>Select Scatter/Dot from the Choose from: menu on the Gallery tab</a:t>
            </a:r>
          </a:p>
          <a:p>
            <a:pPr marL="354013" indent="-354013"/>
            <a:r>
              <a:rPr lang="en-GB" sz="2400" dirty="0"/>
              <a:t>Click and drag the first scatter plot into the chart preview </a:t>
            </a:r>
            <a:r>
              <a:rPr lang="en-GB" sz="2400" dirty="0" smtClean="0"/>
              <a:t>area</a:t>
            </a:r>
          </a:p>
          <a:p>
            <a:pPr marL="354013" indent="-354013"/>
            <a:r>
              <a:rPr lang="en-GB" sz="2400" dirty="0" smtClean="0"/>
              <a:t>Click and drag </a:t>
            </a:r>
            <a:r>
              <a:rPr lang="en-GB" sz="2400" i="1" dirty="0" err="1" smtClean="0"/>
              <a:t>BasalGrowth</a:t>
            </a:r>
            <a:r>
              <a:rPr lang="en-GB" sz="2400" dirty="0" smtClean="0"/>
              <a:t> onto the x-axis and </a:t>
            </a:r>
            <a:r>
              <a:rPr lang="en-GB" sz="2400" i="1" dirty="0" err="1" smtClean="0"/>
              <a:t>CrownVolume</a:t>
            </a:r>
            <a:r>
              <a:rPr lang="en-GB" sz="2400" dirty="0" smtClean="0"/>
              <a:t> onto the y-axis</a:t>
            </a:r>
          </a:p>
          <a:p>
            <a:pPr marL="354013" indent="-354013"/>
            <a:endParaRPr lang="en-GB" sz="2400" dirty="0"/>
          </a:p>
          <a:p>
            <a:endParaRPr lang="en-GB"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26" t="1478" r="1731" b="1573"/>
          <a:stretch/>
        </p:blipFill>
        <p:spPr bwMode="auto">
          <a:xfrm>
            <a:off x="4786603" y="1124744"/>
            <a:ext cx="3946849" cy="465597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436406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621272"/>
            <a:ext cx="6559573" cy="5256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323528" y="332656"/>
            <a:ext cx="1728192" cy="156966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latin typeface="Arial" panose="020B0604020202020204" pitchFamily="34" charset="0"/>
                <a:cs typeface="Arial" panose="020B0604020202020204" pitchFamily="34" charset="0"/>
              </a:rPr>
              <a:t>Dispersion of points is ‘cigar shaped’</a:t>
            </a:r>
            <a:endParaRPr lang="en-GB" sz="2400" dirty="0">
              <a:latin typeface="Arial" panose="020B0604020202020204" pitchFamily="34" charset="0"/>
              <a:cs typeface="Arial" panose="020B0604020202020204" pitchFamily="34" charset="0"/>
            </a:endParaRPr>
          </a:p>
        </p:txBody>
      </p:sp>
      <p:sp>
        <p:nvSpPr>
          <p:cNvPr id="4" name="Oval 3"/>
          <p:cNvSpPr/>
          <p:nvPr/>
        </p:nvSpPr>
        <p:spPr>
          <a:xfrm rot="19527424">
            <a:off x="3048050" y="2422404"/>
            <a:ext cx="6264696" cy="2160240"/>
          </a:xfrm>
          <a:prstGeom prst="ellipse">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Arrow Connector 5"/>
          <p:cNvCxnSpPr>
            <a:stCxn id="3" idx="3"/>
            <a:endCxn id="4" idx="0"/>
          </p:cNvCxnSpPr>
          <p:nvPr/>
        </p:nvCxnSpPr>
        <p:spPr>
          <a:xfrm>
            <a:off x="2051720" y="1117486"/>
            <a:ext cx="3516224" cy="149534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5948" y="2420888"/>
            <a:ext cx="1944216" cy="3046988"/>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latin typeface="Arial" panose="020B0604020202020204" pitchFamily="34" charset="0"/>
                <a:cs typeface="Arial" panose="020B0604020202020204" pitchFamily="34" charset="0"/>
              </a:rPr>
              <a:t>The data values appear to meet the assumptions for a correlation analysis</a:t>
            </a:r>
            <a:endParaRPr lang="en-GB" sz="24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510011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2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95536" y="188640"/>
            <a:ext cx="8424936" cy="1152128"/>
          </a:xfrm>
        </p:spPr>
        <p:txBody>
          <a:bodyPr>
            <a:normAutofit fontScale="90000"/>
          </a:bodyPr>
          <a:lstStyle/>
          <a:p>
            <a:pPr eaLnBrk="1" hangingPunct="1">
              <a:lnSpc>
                <a:spcPct val="90000"/>
              </a:lnSpc>
            </a:pPr>
            <a:r>
              <a:rPr lang="en-GB" sz="4000" dirty="0" smtClean="0">
                <a:cs typeface="Times New Roman" pitchFamily="18" charset="0"/>
              </a:rPr>
              <a:t>Carry out the correlation analysis</a:t>
            </a:r>
          </a:p>
        </p:txBody>
      </p:sp>
      <p:sp>
        <p:nvSpPr>
          <p:cNvPr id="12291" name="Content Placeholder 2"/>
          <p:cNvSpPr>
            <a:spLocks noGrp="1"/>
          </p:cNvSpPr>
          <p:nvPr>
            <p:ph idx="1"/>
          </p:nvPr>
        </p:nvSpPr>
        <p:spPr>
          <a:xfrm>
            <a:off x="395536" y="1484784"/>
            <a:ext cx="3744416" cy="4320480"/>
          </a:xfrm>
        </p:spPr>
        <p:txBody>
          <a:bodyPr/>
          <a:lstStyle/>
          <a:p>
            <a:pPr marL="354013" indent="-354013" algn="l" eaLnBrk="1" hangingPunct="1">
              <a:buFont typeface="Wingdings" pitchFamily="2" charset="2"/>
              <a:buChar char="q"/>
            </a:pPr>
            <a:r>
              <a:rPr lang="en-GB" sz="2600" dirty="0" smtClean="0">
                <a:solidFill>
                  <a:schemeClr val="tx1"/>
                </a:solidFill>
              </a:rPr>
              <a:t>Select </a:t>
            </a:r>
            <a:r>
              <a:rPr lang="en-GB" sz="2600" dirty="0" err="1" smtClean="0">
                <a:solidFill>
                  <a:schemeClr val="tx1"/>
                </a:solidFill>
              </a:rPr>
              <a:t>Analyze</a:t>
            </a:r>
            <a:r>
              <a:rPr lang="en-GB" sz="2600" dirty="0" smtClean="0">
                <a:solidFill>
                  <a:schemeClr val="tx1"/>
                </a:solidFill>
              </a:rPr>
              <a:t> &gt; Correlate &gt; Bivariate</a:t>
            </a:r>
          </a:p>
          <a:p>
            <a:pPr marL="354013" indent="-354013" algn="l" eaLnBrk="1" hangingPunct="1">
              <a:buFont typeface="Wingdings" pitchFamily="2" charset="2"/>
              <a:buChar char="q"/>
            </a:pPr>
            <a:r>
              <a:rPr lang="en-GB" sz="2600" dirty="0" smtClean="0">
                <a:solidFill>
                  <a:schemeClr val="tx1"/>
                </a:solidFill>
              </a:rPr>
              <a:t>Select the two variables</a:t>
            </a:r>
          </a:p>
          <a:p>
            <a:pPr marL="354013" indent="-354013" algn="l" eaLnBrk="1" hangingPunct="1">
              <a:buFont typeface="Wingdings" pitchFamily="2" charset="2"/>
              <a:buChar char="q"/>
            </a:pPr>
            <a:r>
              <a:rPr lang="en-GB" sz="2600" dirty="0" smtClean="0">
                <a:solidFill>
                  <a:schemeClr val="tx1"/>
                </a:solidFill>
              </a:rPr>
              <a:t>The default correlation analysis is Pearson</a:t>
            </a:r>
          </a:p>
          <a:p>
            <a:pPr marL="354013" indent="-354013" algn="l" eaLnBrk="1" hangingPunct="1">
              <a:buFont typeface="Wingdings" pitchFamily="2" charset="2"/>
              <a:buChar char="q"/>
            </a:pPr>
            <a:r>
              <a:rPr lang="en-GB" sz="2600" dirty="0" smtClean="0">
                <a:solidFill>
                  <a:schemeClr val="tx1"/>
                </a:solidFill>
              </a:rPr>
              <a:t>The default significance is 2-tailed</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484784"/>
            <a:ext cx="4648200" cy="44386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0676120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5339" y="377651"/>
            <a:ext cx="5376198" cy="254729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1520" y="377650"/>
            <a:ext cx="3240000" cy="5432256"/>
          </a:xfrm>
          <a:prstGeom prst="rect">
            <a:avLst/>
          </a:prstGeom>
          <a:noFill/>
        </p:spPr>
        <p:txBody>
          <a:bodyPr wrap="square" rtlCol="0">
            <a:spAutoFit/>
          </a:bodyPr>
          <a:lstStyle/>
          <a:p>
            <a:pPr marL="342900" indent="-342900">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Returns a correlation coefficient </a:t>
            </a:r>
            <a:r>
              <a:rPr lang="en-GB" sz="2400" i="1" dirty="0" smtClean="0">
                <a:latin typeface="Arial" panose="020B0604020202020204" pitchFamily="34" charset="0"/>
                <a:cs typeface="Arial" panose="020B0604020202020204" pitchFamily="34" charset="0"/>
              </a:rPr>
              <a:t>r</a:t>
            </a:r>
            <a:r>
              <a:rPr lang="en-GB" sz="2400" dirty="0" smtClean="0">
                <a:latin typeface="Arial" panose="020B0604020202020204" pitchFamily="34" charset="0"/>
                <a:cs typeface="Arial" panose="020B0604020202020204" pitchFamily="34" charset="0"/>
              </a:rPr>
              <a:t> of 0.871</a:t>
            </a:r>
          </a:p>
          <a:p>
            <a:pPr marL="342900" indent="-342900">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Analysis is repeated because it is comparing each variable on the list with each other in turn – generally look at the cells below the leading diagonal when there are more than 2 variables</a:t>
            </a:r>
            <a:endParaRPr lang="en-GB" sz="2400" dirty="0">
              <a:latin typeface="Arial" panose="020B0604020202020204" pitchFamily="34" charset="0"/>
              <a:cs typeface="Arial" panose="020B0604020202020204" pitchFamily="34" charset="0"/>
            </a:endParaRPr>
          </a:p>
        </p:txBody>
      </p:sp>
      <p:cxnSp>
        <p:nvCxnSpPr>
          <p:cNvPr id="6" name="Straight Arrow Connector 5"/>
          <p:cNvCxnSpPr/>
          <p:nvPr/>
        </p:nvCxnSpPr>
        <p:spPr>
          <a:xfrm>
            <a:off x="1589752" y="1651298"/>
            <a:ext cx="5430520" cy="26553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999567" y="3431402"/>
            <a:ext cx="4889282" cy="236988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latin typeface="Arial" panose="020B0604020202020204" pitchFamily="34" charset="0"/>
                <a:cs typeface="Arial" panose="020B0604020202020204" pitchFamily="34" charset="0"/>
              </a:rPr>
              <a:t>Significance level is actually </a:t>
            </a:r>
            <a:r>
              <a:rPr lang="en-GB" sz="2400" dirty="0" smtClean="0">
                <a:latin typeface="Arial" panose="020B0604020202020204" pitchFamily="34" charset="0"/>
                <a:cs typeface="Arial" panose="020B0604020202020204" pitchFamily="34" charset="0"/>
              </a:rPr>
              <a:t>0.001, </a:t>
            </a:r>
            <a:r>
              <a:rPr lang="en-GB" sz="2400" b="1" dirty="0" smtClean="0">
                <a:latin typeface="Arial" panose="020B0604020202020204" pitchFamily="34" charset="0"/>
                <a:cs typeface="Arial" panose="020B0604020202020204" pitchFamily="34" charset="0"/>
              </a:rPr>
              <a:t>not</a:t>
            </a:r>
            <a:r>
              <a:rPr lang="en-GB" sz="2400" dirty="0" smtClean="0">
                <a:latin typeface="Arial" panose="020B0604020202020204" pitchFamily="34" charset="0"/>
                <a:cs typeface="Arial" panose="020B0604020202020204" pitchFamily="34" charset="0"/>
              </a:rPr>
              <a:t> 0.01, as indicated by the footnote, because the p-value of ‘0.000’ actually means &lt; 0.0005, so it is clearly also &lt; 0.001</a:t>
            </a:r>
          </a:p>
          <a:p>
            <a:pPr algn="ctr">
              <a:spcBef>
                <a:spcPts val="600"/>
              </a:spcBef>
            </a:pPr>
            <a:r>
              <a:rPr lang="en-GB" sz="2400" dirty="0" smtClean="0">
                <a:latin typeface="Arial" panose="020B0604020202020204" pitchFamily="34" charset="0"/>
                <a:cs typeface="Arial" panose="020B0604020202020204" pitchFamily="34" charset="0"/>
              </a:rPr>
              <a:t>The null hypothesis is </a:t>
            </a:r>
            <a:r>
              <a:rPr lang="el-GR" sz="2400" i="1" kern="0" dirty="0">
                <a:latin typeface="Arial" panose="020B0604020202020204" pitchFamily="34" charset="0"/>
                <a:cs typeface="Arial" panose="020B0604020202020204" pitchFamily="34" charset="0"/>
              </a:rPr>
              <a:t>ρ </a:t>
            </a:r>
            <a:r>
              <a:rPr lang="en-GB" sz="2400" dirty="0" smtClean="0">
                <a:latin typeface="Arial" panose="020B0604020202020204" pitchFamily="34" charset="0"/>
                <a:cs typeface="Arial" panose="020B0604020202020204" pitchFamily="34" charset="0"/>
                <a:sym typeface="Symbol"/>
              </a:rPr>
              <a:t>= 0</a:t>
            </a:r>
            <a:endParaRPr lang="en-GB" sz="2400" dirty="0">
              <a:latin typeface="Arial" panose="020B0604020202020204" pitchFamily="34" charset="0"/>
              <a:cs typeface="Arial" panose="020B0604020202020204" pitchFamily="34" charset="0"/>
            </a:endParaRPr>
          </a:p>
        </p:txBody>
      </p:sp>
      <p:sp>
        <p:nvSpPr>
          <p:cNvPr id="9" name="Rectangle 8"/>
          <p:cNvSpPr/>
          <p:nvPr/>
        </p:nvSpPr>
        <p:spPr>
          <a:xfrm>
            <a:off x="6444208" y="1784064"/>
            <a:ext cx="1152128" cy="828000"/>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a:endCxn id="9" idx="1"/>
          </p:cNvCxnSpPr>
          <p:nvPr/>
        </p:nvCxnSpPr>
        <p:spPr>
          <a:xfrm flipV="1">
            <a:off x="2843808" y="2198064"/>
            <a:ext cx="3600400" cy="179921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724128" y="2852936"/>
            <a:ext cx="576064" cy="57846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7452320" y="2198064"/>
            <a:ext cx="648072" cy="123333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2" name="TextBox 11"/>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3" name="TextBox 12"/>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74569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Effect transition="in" filter="fade">
                                      <p:cBhvr>
                                        <p:cTn id="15" dur="2000"/>
                                        <p:tgtEl>
                                          <p:spTgt spid="4">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2000"/>
                                        <p:tgtEl>
                                          <p:spTgt spid="1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0"/>
                                        <p:tgtEl>
                                          <p:spTgt spid="16"/>
                                        </p:tgtEl>
                                      </p:cBhvr>
                                    </p:animEffect>
                                  </p:childTnLst>
                                </p:cTn>
                              </p:par>
                              <p:par>
                                <p:cTn id="30" presetID="10" presetClass="entr" presetSubtype="0"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3568" y="249560"/>
            <a:ext cx="7772400" cy="731168"/>
          </a:xfrm>
        </p:spPr>
        <p:txBody>
          <a:bodyPr>
            <a:normAutofit fontScale="90000"/>
          </a:bodyPr>
          <a:lstStyle/>
          <a:p>
            <a:pPr eaLnBrk="1" hangingPunct="1"/>
            <a:r>
              <a:rPr lang="en-GB" dirty="0" smtClean="0">
                <a:cs typeface="Times New Roman" pitchFamily="18" charset="0"/>
              </a:rPr>
              <a:t>Correlation caveats (1)</a:t>
            </a:r>
          </a:p>
        </p:txBody>
      </p:sp>
      <p:sp>
        <p:nvSpPr>
          <p:cNvPr id="14339" name="Content Placeholder 2"/>
          <p:cNvSpPr>
            <a:spLocks noGrp="1"/>
          </p:cNvSpPr>
          <p:nvPr>
            <p:ph idx="1"/>
          </p:nvPr>
        </p:nvSpPr>
        <p:spPr>
          <a:xfrm>
            <a:off x="539552" y="980728"/>
            <a:ext cx="8136904" cy="4896544"/>
          </a:xfrm>
        </p:spPr>
        <p:txBody>
          <a:bodyPr/>
          <a:lstStyle/>
          <a:p>
            <a:pPr marL="447675" indent="-447675" algn="l" eaLnBrk="1" hangingPunct="1">
              <a:lnSpc>
                <a:spcPct val="92000"/>
              </a:lnSpc>
              <a:spcBef>
                <a:spcPts val="600"/>
              </a:spcBef>
              <a:buFont typeface="Wingdings" pitchFamily="2" charset="2"/>
              <a:buChar char="q"/>
            </a:pPr>
            <a:r>
              <a:rPr lang="en-GB" sz="2800" b="1" dirty="0" smtClean="0">
                <a:solidFill>
                  <a:schemeClr val="tx1"/>
                </a:solidFill>
              </a:rPr>
              <a:t>Correlation does not imply causation</a:t>
            </a:r>
            <a:r>
              <a:rPr lang="en-GB" sz="2800" dirty="0" smtClean="0">
                <a:solidFill>
                  <a:schemeClr val="tx1"/>
                </a:solidFill>
              </a:rPr>
              <a:t>:</a:t>
            </a:r>
          </a:p>
          <a:p>
            <a:pPr marL="893763" lvl="1" indent="-357188" algn="l" eaLnBrk="1" hangingPunct="1">
              <a:lnSpc>
                <a:spcPct val="92000"/>
              </a:lnSpc>
              <a:spcBef>
                <a:spcPts val="600"/>
              </a:spcBef>
              <a:buFont typeface="Wingdings" pitchFamily="2" charset="2"/>
              <a:buChar char="Ø"/>
            </a:pPr>
            <a:r>
              <a:rPr lang="en-GB" dirty="0" smtClean="0">
                <a:solidFill>
                  <a:schemeClr val="tx1"/>
                </a:solidFill>
              </a:rPr>
              <a:t>Both x and y could be influenced by z</a:t>
            </a:r>
          </a:p>
          <a:p>
            <a:pPr marL="893763" lvl="1" indent="-357188" algn="l" eaLnBrk="1" hangingPunct="1">
              <a:lnSpc>
                <a:spcPct val="92000"/>
              </a:lnSpc>
              <a:spcBef>
                <a:spcPts val="600"/>
              </a:spcBef>
              <a:buFont typeface="Wingdings" pitchFamily="2" charset="2"/>
              <a:buChar char="Ø"/>
            </a:pPr>
            <a:r>
              <a:rPr lang="en-GB" dirty="0" smtClean="0">
                <a:solidFill>
                  <a:schemeClr val="tx1"/>
                </a:solidFill>
              </a:rPr>
              <a:t>E.g. there is a positive correlation between wearing a waistcoat watch (x) and heart disease (y) because of the influence of wealth and diet (z)</a:t>
            </a:r>
          </a:p>
          <a:p>
            <a:pPr marL="447675" indent="-447675" algn="l" eaLnBrk="1" hangingPunct="1">
              <a:lnSpc>
                <a:spcPct val="92000"/>
              </a:lnSpc>
              <a:spcBef>
                <a:spcPts val="600"/>
              </a:spcBef>
              <a:buFont typeface="Wingdings" pitchFamily="2" charset="2"/>
              <a:buChar char="q"/>
            </a:pPr>
            <a:r>
              <a:rPr lang="en-GB" sz="2800" dirty="0" smtClean="0">
                <a:solidFill>
                  <a:schemeClr val="tx1"/>
                </a:solidFill>
              </a:rPr>
              <a:t>With large samples even small correlation coefficients can be statistically significant:</a:t>
            </a:r>
          </a:p>
          <a:p>
            <a:pPr marL="893763" lvl="1" indent="-357188" algn="l" eaLnBrk="1" hangingPunct="1">
              <a:lnSpc>
                <a:spcPct val="92000"/>
              </a:lnSpc>
              <a:spcBef>
                <a:spcPts val="600"/>
              </a:spcBef>
              <a:buFont typeface="Wingdings" pitchFamily="2" charset="2"/>
              <a:buChar char="Ø"/>
            </a:pPr>
            <a:r>
              <a:rPr lang="en-GB" dirty="0" smtClean="0">
                <a:solidFill>
                  <a:schemeClr val="tx1"/>
                </a:solidFill>
              </a:rPr>
              <a:t>Think about what would be of practical importance</a:t>
            </a:r>
          </a:p>
          <a:p>
            <a:pPr marL="447675" indent="-447675" algn="l" eaLnBrk="1" hangingPunct="1">
              <a:lnSpc>
                <a:spcPct val="92000"/>
              </a:lnSpc>
              <a:spcBef>
                <a:spcPts val="600"/>
              </a:spcBef>
              <a:buFont typeface="Wingdings" pitchFamily="2" charset="2"/>
              <a:buChar char="q"/>
            </a:pPr>
            <a:r>
              <a:rPr lang="en-GB" sz="2800" dirty="0" smtClean="0">
                <a:solidFill>
                  <a:schemeClr val="tx1"/>
                </a:solidFill>
              </a:rPr>
              <a:t>Beware of outliers!</a:t>
            </a:r>
          </a:p>
          <a:p>
            <a:pPr marL="893763" lvl="1" indent="-357188" algn="l" eaLnBrk="1" hangingPunct="1">
              <a:lnSpc>
                <a:spcPct val="92000"/>
              </a:lnSpc>
              <a:spcBef>
                <a:spcPts val="600"/>
              </a:spcBef>
              <a:buFont typeface="Wingdings" pitchFamily="2" charset="2"/>
              <a:buChar char="Ø"/>
            </a:pPr>
            <a:r>
              <a:rPr lang="en-GB" dirty="0" smtClean="0">
                <a:solidFill>
                  <a:schemeClr val="tx1"/>
                </a:solidFill>
              </a:rPr>
              <a:t>Correlation coefficients are sensitive to outliers</a:t>
            </a:r>
          </a:p>
          <a:p>
            <a:pPr marL="893763" lvl="1" indent="-357188" algn="l" eaLnBrk="1" hangingPunct="1">
              <a:lnSpc>
                <a:spcPct val="92000"/>
              </a:lnSpc>
              <a:spcBef>
                <a:spcPts val="600"/>
              </a:spcBef>
              <a:buFont typeface="Wingdings" pitchFamily="2" charset="2"/>
              <a:buChar char="Ø"/>
            </a:pPr>
            <a:r>
              <a:rPr lang="en-GB" dirty="0" smtClean="0">
                <a:solidFill>
                  <a:schemeClr val="tx1"/>
                </a:solidFill>
              </a:rPr>
              <a:t>However, outliers should never be removed without a valid reason being given</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511350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83568" y="332656"/>
            <a:ext cx="7772400" cy="659160"/>
          </a:xfrm>
        </p:spPr>
        <p:txBody>
          <a:bodyPr>
            <a:normAutofit fontScale="90000"/>
          </a:bodyPr>
          <a:lstStyle/>
          <a:p>
            <a:pPr eaLnBrk="1" hangingPunct="1"/>
            <a:r>
              <a:rPr lang="en-GB" dirty="0" smtClean="0">
                <a:cs typeface="Times New Roman" pitchFamily="18" charset="0"/>
              </a:rPr>
              <a:t>Correlation caveats (2)</a:t>
            </a:r>
          </a:p>
        </p:txBody>
      </p:sp>
      <p:sp>
        <p:nvSpPr>
          <p:cNvPr id="62466" name="Content Placeholder 2"/>
          <p:cNvSpPr>
            <a:spLocks noGrp="1"/>
          </p:cNvSpPr>
          <p:nvPr>
            <p:ph idx="1"/>
          </p:nvPr>
        </p:nvSpPr>
        <p:spPr>
          <a:xfrm>
            <a:off x="683568" y="1052736"/>
            <a:ext cx="7772400" cy="4968552"/>
          </a:xfrm>
        </p:spPr>
        <p:txBody>
          <a:bodyPr>
            <a:normAutofit/>
          </a:bodyPr>
          <a:lstStyle/>
          <a:p>
            <a:pPr algn="l" eaLnBrk="1" hangingPunct="1">
              <a:lnSpc>
                <a:spcPct val="95000"/>
              </a:lnSpc>
              <a:spcBef>
                <a:spcPts val="600"/>
              </a:spcBef>
              <a:defRPr/>
            </a:pPr>
            <a:r>
              <a:rPr lang="en-GB" sz="2800" i="1" dirty="0" smtClean="0">
                <a:solidFill>
                  <a:schemeClr val="tx1"/>
                </a:solidFill>
              </a:rPr>
              <a:t>r </a:t>
            </a:r>
            <a:r>
              <a:rPr lang="en-GB" sz="2800" dirty="0" smtClean="0">
                <a:solidFill>
                  <a:schemeClr val="tx1"/>
                </a:solidFill>
              </a:rPr>
              <a:t>= 0 indicates no linear association:</a:t>
            </a:r>
          </a:p>
          <a:p>
            <a:pPr marL="447675" lvl="1" indent="-447675" algn="l" eaLnBrk="1" hangingPunct="1">
              <a:lnSpc>
                <a:spcPct val="95000"/>
              </a:lnSpc>
              <a:spcBef>
                <a:spcPts val="600"/>
              </a:spcBef>
              <a:buFont typeface="Wingdings" pitchFamily="2" charset="2"/>
              <a:buChar char="q"/>
              <a:tabLst>
                <a:tab pos="354013" algn="l"/>
              </a:tabLst>
              <a:defRPr/>
            </a:pPr>
            <a:r>
              <a:rPr lang="en-GB" sz="2800" dirty="0" smtClean="0">
                <a:solidFill>
                  <a:schemeClr val="tx1"/>
                </a:solidFill>
              </a:rPr>
              <a:t>Low absolute values of </a:t>
            </a:r>
            <a:r>
              <a:rPr lang="en-GB" sz="2800" i="1" dirty="0" smtClean="0">
                <a:solidFill>
                  <a:schemeClr val="tx1"/>
                </a:solidFill>
              </a:rPr>
              <a:t>r </a:t>
            </a:r>
            <a:r>
              <a:rPr lang="en-GB" sz="2800" dirty="0" smtClean="0">
                <a:solidFill>
                  <a:schemeClr val="tx1"/>
                </a:solidFill>
              </a:rPr>
              <a:t>do not necessarily mean that the variables are not related – any relationship may be non-linear</a:t>
            </a:r>
            <a:endParaRPr lang="en-GB" sz="2800" i="1" dirty="0" smtClean="0">
              <a:solidFill>
                <a:schemeClr val="tx1"/>
              </a:solidFill>
            </a:endParaRPr>
          </a:p>
          <a:p>
            <a:pPr marL="447675" lvl="1" indent="-447675" algn="l" eaLnBrk="1" hangingPunct="1">
              <a:lnSpc>
                <a:spcPct val="95000"/>
              </a:lnSpc>
              <a:spcBef>
                <a:spcPts val="600"/>
              </a:spcBef>
              <a:buFont typeface="Wingdings" pitchFamily="2" charset="2"/>
              <a:buChar char="q"/>
              <a:tabLst>
                <a:tab pos="354013" algn="l"/>
              </a:tabLst>
              <a:defRPr/>
            </a:pPr>
            <a:r>
              <a:rPr lang="en-GB" sz="2800" i="1" dirty="0" smtClean="0">
                <a:solidFill>
                  <a:schemeClr val="tx1"/>
                </a:solidFill>
              </a:rPr>
              <a:t>r</a:t>
            </a:r>
            <a:r>
              <a:rPr lang="en-GB" sz="2800" i="1" baseline="30000" dirty="0" smtClean="0">
                <a:solidFill>
                  <a:schemeClr val="tx1"/>
                </a:solidFill>
              </a:rPr>
              <a:t>2</a:t>
            </a:r>
            <a:r>
              <a:rPr lang="en-GB" sz="2800" i="1" dirty="0" smtClean="0">
                <a:solidFill>
                  <a:schemeClr val="tx1"/>
                </a:solidFill>
              </a:rPr>
              <a:t> </a:t>
            </a:r>
            <a:r>
              <a:rPr lang="en-GB" sz="2800" dirty="0" smtClean="0">
                <a:solidFill>
                  <a:schemeClr val="tx1"/>
                </a:solidFill>
              </a:rPr>
              <a:t>(a.k.a. </a:t>
            </a:r>
            <a:r>
              <a:rPr lang="en-GB" sz="2800" i="1" dirty="0" smtClean="0">
                <a:solidFill>
                  <a:schemeClr val="tx1"/>
                </a:solidFill>
              </a:rPr>
              <a:t>R</a:t>
            </a:r>
            <a:r>
              <a:rPr lang="en-GB" sz="2800" i="1" baseline="30000" dirty="0" smtClean="0">
                <a:solidFill>
                  <a:schemeClr val="tx1"/>
                </a:solidFill>
              </a:rPr>
              <a:t>2</a:t>
            </a:r>
            <a:r>
              <a:rPr lang="en-GB" sz="2800" dirty="0" smtClean="0">
                <a:solidFill>
                  <a:schemeClr val="tx1"/>
                </a:solidFill>
              </a:rPr>
              <a:t>) indicates the amount of variability ‘explained’ by the relationship between the two variables</a:t>
            </a:r>
          </a:p>
          <a:p>
            <a:pPr marL="447675" lvl="1" indent="-447675" algn="l" eaLnBrk="1" hangingPunct="1">
              <a:lnSpc>
                <a:spcPct val="95000"/>
              </a:lnSpc>
              <a:spcBef>
                <a:spcPts val="600"/>
              </a:spcBef>
              <a:buFont typeface="Wingdings" pitchFamily="2" charset="2"/>
              <a:buChar char="q"/>
              <a:tabLst>
                <a:tab pos="354013" algn="l"/>
              </a:tabLst>
              <a:defRPr/>
            </a:pPr>
            <a:r>
              <a:rPr lang="en-GB" sz="2800" i="1" dirty="0" smtClean="0">
                <a:solidFill>
                  <a:schemeClr val="tx1"/>
                </a:solidFill>
              </a:rPr>
              <a:t>r </a:t>
            </a:r>
            <a:r>
              <a:rPr lang="en-GB" sz="2800" dirty="0" smtClean="0">
                <a:solidFill>
                  <a:schemeClr val="tx1"/>
                </a:solidFill>
              </a:rPr>
              <a:t>= 0.7, gives </a:t>
            </a:r>
            <a:r>
              <a:rPr lang="en-GB" sz="2800" i="1" dirty="0" smtClean="0">
                <a:solidFill>
                  <a:schemeClr val="tx1"/>
                </a:solidFill>
              </a:rPr>
              <a:t>r</a:t>
            </a:r>
            <a:r>
              <a:rPr lang="en-GB" sz="2800" i="1" baseline="30000" dirty="0" smtClean="0">
                <a:solidFill>
                  <a:schemeClr val="tx1"/>
                </a:solidFill>
              </a:rPr>
              <a:t>2</a:t>
            </a:r>
            <a:r>
              <a:rPr lang="en-GB" sz="2800" i="1" dirty="0" smtClean="0">
                <a:solidFill>
                  <a:schemeClr val="tx1"/>
                </a:solidFill>
              </a:rPr>
              <a:t> </a:t>
            </a:r>
            <a:r>
              <a:rPr lang="en-GB" sz="2800" dirty="0" smtClean="0">
                <a:solidFill>
                  <a:schemeClr val="tx1"/>
                </a:solidFill>
              </a:rPr>
              <a:t>= 0.49, i.e. only 49% of the variability is explained by the relationship</a:t>
            </a:r>
          </a:p>
          <a:p>
            <a:pPr marL="447675" lvl="1" indent="-447675" algn="l" eaLnBrk="1" hangingPunct="1">
              <a:lnSpc>
                <a:spcPct val="95000"/>
              </a:lnSpc>
              <a:spcBef>
                <a:spcPts val="600"/>
              </a:spcBef>
              <a:buFont typeface="Wingdings" pitchFamily="2" charset="2"/>
              <a:buChar char="q"/>
              <a:tabLst>
                <a:tab pos="354013" algn="l"/>
              </a:tabLst>
              <a:defRPr/>
            </a:pPr>
            <a:r>
              <a:rPr lang="en-GB" sz="2800" dirty="0" smtClean="0">
                <a:solidFill>
                  <a:schemeClr val="tx1"/>
                </a:solidFill>
              </a:rPr>
              <a:t>Different absolute values of </a:t>
            </a:r>
            <a:r>
              <a:rPr lang="en-GB" sz="2800" i="1" dirty="0" smtClean="0">
                <a:solidFill>
                  <a:schemeClr val="tx1"/>
                </a:solidFill>
              </a:rPr>
              <a:t>r</a:t>
            </a:r>
            <a:r>
              <a:rPr lang="en-GB" sz="2800" dirty="0" smtClean="0">
                <a:solidFill>
                  <a:schemeClr val="tx1"/>
                </a:solidFill>
              </a:rPr>
              <a:t> are meaningful in different contexts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5141181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76064"/>
          </a:xfrm>
        </p:spPr>
        <p:txBody>
          <a:bodyPr>
            <a:normAutofit fontScale="90000"/>
          </a:bodyPr>
          <a:lstStyle/>
          <a:p>
            <a:r>
              <a:rPr lang="en-GB" sz="4000" dirty="0" smtClean="0"/>
              <a:t>Robustness exceptions</a:t>
            </a:r>
            <a:endParaRPr lang="en-GB" sz="4000" dirty="0"/>
          </a:p>
        </p:txBody>
      </p:sp>
      <p:sp>
        <p:nvSpPr>
          <p:cNvPr id="3" name="Content Placeholder 2"/>
          <p:cNvSpPr>
            <a:spLocks noGrp="1"/>
          </p:cNvSpPr>
          <p:nvPr>
            <p:ph idx="1"/>
          </p:nvPr>
        </p:nvSpPr>
        <p:spPr>
          <a:xfrm>
            <a:off x="457200" y="764704"/>
            <a:ext cx="8229600" cy="5376840"/>
          </a:xfrm>
        </p:spPr>
        <p:txBody>
          <a:bodyPr>
            <a:normAutofit/>
          </a:bodyPr>
          <a:lstStyle/>
          <a:p>
            <a:pPr marL="354013" indent="-354013">
              <a:lnSpc>
                <a:spcPct val="95000"/>
              </a:lnSpc>
            </a:pPr>
            <a:r>
              <a:rPr lang="en-GB" sz="2200" dirty="0" smtClean="0"/>
              <a:t>Correlation calculations are </a:t>
            </a:r>
            <a:r>
              <a:rPr lang="en-GB" sz="2200" dirty="0"/>
              <a:t>not robust to violations of </a:t>
            </a:r>
            <a:r>
              <a:rPr lang="en-GB" sz="2200" dirty="0" smtClean="0"/>
              <a:t>homo-</a:t>
            </a:r>
            <a:r>
              <a:rPr lang="en-GB" sz="2200" dirty="0" err="1" smtClean="0"/>
              <a:t>scedasticity</a:t>
            </a:r>
            <a:r>
              <a:rPr lang="en-GB" sz="2200" dirty="0" smtClean="0"/>
              <a:t> – the data could be transformed in this case</a:t>
            </a:r>
            <a:endParaRPr lang="en-GB" sz="2200" dirty="0"/>
          </a:p>
          <a:p>
            <a:pPr marL="354013" indent="-354013">
              <a:lnSpc>
                <a:spcPct val="95000"/>
              </a:lnSpc>
            </a:pPr>
            <a:r>
              <a:rPr lang="en-GB" sz="2200" dirty="0" smtClean="0"/>
              <a:t>The hypothesis test for </a:t>
            </a:r>
            <a:r>
              <a:rPr lang="el-GR" sz="2200" i="1" dirty="0"/>
              <a:t>ρ </a:t>
            </a:r>
            <a:r>
              <a:rPr lang="en-GB" sz="2200" dirty="0">
                <a:sym typeface="Symbol"/>
              </a:rPr>
              <a:t>= </a:t>
            </a:r>
            <a:r>
              <a:rPr lang="en-GB" sz="2200" dirty="0" smtClean="0">
                <a:sym typeface="Symbol"/>
              </a:rPr>
              <a:t>0 is</a:t>
            </a:r>
            <a:r>
              <a:rPr lang="en-GB" sz="2200" dirty="0" smtClean="0"/>
              <a:t> robust to extreme violations of normality. However Spearman’s rank correlation (see later) is sometimes a more powerful test.</a:t>
            </a:r>
          </a:p>
          <a:p>
            <a:pPr marL="354013" indent="-354013">
              <a:lnSpc>
                <a:spcPct val="95000"/>
              </a:lnSpc>
            </a:pPr>
            <a:r>
              <a:rPr lang="en-GB" sz="2200" dirty="0" smtClean="0"/>
              <a:t>Interpretations </a:t>
            </a:r>
            <a:r>
              <a:rPr lang="en-GB" sz="2200" dirty="0"/>
              <a:t>of the </a:t>
            </a:r>
            <a:r>
              <a:rPr lang="en-GB" sz="2200" dirty="0" smtClean="0"/>
              <a:t>value of </a:t>
            </a:r>
            <a:r>
              <a:rPr lang="en-GB" sz="2200" i="1" dirty="0" smtClean="0"/>
              <a:t>r </a:t>
            </a:r>
            <a:r>
              <a:rPr lang="en-GB" sz="2200" dirty="0" smtClean="0"/>
              <a:t>can be </a:t>
            </a:r>
            <a:r>
              <a:rPr lang="en-GB" sz="2200" dirty="0"/>
              <a:t>completely meaningless if the joint distribution of the </a:t>
            </a:r>
            <a:r>
              <a:rPr lang="en-GB" sz="2200" dirty="0" smtClean="0"/>
              <a:t>two variables is </a:t>
            </a:r>
            <a:r>
              <a:rPr lang="en-GB" sz="2200" dirty="0"/>
              <a:t>too different from a </a:t>
            </a:r>
            <a:r>
              <a:rPr lang="en-GB" sz="2200" dirty="0" err="1"/>
              <a:t>binormal</a:t>
            </a:r>
            <a:r>
              <a:rPr lang="en-GB" sz="2200" dirty="0"/>
              <a:t> </a:t>
            </a:r>
            <a:r>
              <a:rPr lang="en-GB" sz="2200" dirty="0" smtClean="0"/>
              <a:t>distribution</a:t>
            </a:r>
          </a:p>
          <a:p>
            <a:pPr marL="541338" indent="-541338">
              <a:lnSpc>
                <a:spcPct val="95000"/>
              </a:lnSpc>
              <a:buNone/>
            </a:pPr>
            <a:r>
              <a:rPr lang="en-GB" sz="2200" b="1" dirty="0" smtClean="0"/>
              <a:t>References:</a:t>
            </a:r>
          </a:p>
          <a:p>
            <a:pPr marL="541338" indent="-541338">
              <a:lnSpc>
                <a:spcPct val="95000"/>
              </a:lnSpc>
              <a:buNone/>
            </a:pPr>
            <a:r>
              <a:rPr lang="en-GB" sz="2200" dirty="0" err="1" smtClean="0"/>
              <a:t>Asuero</a:t>
            </a:r>
            <a:r>
              <a:rPr lang="en-GB" sz="2200" dirty="0"/>
              <a:t>, A. </a:t>
            </a:r>
            <a:r>
              <a:rPr lang="en-GB" sz="2200" dirty="0" err="1"/>
              <a:t>Sayago</a:t>
            </a:r>
            <a:r>
              <a:rPr lang="en-GB" sz="2200" dirty="0"/>
              <a:t>, </a:t>
            </a:r>
            <a:r>
              <a:rPr lang="en-GB" sz="2200" dirty="0" smtClean="0"/>
              <a:t>A. &amp; González, A. </a:t>
            </a:r>
            <a:r>
              <a:rPr lang="en-GB" sz="2200" dirty="0"/>
              <a:t>(2006) The Correlation Coefficient: An Overview, </a:t>
            </a:r>
            <a:r>
              <a:rPr lang="en-GB" sz="2200" i="1" dirty="0"/>
              <a:t>Critical Reviews in Analytical Chemistry</a:t>
            </a:r>
            <a:r>
              <a:rPr lang="en-GB" sz="2200" dirty="0"/>
              <a:t>, </a:t>
            </a:r>
            <a:r>
              <a:rPr lang="en-GB" sz="2200" dirty="0" smtClean="0"/>
              <a:t>36: 41–59</a:t>
            </a:r>
            <a:endParaRPr lang="en-GB" sz="2200" dirty="0"/>
          </a:p>
          <a:p>
            <a:pPr marL="541338" indent="-541338">
              <a:lnSpc>
                <a:spcPct val="95000"/>
              </a:lnSpc>
              <a:buNone/>
            </a:pPr>
            <a:r>
              <a:rPr lang="en-GB" sz="2200" dirty="0" smtClean="0"/>
              <a:t>Fowler, R. L.  (1987) Power </a:t>
            </a:r>
            <a:r>
              <a:rPr lang="en-GB" sz="2200" dirty="0"/>
              <a:t>and </a:t>
            </a:r>
            <a:r>
              <a:rPr lang="en-GB" sz="2200" dirty="0" smtClean="0"/>
              <a:t>robustness </a:t>
            </a:r>
            <a:r>
              <a:rPr lang="en-GB" sz="2200" dirty="0"/>
              <a:t>in </a:t>
            </a:r>
            <a:r>
              <a:rPr lang="en-GB" sz="2200" dirty="0" smtClean="0"/>
              <a:t>product-moment correlation, </a:t>
            </a:r>
            <a:r>
              <a:rPr lang="en-GB" sz="2200" i="1" dirty="0" smtClean="0"/>
              <a:t>Applied </a:t>
            </a:r>
            <a:r>
              <a:rPr lang="en-GB" sz="2200" i="1" dirty="0"/>
              <a:t>Psychological Measurement </a:t>
            </a:r>
            <a:r>
              <a:rPr lang="en-GB" sz="2200" i="1" dirty="0" smtClean="0"/>
              <a:t>, </a:t>
            </a:r>
            <a:r>
              <a:rPr lang="en-GB" sz="2200" dirty="0" smtClean="0"/>
              <a:t>11(4): 419-428</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5559542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34082"/>
          </a:xfrm>
        </p:spPr>
        <p:txBody>
          <a:bodyPr>
            <a:normAutofit fontScale="90000"/>
          </a:bodyPr>
          <a:lstStyle/>
          <a:p>
            <a:r>
              <a:rPr lang="en-GB" sz="4000" dirty="0" smtClean="0"/>
              <a:t>Example 2: Advertising </a:t>
            </a:r>
            <a:r>
              <a:rPr lang="en-GB" sz="4000" dirty="0" err="1" smtClean="0"/>
              <a:t>cds</a:t>
            </a:r>
            <a:endParaRPr lang="en-GB" sz="4000" dirty="0"/>
          </a:p>
        </p:txBody>
      </p:sp>
      <p:sp>
        <p:nvSpPr>
          <p:cNvPr id="3" name="Content Placeholder 2"/>
          <p:cNvSpPr>
            <a:spLocks noGrp="1"/>
          </p:cNvSpPr>
          <p:nvPr>
            <p:ph idx="1"/>
          </p:nvPr>
        </p:nvSpPr>
        <p:spPr>
          <a:xfrm>
            <a:off x="457200" y="908720"/>
            <a:ext cx="3826768" cy="3888432"/>
          </a:xfrm>
        </p:spPr>
        <p:txBody>
          <a:bodyPr>
            <a:normAutofit lnSpcReduction="10000"/>
          </a:bodyPr>
          <a:lstStyle/>
          <a:p>
            <a:pPr marL="0" indent="0">
              <a:lnSpc>
                <a:spcPct val="95000"/>
              </a:lnSpc>
              <a:spcBef>
                <a:spcPts val="600"/>
              </a:spcBef>
              <a:buNone/>
            </a:pPr>
            <a:r>
              <a:rPr lang="en-GB" sz="2800" dirty="0" smtClean="0"/>
              <a:t>A record company decided to advertise 200 different  </a:t>
            </a:r>
            <a:r>
              <a:rPr lang="en-GB" sz="2800" dirty="0" err="1" smtClean="0"/>
              <a:t>cds</a:t>
            </a:r>
            <a:r>
              <a:rPr lang="en-GB" sz="2800" dirty="0" smtClean="0"/>
              <a:t> and measure the sales of the </a:t>
            </a:r>
            <a:r>
              <a:rPr lang="en-GB" sz="2800" dirty="0" err="1" smtClean="0"/>
              <a:t>cds</a:t>
            </a:r>
            <a:r>
              <a:rPr lang="en-GB" sz="2800" dirty="0" smtClean="0"/>
              <a:t> the week after they were advertised (in thousands) against the amount spent on advertising (thousands of pounds).</a:t>
            </a:r>
          </a:p>
        </p:txBody>
      </p:sp>
      <p:pic>
        <p:nvPicPr>
          <p:cNvPr id="3074" name="Picture 2" descr="http://media.musicfeeds.com.au/files/be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052736"/>
            <a:ext cx="4320716" cy="324053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35701" y="4966187"/>
            <a:ext cx="5872595" cy="501676"/>
          </a:xfrm>
          <a:prstGeom prst="rect">
            <a:avLst/>
          </a:prstGeom>
          <a:noFill/>
        </p:spPr>
        <p:txBody>
          <a:bodyPr wrap="square" rtlCol="0">
            <a:spAutoFit/>
          </a:bodyPr>
          <a:lstStyle/>
          <a:p>
            <a:pPr marL="719138" indent="-719138">
              <a:lnSpc>
                <a:spcPct val="95000"/>
              </a:lnSpc>
              <a:spcBef>
                <a:spcPts val="600"/>
              </a:spcBef>
            </a:pPr>
            <a:r>
              <a:rPr lang="en-GB" sz="2800" dirty="0" smtClean="0">
                <a:latin typeface="Arial" panose="020B0604020202020204" pitchFamily="34" charset="0"/>
                <a:cs typeface="Arial" panose="020B0604020202020204" pitchFamily="34" charset="0"/>
              </a:rPr>
              <a:t>Source: (Field, 2013: Section 8.3)</a:t>
            </a:r>
            <a:endParaRPr lang="en-GB" sz="28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5529170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GB" dirty="0" smtClean="0"/>
              <a:t>Set up the data file</a:t>
            </a:r>
            <a:endParaRPr lang="en-GB" dirty="0"/>
          </a:p>
        </p:txBody>
      </p:sp>
      <p:sp>
        <p:nvSpPr>
          <p:cNvPr id="3" name="Content Placeholder 2"/>
          <p:cNvSpPr>
            <a:spLocks noGrp="1"/>
          </p:cNvSpPr>
          <p:nvPr>
            <p:ph idx="1"/>
          </p:nvPr>
        </p:nvSpPr>
        <p:spPr>
          <a:xfrm>
            <a:off x="457200" y="1196752"/>
            <a:ext cx="8229600" cy="4537298"/>
          </a:xfrm>
        </p:spPr>
        <p:txBody>
          <a:bodyPr/>
          <a:lstStyle/>
          <a:p>
            <a:pPr marL="447675" indent="-447675"/>
            <a:r>
              <a:rPr lang="en-GB" sz="2800" dirty="0"/>
              <a:t>Open the Excel file </a:t>
            </a:r>
            <a:r>
              <a:rPr lang="en-GB" sz="2800" dirty="0" smtClean="0"/>
              <a:t>CDSalesData.xlsx associated with this presentation</a:t>
            </a:r>
            <a:endParaRPr lang="en-GB" sz="2800" dirty="0"/>
          </a:p>
          <a:p>
            <a:pPr marL="447675" indent="-447675"/>
            <a:r>
              <a:rPr lang="en-GB" sz="2800" dirty="0"/>
              <a:t>Copy the data into a data window SPSS</a:t>
            </a:r>
          </a:p>
          <a:p>
            <a:pPr marL="447675" indent="-447675"/>
            <a:r>
              <a:rPr lang="en-GB" sz="2800" dirty="0"/>
              <a:t>Set up the variable names</a:t>
            </a:r>
          </a:p>
          <a:p>
            <a:pPr marL="447675" indent="-447675"/>
            <a:r>
              <a:rPr lang="en-GB" sz="2800" dirty="0"/>
              <a:t>Set the measures to </a:t>
            </a:r>
            <a:r>
              <a:rPr lang="en-GB" sz="2800" dirty="0" smtClean="0"/>
              <a:t>scale </a:t>
            </a:r>
            <a:r>
              <a:rPr lang="en-GB" sz="2800" dirty="0"/>
              <a:t>and scale</a:t>
            </a:r>
          </a:p>
          <a:p>
            <a:pPr marL="447675" indent="-447675"/>
            <a:r>
              <a:rPr lang="en-GB" sz="2800" dirty="0"/>
              <a:t>Set the number of decimal places to </a:t>
            </a:r>
            <a:r>
              <a:rPr lang="en-GB" sz="2800" dirty="0" smtClean="0"/>
              <a:t>2 </a:t>
            </a:r>
            <a:r>
              <a:rPr lang="en-GB" sz="2800" dirty="0"/>
              <a:t>and 0</a:t>
            </a:r>
          </a:p>
          <a:p>
            <a:pPr marL="447675" indent="-447675"/>
            <a:r>
              <a:rPr lang="en-GB" sz="2800" dirty="0"/>
              <a:t>Save the file as </a:t>
            </a:r>
            <a:r>
              <a:rPr lang="en-GB" sz="2800" dirty="0" err="1" smtClean="0"/>
              <a:t>CDSales.sav</a:t>
            </a:r>
            <a:endParaRPr lang="en-GB" sz="2800" dirty="0" smtClean="0"/>
          </a:p>
          <a:p>
            <a:pPr marL="447675" indent="-447675"/>
            <a:r>
              <a:rPr lang="en-GB" sz="2800" dirty="0" smtClean="0"/>
              <a:t>Create a scatter plot of </a:t>
            </a:r>
            <a:r>
              <a:rPr lang="en-GB" sz="2800" i="1" dirty="0" smtClean="0"/>
              <a:t>Sales</a:t>
            </a:r>
            <a:r>
              <a:rPr lang="en-GB" sz="2800" dirty="0" smtClean="0"/>
              <a:t> against </a:t>
            </a:r>
            <a:r>
              <a:rPr lang="en-GB" sz="2800" i="1" dirty="0" smtClean="0"/>
              <a:t>Adverts</a:t>
            </a:r>
            <a:endParaRPr lang="en-GB" sz="2800"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9356829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683568" y="332656"/>
            <a:ext cx="7772400" cy="803176"/>
          </a:xfrm>
        </p:spPr>
        <p:txBody>
          <a:bodyPr/>
          <a:lstStyle/>
          <a:p>
            <a:pPr algn="ctr" eaLnBrk="1" hangingPunct="1"/>
            <a:r>
              <a:rPr lang="en-GB" dirty="0" smtClean="0">
                <a:cs typeface="Times New Roman" pitchFamily="18" charset="0"/>
              </a:rPr>
              <a:t>Workshop outline</a:t>
            </a:r>
          </a:p>
        </p:txBody>
      </p:sp>
      <p:sp>
        <p:nvSpPr>
          <p:cNvPr id="6147" name="Content Placeholder 2"/>
          <p:cNvSpPr>
            <a:spLocks noGrp="1"/>
          </p:cNvSpPr>
          <p:nvPr>
            <p:ph idx="1"/>
          </p:nvPr>
        </p:nvSpPr>
        <p:spPr>
          <a:xfrm>
            <a:off x="683568" y="1340768"/>
            <a:ext cx="7772400" cy="3960440"/>
          </a:xfrm>
        </p:spPr>
        <p:txBody>
          <a:bodyPr/>
          <a:lstStyle/>
          <a:p>
            <a:pPr marL="342900" indent="-342900" algn="l" eaLnBrk="1" hangingPunct="1"/>
            <a:r>
              <a:rPr lang="en-GB" sz="3200" dirty="0" smtClean="0">
                <a:solidFill>
                  <a:schemeClr val="tx1"/>
                </a:solidFill>
              </a:rPr>
              <a:t>We will consider:</a:t>
            </a:r>
          </a:p>
          <a:p>
            <a:pPr marL="536575" indent="-536575" algn="l" eaLnBrk="1" hangingPunct="1">
              <a:buFont typeface="Wingdings" pitchFamily="2" charset="2"/>
              <a:buChar char="q"/>
            </a:pPr>
            <a:r>
              <a:rPr lang="en-GB" sz="3200" dirty="0" smtClean="0">
                <a:solidFill>
                  <a:schemeClr val="tx1"/>
                </a:solidFill>
              </a:rPr>
              <a:t>Correlation coefficients:</a:t>
            </a:r>
          </a:p>
          <a:p>
            <a:pPr marL="1069975" lvl="1" indent="-457200" algn="l" eaLnBrk="1" hangingPunct="1">
              <a:buFont typeface="Wingdings" panose="05000000000000000000" pitchFamily="2" charset="2"/>
              <a:buChar char="Ø"/>
            </a:pPr>
            <a:r>
              <a:rPr lang="en-GB" sz="2800" dirty="0" smtClean="0">
                <a:solidFill>
                  <a:schemeClr val="tx1"/>
                </a:solidFill>
              </a:rPr>
              <a:t>Pearson’s correlation</a:t>
            </a:r>
          </a:p>
          <a:p>
            <a:pPr marL="1069975" lvl="1" indent="-457200" algn="l" eaLnBrk="1" hangingPunct="1">
              <a:buFont typeface="Wingdings" panose="05000000000000000000" pitchFamily="2" charset="2"/>
              <a:buChar char="Ø"/>
            </a:pPr>
            <a:r>
              <a:rPr lang="en-GB" sz="2800" dirty="0" smtClean="0">
                <a:solidFill>
                  <a:schemeClr val="tx1"/>
                </a:solidFill>
              </a:rPr>
              <a:t>Spearman’s rank correlation</a:t>
            </a:r>
          </a:p>
          <a:p>
            <a:pPr marL="536575" indent="-536575" algn="l" eaLnBrk="1" hangingPunct="1">
              <a:buFont typeface="Wingdings" pitchFamily="2" charset="2"/>
              <a:buChar char="q"/>
            </a:pPr>
            <a:r>
              <a:rPr lang="en-GB" sz="3200" dirty="0" smtClean="0">
                <a:solidFill>
                  <a:schemeClr val="tx1"/>
                </a:solidFill>
              </a:rPr>
              <a:t>Simple linear regression</a:t>
            </a:r>
          </a:p>
          <a:p>
            <a:pPr marL="536575" indent="-536575" algn="l" eaLnBrk="1" hangingPunct="1">
              <a:buFont typeface="Wingdings" pitchFamily="2" charset="2"/>
              <a:buChar char="q"/>
            </a:pPr>
            <a:r>
              <a:rPr lang="en-GB" sz="3200" dirty="0" smtClean="0">
                <a:solidFill>
                  <a:schemeClr val="tx1"/>
                </a:solidFill>
              </a:rPr>
              <a:t>The importance of outliers and residuals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5334909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7239" y="322412"/>
            <a:ext cx="5991225" cy="480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a:spLocks noGrp="1"/>
          </p:cNvSpPr>
          <p:nvPr>
            <p:ph idx="1"/>
          </p:nvPr>
        </p:nvSpPr>
        <p:spPr>
          <a:xfrm>
            <a:off x="251520" y="322412"/>
            <a:ext cx="2448272" cy="3682652"/>
          </a:xfrm>
        </p:spPr>
        <p:txBody>
          <a:bodyPr/>
          <a:lstStyle/>
          <a:p>
            <a:pPr marL="447675" indent="-447675">
              <a:spcBef>
                <a:spcPts val="600"/>
              </a:spcBef>
            </a:pPr>
            <a:r>
              <a:rPr lang="en-GB" sz="2800" dirty="0" smtClean="0"/>
              <a:t>Distribution is clearly </a:t>
            </a:r>
            <a:r>
              <a:rPr lang="en-GB" sz="2800" dirty="0" err="1" smtClean="0"/>
              <a:t>heterosc-edastic</a:t>
            </a:r>
            <a:endParaRPr lang="en-GB" sz="2800" dirty="0"/>
          </a:p>
          <a:p>
            <a:pPr marL="447675" indent="-447675">
              <a:spcBef>
                <a:spcPts val="600"/>
              </a:spcBef>
            </a:pPr>
            <a:r>
              <a:rPr lang="en-GB" sz="2800" dirty="0" smtClean="0"/>
              <a:t>But variables are clearly associated</a:t>
            </a:r>
            <a:endParaRPr lang="en-GB" sz="2800" dirty="0"/>
          </a:p>
        </p:txBody>
      </p:sp>
      <p:sp>
        <p:nvSpPr>
          <p:cNvPr id="2" name="Rectangle 1"/>
          <p:cNvSpPr/>
          <p:nvPr/>
        </p:nvSpPr>
        <p:spPr>
          <a:xfrm>
            <a:off x="1187624" y="5301208"/>
            <a:ext cx="7272808" cy="52322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pPr algn="ctr">
              <a:spcBef>
                <a:spcPts val="600"/>
              </a:spcBef>
            </a:pPr>
            <a:r>
              <a:rPr lang="en-GB" sz="2800" dirty="0" smtClean="0">
                <a:latin typeface="Arial" panose="020B0604020202020204" pitchFamily="34" charset="0"/>
                <a:cs typeface="Arial" panose="020B0604020202020204" pitchFamily="34" charset="0"/>
                <a:sym typeface="Symbol"/>
              </a:rPr>
              <a:t></a:t>
            </a:r>
            <a:r>
              <a:rPr lang="en-GB" sz="2800" dirty="0" smtClean="0">
                <a:latin typeface="Arial" panose="020B0604020202020204" pitchFamily="34" charset="0"/>
                <a:cs typeface="Arial" panose="020B0604020202020204" pitchFamily="34" charset="0"/>
              </a:rPr>
              <a:t> Need </a:t>
            </a:r>
            <a:r>
              <a:rPr lang="en-GB" sz="2800" dirty="0">
                <a:latin typeface="Arial" panose="020B0604020202020204" pitchFamily="34" charset="0"/>
                <a:cs typeface="Arial" panose="020B0604020202020204" pitchFamily="34" charset="0"/>
              </a:rPr>
              <a:t>to use Spearman’s rank correlation</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650397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496944" cy="634082"/>
          </a:xfrm>
        </p:spPr>
        <p:txBody>
          <a:bodyPr>
            <a:normAutofit fontScale="90000"/>
          </a:bodyPr>
          <a:lstStyle/>
          <a:p>
            <a:r>
              <a:rPr lang="en-GB" sz="4000" dirty="0" smtClean="0"/>
              <a:t>Spearman’s rank correlation</a:t>
            </a:r>
            <a:endParaRPr lang="en-GB" sz="4000" dirty="0"/>
          </a:p>
        </p:txBody>
      </p:sp>
      <p:sp>
        <p:nvSpPr>
          <p:cNvPr id="3" name="Content Placeholder 2"/>
          <p:cNvSpPr>
            <a:spLocks noGrp="1"/>
          </p:cNvSpPr>
          <p:nvPr>
            <p:ph idx="1"/>
          </p:nvPr>
        </p:nvSpPr>
        <p:spPr>
          <a:xfrm>
            <a:off x="446856" y="908720"/>
            <a:ext cx="8229600" cy="1944216"/>
          </a:xfrm>
        </p:spPr>
        <p:txBody>
          <a:bodyPr/>
          <a:lstStyle/>
          <a:p>
            <a:pPr marL="354013" indent="-354013">
              <a:lnSpc>
                <a:spcPct val="90000"/>
              </a:lnSpc>
            </a:pPr>
            <a:r>
              <a:rPr lang="en-GB" sz="2400" dirty="0" smtClean="0"/>
              <a:t>Similar to Pearson’s rank but can be applied to ordinal data as well as scale data</a:t>
            </a:r>
          </a:p>
          <a:p>
            <a:pPr marL="354013" indent="-354013">
              <a:lnSpc>
                <a:spcPct val="90000"/>
              </a:lnSpc>
            </a:pPr>
            <a:r>
              <a:rPr lang="en-GB" sz="2400" dirty="0" smtClean="0"/>
              <a:t>Measures how </a:t>
            </a:r>
            <a:r>
              <a:rPr lang="en-GB" sz="2400" dirty="0"/>
              <a:t>consistently </a:t>
            </a:r>
            <a:r>
              <a:rPr lang="en-GB" sz="2400" dirty="0" smtClean="0"/>
              <a:t>one variable increases or decreases as a second variable increases (monotonic)</a:t>
            </a:r>
          </a:p>
          <a:p>
            <a:pPr marL="354013" indent="-354013">
              <a:lnSpc>
                <a:spcPct val="90000"/>
              </a:lnSpc>
            </a:pPr>
            <a:r>
              <a:rPr lang="en-GB" sz="2400" dirty="0" smtClean="0"/>
              <a:t>Represented by the symbol </a:t>
            </a:r>
            <a:r>
              <a:rPr lang="en-GB" sz="2400" i="1" dirty="0" err="1" smtClean="0"/>
              <a:t>r</a:t>
            </a:r>
            <a:r>
              <a:rPr lang="en-GB" sz="2400" i="1" baseline="-25000" dirty="0" err="1" smtClean="0"/>
              <a:t>s</a:t>
            </a:r>
            <a:endParaRPr lang="en-GB" sz="2400" i="1" baseline="-25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286" y="2852936"/>
            <a:ext cx="7311122" cy="3024336"/>
          </a:xfrm>
          <a:prstGeom prst="rect">
            <a:avLst/>
          </a:prstGeom>
          <a:ln>
            <a:solidFill>
              <a:schemeClr val="tx1"/>
            </a:solidFill>
          </a:ln>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40519934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48" t="1882" r="841" b="2644"/>
          <a:stretch/>
        </p:blipFill>
        <p:spPr bwMode="auto">
          <a:xfrm>
            <a:off x="5159828" y="914400"/>
            <a:ext cx="3610947" cy="339634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471" y="2985319"/>
            <a:ext cx="4565226" cy="202785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88640"/>
            <a:ext cx="8229600" cy="490066"/>
          </a:xfrm>
        </p:spPr>
        <p:txBody>
          <a:bodyPr>
            <a:normAutofit fontScale="90000"/>
          </a:bodyPr>
          <a:lstStyle/>
          <a:p>
            <a:r>
              <a:rPr lang="en-GB" sz="4000" dirty="0" smtClean="0"/>
              <a:t>Spearman’s rank in SPSS</a:t>
            </a:r>
            <a:endParaRPr lang="en-GB" sz="4000" dirty="0"/>
          </a:p>
        </p:txBody>
      </p:sp>
      <p:sp>
        <p:nvSpPr>
          <p:cNvPr id="3" name="Content Placeholder 2"/>
          <p:cNvSpPr>
            <a:spLocks noGrp="1"/>
          </p:cNvSpPr>
          <p:nvPr>
            <p:ph idx="1"/>
          </p:nvPr>
        </p:nvSpPr>
        <p:spPr>
          <a:xfrm>
            <a:off x="408482" y="836712"/>
            <a:ext cx="4464496" cy="2088232"/>
          </a:xfrm>
        </p:spPr>
        <p:txBody>
          <a:bodyPr/>
          <a:lstStyle/>
          <a:p>
            <a:pPr marL="354013" indent="-354013"/>
            <a:r>
              <a:rPr lang="en-GB" sz="2400" dirty="0" smtClean="0"/>
              <a:t>Select </a:t>
            </a:r>
            <a:r>
              <a:rPr lang="en-GB" sz="2400" i="1" dirty="0" err="1" smtClean="0"/>
              <a:t>Analyze</a:t>
            </a:r>
            <a:r>
              <a:rPr lang="en-GB" sz="2400" dirty="0" smtClean="0"/>
              <a:t> – </a:t>
            </a:r>
            <a:r>
              <a:rPr lang="en-GB" sz="2400" i="1" dirty="0" smtClean="0"/>
              <a:t>Correlate </a:t>
            </a:r>
            <a:r>
              <a:rPr lang="en-GB" sz="2400" dirty="0" smtClean="0"/>
              <a:t>– </a:t>
            </a:r>
            <a:r>
              <a:rPr lang="en-GB" sz="2400" i="1" dirty="0" smtClean="0"/>
              <a:t>Bivariate…</a:t>
            </a:r>
          </a:p>
          <a:p>
            <a:pPr marL="354013" indent="-354013"/>
            <a:r>
              <a:rPr lang="en-GB" sz="2400" dirty="0" smtClean="0"/>
              <a:t>Select both variables</a:t>
            </a:r>
          </a:p>
          <a:p>
            <a:pPr marL="354013" indent="-354013"/>
            <a:r>
              <a:rPr lang="en-GB" sz="2400" dirty="0" smtClean="0"/>
              <a:t>Select Spearman for the correlation coefficients</a:t>
            </a:r>
          </a:p>
        </p:txBody>
      </p:sp>
      <p:cxnSp>
        <p:nvCxnSpPr>
          <p:cNvPr id="5" name="Straight Arrow Connector 4"/>
          <p:cNvCxnSpPr>
            <a:stCxn id="6" idx="0"/>
          </p:cNvCxnSpPr>
          <p:nvPr/>
        </p:nvCxnSpPr>
        <p:spPr>
          <a:xfrm flipH="1" flipV="1">
            <a:off x="4257395" y="4437112"/>
            <a:ext cx="2879788" cy="2763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 idx="0"/>
          </p:cNvCxnSpPr>
          <p:nvPr/>
        </p:nvCxnSpPr>
        <p:spPr>
          <a:xfrm flipV="1">
            <a:off x="2650502" y="4310743"/>
            <a:ext cx="1273426" cy="9105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Rectangle 3"/>
          <p:cNvSpPr/>
          <p:nvPr/>
        </p:nvSpPr>
        <p:spPr>
          <a:xfrm>
            <a:off x="755576" y="5221265"/>
            <a:ext cx="3789851" cy="707886"/>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2000" dirty="0">
                <a:latin typeface="Arial" panose="020B0604020202020204" pitchFamily="34" charset="0"/>
                <a:cs typeface="Arial" panose="020B0604020202020204" pitchFamily="34" charset="0"/>
              </a:rPr>
              <a:t>Returns a Spearman correlation coefficient of </a:t>
            </a:r>
            <a:r>
              <a:rPr lang="en-GB" sz="2000" dirty="0" smtClean="0">
                <a:latin typeface="Arial" panose="020B0604020202020204" pitchFamily="34" charset="0"/>
                <a:cs typeface="Arial" panose="020B0604020202020204" pitchFamily="34" charset="0"/>
              </a:rPr>
              <a:t>0.554</a:t>
            </a:r>
            <a:endParaRPr lang="en-GB" sz="2000" dirty="0">
              <a:latin typeface="Arial" panose="020B0604020202020204" pitchFamily="34" charset="0"/>
              <a:cs typeface="Arial" panose="020B0604020202020204" pitchFamily="34" charset="0"/>
            </a:endParaRPr>
          </a:p>
        </p:txBody>
      </p:sp>
      <p:sp>
        <p:nvSpPr>
          <p:cNvPr id="6" name="Rectangle 5"/>
          <p:cNvSpPr/>
          <p:nvPr/>
        </p:nvSpPr>
        <p:spPr>
          <a:xfrm>
            <a:off x="5652120" y="4713434"/>
            <a:ext cx="2970126" cy="1015663"/>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2000" dirty="0">
                <a:latin typeface="Arial" panose="020B0604020202020204" pitchFamily="34" charset="0"/>
                <a:cs typeface="Arial" panose="020B0604020202020204" pitchFamily="34" charset="0"/>
              </a:rPr>
              <a:t>Probability </a:t>
            </a:r>
            <a:r>
              <a:rPr lang="en-GB" sz="2000" dirty="0" smtClean="0">
                <a:latin typeface="Arial" panose="020B0604020202020204" pitchFamily="34" charset="0"/>
                <a:cs typeface="Arial" panose="020B0604020202020204" pitchFamily="34" charset="0"/>
              </a:rPr>
              <a:t>&lt; 0.0005 </a:t>
            </a:r>
            <a:r>
              <a:rPr lang="en-GB" sz="2000" dirty="0">
                <a:latin typeface="Arial" panose="020B0604020202020204" pitchFamily="34" charset="0"/>
                <a:cs typeface="Arial" panose="020B0604020202020204" pitchFamily="34" charset="0"/>
              </a:rPr>
              <a:t>so the association is </a:t>
            </a:r>
            <a:r>
              <a:rPr lang="en-GB" sz="2000" dirty="0" smtClean="0">
                <a:latin typeface="Arial" panose="020B0604020202020204" pitchFamily="34" charset="0"/>
                <a:cs typeface="Arial" panose="020B0604020202020204" pitchFamily="34" charset="0"/>
              </a:rPr>
              <a:t>significant at </a:t>
            </a:r>
            <a:r>
              <a:rPr lang="en-GB" sz="2000" dirty="0" smtClean="0">
                <a:latin typeface="Arial" panose="020B0604020202020204" pitchFamily="34" charset="0"/>
                <a:cs typeface="Arial" panose="020B0604020202020204" pitchFamily="34" charset="0"/>
              </a:rPr>
              <a:t>0.001 level</a:t>
            </a:r>
            <a:endParaRPr lang="en-GB" sz="2000" dirty="0">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1" name="TextBox 10"/>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2" name="TextBox 11"/>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774560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20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85800" y="260648"/>
            <a:ext cx="7772400" cy="731168"/>
          </a:xfrm>
        </p:spPr>
        <p:txBody>
          <a:bodyPr>
            <a:normAutofit fontScale="90000"/>
          </a:bodyPr>
          <a:lstStyle/>
          <a:p>
            <a:pPr algn="ctr" eaLnBrk="1" hangingPunct="1"/>
            <a:r>
              <a:rPr lang="en-GB" dirty="0" smtClean="0">
                <a:cs typeface="Times New Roman" pitchFamily="18" charset="0"/>
              </a:rPr>
              <a:t>Regression analysis</a:t>
            </a:r>
          </a:p>
        </p:txBody>
      </p:sp>
      <p:sp>
        <p:nvSpPr>
          <p:cNvPr id="3" name="Content Placeholder 2"/>
          <p:cNvSpPr>
            <a:spLocks noGrp="1"/>
          </p:cNvSpPr>
          <p:nvPr>
            <p:ph idx="1"/>
          </p:nvPr>
        </p:nvSpPr>
        <p:spPr>
          <a:xfrm>
            <a:off x="611560" y="1052736"/>
            <a:ext cx="7772400" cy="4752528"/>
          </a:xfrm>
        </p:spPr>
        <p:txBody>
          <a:bodyPr/>
          <a:lstStyle/>
          <a:p>
            <a:pPr marL="457200" indent="-457200" algn="l" eaLnBrk="1" hangingPunct="1">
              <a:buFont typeface="Wingdings" pitchFamily="2" charset="2"/>
              <a:buChar char="q"/>
              <a:defRPr/>
            </a:pPr>
            <a:r>
              <a:rPr lang="en-GB" sz="2800" dirty="0" smtClean="0">
                <a:solidFill>
                  <a:schemeClr val="tx1"/>
                </a:solidFill>
              </a:rPr>
              <a:t>Uses data to build a </a:t>
            </a:r>
            <a:r>
              <a:rPr lang="en-GB" sz="2800" b="1" dirty="0" smtClean="0">
                <a:solidFill>
                  <a:schemeClr val="tx1"/>
                </a:solidFill>
              </a:rPr>
              <a:t>statistical model </a:t>
            </a:r>
            <a:r>
              <a:rPr lang="en-GB" sz="2800" dirty="0" smtClean="0">
                <a:solidFill>
                  <a:schemeClr val="tx1"/>
                </a:solidFill>
              </a:rPr>
              <a:t>to </a:t>
            </a:r>
            <a:r>
              <a:rPr lang="en-GB" sz="2800" b="1" dirty="0" smtClean="0">
                <a:solidFill>
                  <a:schemeClr val="tx1"/>
                </a:solidFill>
              </a:rPr>
              <a:t>describe the relationship</a:t>
            </a:r>
            <a:r>
              <a:rPr lang="en-GB" sz="2800" dirty="0" smtClean="0">
                <a:solidFill>
                  <a:schemeClr val="tx1"/>
                </a:solidFill>
              </a:rPr>
              <a:t> between different quantities or variables</a:t>
            </a:r>
          </a:p>
          <a:p>
            <a:pPr marL="457200" indent="-457200" algn="l" eaLnBrk="1" hangingPunct="1">
              <a:buFont typeface="Wingdings" pitchFamily="2" charset="2"/>
              <a:buChar char="q"/>
              <a:defRPr/>
            </a:pPr>
            <a:r>
              <a:rPr lang="en-GB" sz="2800" b="1" dirty="0" smtClean="0">
                <a:solidFill>
                  <a:schemeClr val="tx1"/>
                </a:solidFill>
              </a:rPr>
              <a:t>Simple linear regression </a:t>
            </a:r>
            <a:r>
              <a:rPr lang="en-GB" sz="2800" dirty="0" smtClean="0">
                <a:solidFill>
                  <a:schemeClr val="tx1"/>
                </a:solidFill>
              </a:rPr>
              <a:t>describes </a:t>
            </a:r>
            <a:r>
              <a:rPr lang="en-GB" sz="2800" dirty="0">
                <a:solidFill>
                  <a:schemeClr val="tx1"/>
                </a:solidFill>
              </a:rPr>
              <a:t>a</a:t>
            </a:r>
            <a:r>
              <a:rPr lang="en-GB" sz="2800" dirty="0" smtClean="0">
                <a:solidFill>
                  <a:schemeClr val="tx1"/>
                </a:solidFill>
              </a:rPr>
              <a:t> linear relationships between two scale (continuous) variables:</a:t>
            </a:r>
          </a:p>
          <a:p>
            <a:pPr marL="893763" lvl="1" indent="-357188" algn="l" eaLnBrk="1" hangingPunct="1">
              <a:buFont typeface="Wingdings" pitchFamily="2" charset="2"/>
              <a:buChar char="Ø"/>
              <a:defRPr/>
            </a:pPr>
            <a:r>
              <a:rPr lang="en-GB" dirty="0" smtClean="0">
                <a:solidFill>
                  <a:schemeClr val="tx1"/>
                </a:solidFill>
              </a:rPr>
              <a:t>The x variable is the </a:t>
            </a:r>
            <a:r>
              <a:rPr lang="en-GB" b="1" dirty="0" smtClean="0">
                <a:solidFill>
                  <a:schemeClr val="tx1"/>
                </a:solidFill>
              </a:rPr>
              <a:t>independent</a:t>
            </a:r>
            <a:r>
              <a:rPr lang="en-GB" dirty="0" smtClean="0">
                <a:solidFill>
                  <a:schemeClr val="tx1"/>
                </a:solidFill>
              </a:rPr>
              <a:t>, or </a:t>
            </a:r>
            <a:r>
              <a:rPr lang="en-GB" b="1" dirty="0" smtClean="0">
                <a:solidFill>
                  <a:schemeClr val="tx1"/>
                </a:solidFill>
              </a:rPr>
              <a:t>predictor</a:t>
            </a:r>
            <a:r>
              <a:rPr lang="en-GB" dirty="0" smtClean="0">
                <a:solidFill>
                  <a:schemeClr val="tx1"/>
                </a:solidFill>
              </a:rPr>
              <a:t>, variable</a:t>
            </a:r>
          </a:p>
          <a:p>
            <a:pPr marL="893763" lvl="1" indent="-357188" algn="l" eaLnBrk="1" hangingPunct="1">
              <a:buFont typeface="Wingdings" pitchFamily="2" charset="2"/>
              <a:buChar char="Ø"/>
              <a:defRPr/>
            </a:pPr>
            <a:r>
              <a:rPr lang="en-GB" dirty="0" smtClean="0">
                <a:solidFill>
                  <a:schemeClr val="tx1"/>
                </a:solidFill>
              </a:rPr>
              <a:t>The y variable is the </a:t>
            </a:r>
            <a:r>
              <a:rPr lang="en-GB" b="1" dirty="0" smtClean="0">
                <a:solidFill>
                  <a:schemeClr val="tx1"/>
                </a:solidFill>
              </a:rPr>
              <a:t>dependent</a:t>
            </a:r>
            <a:r>
              <a:rPr lang="en-GB" dirty="0" smtClean="0">
                <a:solidFill>
                  <a:schemeClr val="tx1"/>
                </a:solidFill>
              </a:rPr>
              <a:t>, or </a:t>
            </a:r>
            <a:r>
              <a:rPr lang="en-GB" b="1" dirty="0" smtClean="0">
                <a:solidFill>
                  <a:schemeClr val="tx1"/>
                </a:solidFill>
              </a:rPr>
              <a:t>outcome</a:t>
            </a:r>
            <a:r>
              <a:rPr lang="en-GB" dirty="0" smtClean="0">
                <a:solidFill>
                  <a:schemeClr val="tx1"/>
                </a:solidFill>
              </a:rPr>
              <a:t>, variable</a:t>
            </a:r>
            <a:endParaRPr lang="en-GB" dirty="0">
              <a:solidFill>
                <a:schemeClr val="tx1"/>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59619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1560" y="116632"/>
            <a:ext cx="7987655" cy="648072"/>
          </a:xfrm>
        </p:spPr>
        <p:txBody>
          <a:bodyPr>
            <a:normAutofit fontScale="90000"/>
          </a:bodyPr>
          <a:lstStyle/>
          <a:p>
            <a:pPr eaLnBrk="1" hangingPunct="1"/>
            <a:r>
              <a:rPr lang="en-GB" sz="4000" dirty="0" smtClean="0">
                <a:cs typeface="Times New Roman" pitchFamily="18" charset="0"/>
              </a:rPr>
              <a:t>Simple linear regression</a:t>
            </a:r>
          </a:p>
        </p:txBody>
      </p:sp>
      <p:sp>
        <p:nvSpPr>
          <p:cNvPr id="22531" name="Content Placeholder 2"/>
          <p:cNvSpPr>
            <a:spLocks noGrp="1"/>
          </p:cNvSpPr>
          <p:nvPr>
            <p:ph idx="1"/>
          </p:nvPr>
        </p:nvSpPr>
        <p:spPr>
          <a:xfrm>
            <a:off x="755576" y="980728"/>
            <a:ext cx="8064896" cy="4896544"/>
          </a:xfrm>
        </p:spPr>
        <p:txBody>
          <a:bodyPr/>
          <a:lstStyle/>
          <a:p>
            <a:pPr marL="0" lvl="2" indent="0" algn="l" eaLnBrk="1" hangingPunct="1">
              <a:lnSpc>
                <a:spcPct val="90000"/>
              </a:lnSpc>
              <a:spcBef>
                <a:spcPts val="600"/>
              </a:spcBef>
              <a:buNone/>
            </a:pPr>
            <a:r>
              <a:rPr lang="en-GB" sz="2800" dirty="0" smtClean="0">
                <a:solidFill>
                  <a:schemeClr val="tx1"/>
                </a:solidFill>
                <a:cs typeface="Times New Roman" pitchFamily="18" charset="0"/>
              </a:rPr>
              <a:t>The model is:</a:t>
            </a:r>
            <a:endParaRPr lang="en-GB" sz="2800" dirty="0">
              <a:solidFill>
                <a:schemeClr val="tx1"/>
              </a:solidFill>
              <a:cs typeface="Times New Roman" pitchFamily="18" charset="0"/>
            </a:endParaRPr>
          </a:p>
          <a:p>
            <a:pPr marL="0" lvl="2" indent="0" algn="l" eaLnBrk="1" hangingPunct="1">
              <a:lnSpc>
                <a:spcPct val="90000"/>
              </a:lnSpc>
              <a:spcBef>
                <a:spcPts val="1800"/>
              </a:spcBef>
              <a:buNone/>
            </a:pPr>
            <a:r>
              <a:rPr lang="en-GB" sz="2800" dirty="0" smtClean="0">
                <a:solidFill>
                  <a:schemeClr val="tx1"/>
                </a:solidFill>
                <a:cs typeface="Times New Roman" pitchFamily="18" charset="0"/>
              </a:rPr>
              <a:t>Where:</a:t>
            </a:r>
          </a:p>
          <a:p>
            <a:pPr marL="447675" lvl="4" indent="-447675" algn="l" eaLnBrk="1" hangingPunct="1">
              <a:lnSpc>
                <a:spcPct val="90000"/>
              </a:lnSpc>
              <a:spcBef>
                <a:spcPts val="600"/>
              </a:spcBef>
              <a:buFont typeface="Wingdings" pitchFamily="2" charset="2"/>
              <a:buChar char="q"/>
            </a:pPr>
            <a:r>
              <a:rPr lang="en-GB" sz="2600" dirty="0" smtClean="0">
                <a:solidFill>
                  <a:schemeClr val="tx1"/>
                </a:solidFill>
                <a:cs typeface="Times New Roman" pitchFamily="18" charset="0"/>
              </a:rPr>
              <a:t>b</a:t>
            </a:r>
            <a:r>
              <a:rPr lang="en-GB" sz="2600" baseline="-25000" dirty="0" smtClean="0">
                <a:solidFill>
                  <a:schemeClr val="tx1"/>
                </a:solidFill>
                <a:cs typeface="Times New Roman" pitchFamily="18" charset="0"/>
              </a:rPr>
              <a:t>0</a:t>
            </a:r>
            <a:r>
              <a:rPr lang="en-GB" sz="2600" dirty="0" smtClean="0">
                <a:solidFill>
                  <a:schemeClr val="tx1"/>
                </a:solidFill>
                <a:cs typeface="Times New Roman" pitchFamily="18" charset="0"/>
              </a:rPr>
              <a:t> is the </a:t>
            </a:r>
            <a:r>
              <a:rPr lang="en-GB" sz="2600" b="1" dirty="0" smtClean="0">
                <a:solidFill>
                  <a:schemeClr val="tx1"/>
                </a:solidFill>
                <a:cs typeface="Times New Roman" pitchFamily="18" charset="0"/>
              </a:rPr>
              <a:t>intercept</a:t>
            </a:r>
            <a:r>
              <a:rPr lang="en-GB" sz="2600" dirty="0" smtClean="0">
                <a:solidFill>
                  <a:schemeClr val="tx1"/>
                </a:solidFill>
                <a:cs typeface="Times New Roman" pitchFamily="18" charset="0"/>
              </a:rPr>
              <a:t> or constant term</a:t>
            </a:r>
          </a:p>
          <a:p>
            <a:pPr marL="447675" lvl="4" indent="-447675" algn="l" eaLnBrk="1" hangingPunct="1">
              <a:lnSpc>
                <a:spcPct val="90000"/>
              </a:lnSpc>
              <a:spcBef>
                <a:spcPts val="600"/>
              </a:spcBef>
              <a:buFont typeface="Wingdings" pitchFamily="2" charset="2"/>
              <a:buChar char="q"/>
            </a:pPr>
            <a:r>
              <a:rPr lang="en-GB" sz="2600" dirty="0" smtClean="0">
                <a:solidFill>
                  <a:schemeClr val="tx1"/>
                </a:solidFill>
                <a:cs typeface="Times New Roman" pitchFamily="18" charset="0"/>
              </a:rPr>
              <a:t>b</a:t>
            </a:r>
            <a:r>
              <a:rPr lang="en-GB" sz="2600" baseline="-25000" dirty="0" smtClean="0">
                <a:solidFill>
                  <a:schemeClr val="tx1"/>
                </a:solidFill>
                <a:cs typeface="Times New Roman" pitchFamily="18" charset="0"/>
              </a:rPr>
              <a:t>1</a:t>
            </a:r>
            <a:r>
              <a:rPr lang="en-GB" sz="2600" dirty="0" smtClean="0">
                <a:solidFill>
                  <a:schemeClr val="tx1"/>
                </a:solidFill>
                <a:cs typeface="Times New Roman" pitchFamily="18" charset="0"/>
              </a:rPr>
              <a:t> is the </a:t>
            </a:r>
            <a:r>
              <a:rPr lang="en-GB" sz="2600" b="1" dirty="0" smtClean="0">
                <a:solidFill>
                  <a:schemeClr val="tx1"/>
                </a:solidFill>
                <a:cs typeface="Times New Roman" pitchFamily="18" charset="0"/>
              </a:rPr>
              <a:t>slope</a:t>
            </a:r>
            <a:r>
              <a:rPr lang="en-GB" sz="2600" dirty="0" smtClean="0">
                <a:solidFill>
                  <a:schemeClr val="tx1"/>
                </a:solidFill>
                <a:cs typeface="Times New Roman" pitchFamily="18" charset="0"/>
              </a:rPr>
              <a:t> of the line</a:t>
            </a:r>
          </a:p>
          <a:p>
            <a:pPr marL="447675" lvl="4" indent="-447675" eaLnBrk="1" hangingPunct="1">
              <a:lnSpc>
                <a:spcPct val="90000"/>
              </a:lnSpc>
              <a:spcBef>
                <a:spcPts val="600"/>
              </a:spcBef>
              <a:buFont typeface="Wingdings" pitchFamily="2" charset="2"/>
              <a:buChar char="q"/>
            </a:pPr>
            <a:r>
              <a:rPr lang="en-GB" sz="2600" dirty="0" smtClean="0">
                <a:solidFill>
                  <a:schemeClr val="tx1"/>
                </a:solidFill>
                <a:cs typeface="Times New Roman" pitchFamily="18" charset="0"/>
              </a:rPr>
              <a:t>b</a:t>
            </a:r>
            <a:r>
              <a:rPr lang="en-GB" sz="2600" baseline="-25000" dirty="0" smtClean="0">
                <a:solidFill>
                  <a:schemeClr val="tx1"/>
                </a:solidFill>
                <a:cs typeface="Times New Roman" pitchFamily="18" charset="0"/>
              </a:rPr>
              <a:t>0</a:t>
            </a:r>
            <a:r>
              <a:rPr lang="en-GB" sz="2600" dirty="0" smtClean="0">
                <a:solidFill>
                  <a:schemeClr val="tx1"/>
                </a:solidFill>
                <a:cs typeface="Times New Roman" pitchFamily="18" charset="0"/>
              </a:rPr>
              <a:t> and </a:t>
            </a:r>
            <a:r>
              <a:rPr lang="en-GB" sz="2600" dirty="0">
                <a:solidFill>
                  <a:schemeClr val="tx1"/>
                </a:solidFill>
                <a:cs typeface="Times New Roman" pitchFamily="18" charset="0"/>
              </a:rPr>
              <a:t>b</a:t>
            </a:r>
            <a:r>
              <a:rPr lang="en-GB" sz="2600" baseline="-25000" dirty="0">
                <a:solidFill>
                  <a:schemeClr val="tx1"/>
                </a:solidFill>
                <a:cs typeface="Times New Roman" pitchFamily="18" charset="0"/>
              </a:rPr>
              <a:t>1</a:t>
            </a:r>
            <a:r>
              <a:rPr lang="en-GB" sz="2600" dirty="0" smtClean="0">
                <a:solidFill>
                  <a:schemeClr val="tx1"/>
                </a:solidFill>
                <a:cs typeface="Times New Roman" pitchFamily="18" charset="0"/>
              </a:rPr>
              <a:t> are known as </a:t>
            </a:r>
            <a:r>
              <a:rPr lang="en-GB" sz="2600" b="1" dirty="0" smtClean="0">
                <a:solidFill>
                  <a:schemeClr val="tx1"/>
                </a:solidFill>
                <a:cs typeface="Times New Roman" pitchFamily="18" charset="0"/>
              </a:rPr>
              <a:t>coefficients</a:t>
            </a:r>
          </a:p>
          <a:p>
            <a:pPr marL="447675" lvl="4" indent="-447675" algn="l" eaLnBrk="1" hangingPunct="1">
              <a:lnSpc>
                <a:spcPct val="90000"/>
              </a:lnSpc>
              <a:spcBef>
                <a:spcPts val="600"/>
              </a:spcBef>
              <a:buFont typeface="Wingdings" pitchFamily="2" charset="2"/>
              <a:buChar char="q"/>
            </a:pPr>
            <a:r>
              <a:rPr lang="en-GB" sz="2600" dirty="0" smtClean="0">
                <a:solidFill>
                  <a:schemeClr val="tx1"/>
                </a:solidFill>
              </a:rPr>
              <a:t>(You </a:t>
            </a:r>
            <a:r>
              <a:rPr lang="en-GB" sz="2600" dirty="0">
                <a:solidFill>
                  <a:schemeClr val="tx1"/>
                </a:solidFill>
              </a:rPr>
              <a:t>may be more familiar with the </a:t>
            </a:r>
            <a:r>
              <a:rPr lang="en-GB" sz="2600" dirty="0" smtClean="0">
                <a:solidFill>
                  <a:schemeClr val="tx1"/>
                </a:solidFill>
              </a:rPr>
              <a:t>notation           y </a:t>
            </a:r>
            <a:r>
              <a:rPr lang="en-GB" sz="2600" dirty="0">
                <a:solidFill>
                  <a:schemeClr val="tx1"/>
                </a:solidFill>
              </a:rPr>
              <a:t>= </a:t>
            </a:r>
            <a:r>
              <a:rPr lang="en-GB" sz="2600" dirty="0" smtClean="0">
                <a:solidFill>
                  <a:schemeClr val="tx1"/>
                </a:solidFill>
              </a:rPr>
              <a:t>a + </a:t>
            </a:r>
            <a:r>
              <a:rPr lang="en-GB" sz="2600" dirty="0" err="1" smtClean="0">
                <a:solidFill>
                  <a:schemeClr val="tx1"/>
                </a:solidFill>
              </a:rPr>
              <a:t>bx</a:t>
            </a:r>
            <a:r>
              <a:rPr lang="en-GB" sz="2600" dirty="0" smtClean="0">
                <a:solidFill>
                  <a:schemeClr val="tx1"/>
                </a:solidFill>
              </a:rPr>
              <a:t>   or   </a:t>
            </a:r>
            <a:r>
              <a:rPr lang="en-GB" sz="2600" dirty="0">
                <a:solidFill>
                  <a:schemeClr val="tx1"/>
                </a:solidFill>
              </a:rPr>
              <a:t>y = </a:t>
            </a:r>
            <a:r>
              <a:rPr lang="en-GB" sz="2600" dirty="0" smtClean="0">
                <a:solidFill>
                  <a:schemeClr val="tx1"/>
                </a:solidFill>
              </a:rPr>
              <a:t>mx + c)</a:t>
            </a:r>
          </a:p>
          <a:p>
            <a:pPr marL="447675" lvl="4" indent="-447675" algn="l" eaLnBrk="1" hangingPunct="1">
              <a:lnSpc>
                <a:spcPct val="90000"/>
              </a:lnSpc>
              <a:spcBef>
                <a:spcPts val="600"/>
              </a:spcBef>
              <a:buFont typeface="Wingdings" pitchFamily="2" charset="2"/>
              <a:buChar char="q"/>
            </a:pPr>
            <a:r>
              <a:rPr lang="en-GB" sz="2600" dirty="0" smtClean="0">
                <a:solidFill>
                  <a:schemeClr val="tx1"/>
                </a:solidFill>
              </a:rPr>
              <a:t>Linear regression fits the ‘best’ straight line to the data</a:t>
            </a:r>
          </a:p>
          <a:p>
            <a:pPr marL="447675" lvl="4" indent="-447675" algn="l" eaLnBrk="1" hangingPunct="1">
              <a:lnSpc>
                <a:spcPct val="90000"/>
              </a:lnSpc>
              <a:spcBef>
                <a:spcPts val="600"/>
              </a:spcBef>
              <a:buFont typeface="Wingdings" pitchFamily="2" charset="2"/>
              <a:buChar char="q"/>
            </a:pPr>
            <a:r>
              <a:rPr lang="en-GB" sz="2600" dirty="0" smtClean="0">
                <a:solidFill>
                  <a:schemeClr val="tx1"/>
                </a:solidFill>
              </a:rPr>
              <a:t>There are different ways of defining ‘best’</a:t>
            </a:r>
          </a:p>
          <a:p>
            <a:pPr marL="447675" lvl="4" indent="-447675" eaLnBrk="1" hangingPunct="1">
              <a:lnSpc>
                <a:spcPct val="90000"/>
              </a:lnSpc>
              <a:spcBef>
                <a:spcPts val="600"/>
              </a:spcBef>
              <a:buFont typeface="Wingdings" pitchFamily="2" charset="2"/>
              <a:buChar char="q"/>
            </a:pPr>
            <a:r>
              <a:rPr lang="en-GB" sz="2600" dirty="0" smtClean="0">
                <a:solidFill>
                  <a:schemeClr val="tx1"/>
                </a:solidFill>
              </a:rPr>
              <a:t>The most common method is called </a:t>
            </a:r>
            <a:r>
              <a:rPr lang="en-GB" sz="2600" b="1" dirty="0" smtClean="0">
                <a:solidFill>
                  <a:schemeClr val="tx1"/>
                </a:solidFill>
              </a:rPr>
              <a:t>least squares</a:t>
            </a:r>
            <a:endParaRPr lang="en-GB" sz="2600" b="1" dirty="0">
              <a:solidFill>
                <a:schemeClr val="tx1"/>
              </a:solidFill>
            </a:endParaRPr>
          </a:p>
        </p:txBody>
      </p:sp>
      <p:sp>
        <p:nvSpPr>
          <p:cNvPr id="2" name="Rectangle 1"/>
          <p:cNvSpPr/>
          <p:nvPr/>
        </p:nvSpPr>
        <p:spPr>
          <a:xfrm>
            <a:off x="3383384" y="910461"/>
            <a:ext cx="2297424" cy="646331"/>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pPr algn="ctr"/>
            <a:r>
              <a:rPr lang="en-GB" sz="3600" b="1" dirty="0">
                <a:cs typeface="Times New Roman" pitchFamily="18" charset="0"/>
              </a:rPr>
              <a:t>y = b</a:t>
            </a:r>
            <a:r>
              <a:rPr lang="en-GB" sz="3600" b="1" baseline="-25000" dirty="0">
                <a:cs typeface="Times New Roman" pitchFamily="18" charset="0"/>
              </a:rPr>
              <a:t>0</a:t>
            </a:r>
            <a:r>
              <a:rPr lang="en-GB" sz="3600" b="1" dirty="0">
                <a:cs typeface="Times New Roman" pitchFamily="18" charset="0"/>
              </a:rPr>
              <a:t> + b</a:t>
            </a:r>
            <a:r>
              <a:rPr lang="en-GB" sz="3600" b="1" baseline="-25000" dirty="0">
                <a:cs typeface="Times New Roman" pitchFamily="18" charset="0"/>
              </a:rPr>
              <a:t>1</a:t>
            </a:r>
            <a:r>
              <a:rPr lang="en-GB" sz="3600" b="1" dirty="0">
                <a:cs typeface="Times New Roman" pitchFamily="18" charset="0"/>
              </a:rPr>
              <a:t>x</a:t>
            </a:r>
            <a:endParaRPr lang="en-GB" sz="36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7163957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555" name="Straight Connector 8"/>
          <p:cNvCxnSpPr>
            <a:cxnSpLocks noChangeShapeType="1"/>
          </p:cNvCxnSpPr>
          <p:nvPr/>
        </p:nvCxnSpPr>
        <p:spPr bwMode="auto">
          <a:xfrm>
            <a:off x="683568" y="5344294"/>
            <a:ext cx="5929312" cy="1587"/>
          </a:xfrm>
          <a:prstGeom prst="line">
            <a:avLst/>
          </a:prstGeom>
          <a:noFill/>
          <a:ln w="15875" algn="ctr">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23556" name="Straight Connector 10"/>
          <p:cNvCxnSpPr>
            <a:cxnSpLocks noChangeShapeType="1"/>
          </p:cNvCxnSpPr>
          <p:nvPr/>
        </p:nvCxnSpPr>
        <p:spPr bwMode="auto">
          <a:xfrm rot="5400000">
            <a:off x="-246707" y="3486919"/>
            <a:ext cx="4287837" cy="1587"/>
          </a:xfrm>
          <a:prstGeom prst="line">
            <a:avLst/>
          </a:prstGeom>
          <a:noFill/>
          <a:ln w="19050" algn="ctr">
            <a:solidFill>
              <a:schemeClr val="tx1"/>
            </a:solidFill>
            <a:round/>
            <a:headEnd type="triangle"/>
            <a:tailEnd w="lg" len="lg"/>
          </a:ln>
          <a:extLst>
            <a:ext uri="{909E8E84-426E-40DD-AFC4-6F175D3DCCD1}">
              <a14:hiddenFill xmlns:a14="http://schemas.microsoft.com/office/drawing/2010/main">
                <a:noFill/>
              </a14:hiddenFill>
            </a:ext>
          </a:extLst>
        </p:spPr>
      </p:cxnSp>
      <p:cxnSp>
        <p:nvCxnSpPr>
          <p:cNvPr id="23557" name="Straight Connector 13"/>
          <p:cNvCxnSpPr>
            <a:cxnSpLocks noChangeShapeType="1"/>
          </p:cNvCxnSpPr>
          <p:nvPr/>
        </p:nvCxnSpPr>
        <p:spPr bwMode="auto">
          <a:xfrm rot="10800000" flipV="1">
            <a:off x="1469380" y="1843856"/>
            <a:ext cx="4643438" cy="2643188"/>
          </a:xfrm>
          <a:prstGeom prst="line">
            <a:avLst/>
          </a:prstGeom>
          <a:noFill/>
          <a:ln w="19050" algn="ctr">
            <a:solidFill>
              <a:srgbClr val="FF0000"/>
            </a:solidFill>
            <a:round/>
            <a:headEnd/>
            <a:tailEnd/>
          </a:ln>
          <a:extLst>
            <a:ext uri="{909E8E84-426E-40DD-AFC4-6F175D3DCCD1}">
              <a14:hiddenFill xmlns:a14="http://schemas.microsoft.com/office/drawing/2010/main">
                <a:noFill/>
              </a14:hiddenFill>
            </a:ext>
          </a:extLst>
        </p:spPr>
      </p:cxnSp>
      <p:cxnSp>
        <p:nvCxnSpPr>
          <p:cNvPr id="19" name="Straight Connector 18"/>
          <p:cNvCxnSpPr>
            <a:cxnSpLocks noChangeShapeType="1"/>
          </p:cNvCxnSpPr>
          <p:nvPr/>
        </p:nvCxnSpPr>
        <p:spPr bwMode="auto">
          <a:xfrm rot="5400000">
            <a:off x="4969818" y="2701106"/>
            <a:ext cx="1001712" cy="1588"/>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cxnSp>
        <p:nvCxnSpPr>
          <p:cNvPr id="21" name="Straight Connector 20"/>
          <p:cNvCxnSpPr>
            <a:cxnSpLocks noChangeShapeType="1"/>
          </p:cNvCxnSpPr>
          <p:nvPr/>
        </p:nvCxnSpPr>
        <p:spPr bwMode="auto">
          <a:xfrm rot="10800000">
            <a:off x="3755380" y="3201169"/>
            <a:ext cx="1714500" cy="1587"/>
          </a:xfrm>
          <a:prstGeom prst="line">
            <a:avLst/>
          </a:prstGeom>
          <a:noFill/>
          <a:ln w="25400" algn="ctr">
            <a:solidFill>
              <a:schemeClr val="tx1"/>
            </a:solidFill>
            <a:round/>
            <a:headEnd/>
            <a:tailEnd/>
          </a:ln>
          <a:extLst>
            <a:ext uri="{909E8E84-426E-40DD-AFC4-6F175D3DCCD1}">
              <a14:hiddenFill xmlns:a14="http://schemas.microsoft.com/office/drawing/2010/main">
                <a:noFill/>
              </a14:hiddenFill>
            </a:ext>
          </a:extLst>
        </p:spPr>
      </p:cxnSp>
      <p:sp>
        <p:nvSpPr>
          <p:cNvPr id="22" name="Right Brace 21"/>
          <p:cNvSpPr>
            <a:spLocks/>
          </p:cNvSpPr>
          <p:nvPr/>
        </p:nvSpPr>
        <p:spPr bwMode="auto">
          <a:xfrm>
            <a:off x="5469880" y="2201044"/>
            <a:ext cx="428625" cy="1000125"/>
          </a:xfrm>
          <a:prstGeom prst="rightBrace">
            <a:avLst>
              <a:gd name="adj1" fmla="val 8329"/>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26" name="Left Brace 25"/>
          <p:cNvSpPr/>
          <p:nvPr/>
        </p:nvSpPr>
        <p:spPr bwMode="auto">
          <a:xfrm>
            <a:off x="4398318" y="2629666"/>
            <a:ext cx="500066" cy="1714512"/>
          </a:xfrm>
          <a:prstGeom prst="leftBrace">
            <a:avLst/>
          </a:prstGeom>
          <a:noFill/>
          <a:ln w="25400" cap="flat" cmpd="sng" algn="ctr">
            <a:solidFill>
              <a:srgbClr val="FF0000"/>
            </a:solidFill>
            <a:prstDash val="solid"/>
            <a:round/>
            <a:headEnd type="none" w="med" len="med"/>
            <a:tailEnd type="none" w="med" len="med"/>
          </a:ln>
          <a:effectLst/>
          <a:scene3d>
            <a:camera prst="orthographicFront">
              <a:rot lat="0" lon="0" rev="5400000"/>
            </a:camera>
            <a:lightRig rig="threePt" dir="t"/>
          </a:scene3d>
        </p:spPr>
        <p:txBody>
          <a:bodyPr/>
          <a:lstStyle/>
          <a:p>
            <a:pPr algn="ctr">
              <a:defRPr/>
            </a:pPr>
            <a:endParaRPr lang="en-GB">
              <a:latin typeface="Arial" panose="020B0604020202020204" pitchFamily="34" charset="0"/>
              <a:cs typeface="Arial" panose="020B0604020202020204" pitchFamily="34" charset="0"/>
            </a:endParaRPr>
          </a:p>
        </p:txBody>
      </p:sp>
      <p:sp>
        <p:nvSpPr>
          <p:cNvPr id="27" name="TextBox 26"/>
          <p:cNvSpPr txBox="1">
            <a:spLocks noChangeArrowheads="1"/>
          </p:cNvSpPr>
          <p:nvPr/>
        </p:nvSpPr>
        <p:spPr bwMode="auto">
          <a:xfrm>
            <a:off x="2915816" y="3729508"/>
            <a:ext cx="3622774"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dirty="0">
                <a:latin typeface="Arial" panose="020B0604020202020204" pitchFamily="34" charset="0"/>
                <a:cs typeface="Arial" panose="020B0604020202020204" pitchFamily="34" charset="0"/>
              </a:rPr>
              <a:t>One </a:t>
            </a:r>
            <a:r>
              <a:rPr lang="en-GB" dirty="0" smtClean="0">
                <a:latin typeface="Arial" panose="020B0604020202020204" pitchFamily="34" charset="0"/>
                <a:cs typeface="Arial" panose="020B0604020202020204" pitchFamily="34" charset="0"/>
              </a:rPr>
              <a:t>unit change </a:t>
            </a:r>
            <a:r>
              <a:rPr lang="en-GB" dirty="0">
                <a:latin typeface="Arial" panose="020B0604020202020204" pitchFamily="34" charset="0"/>
                <a:cs typeface="Arial" panose="020B0604020202020204" pitchFamily="34" charset="0"/>
              </a:rPr>
              <a:t>in x</a:t>
            </a:r>
          </a:p>
        </p:txBody>
      </p:sp>
      <p:sp>
        <p:nvSpPr>
          <p:cNvPr id="28" name="TextBox 27"/>
          <p:cNvSpPr txBox="1">
            <a:spLocks noChangeArrowheads="1"/>
          </p:cNvSpPr>
          <p:nvPr/>
        </p:nvSpPr>
        <p:spPr bwMode="auto">
          <a:xfrm>
            <a:off x="5899646" y="2453183"/>
            <a:ext cx="29637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GB" dirty="0">
                <a:latin typeface="Arial" panose="020B0604020202020204" pitchFamily="34" charset="0"/>
                <a:cs typeface="Arial" panose="020B0604020202020204" pitchFamily="34" charset="0"/>
              </a:rPr>
              <a:t>b</a:t>
            </a:r>
            <a:r>
              <a:rPr lang="en-GB" baseline="-25000" dirty="0">
                <a:latin typeface="Arial" panose="020B0604020202020204" pitchFamily="34" charset="0"/>
                <a:cs typeface="Arial" panose="020B0604020202020204" pitchFamily="34" charset="0"/>
              </a:rPr>
              <a:t>1</a:t>
            </a:r>
            <a:r>
              <a:rPr lang="en-GB" dirty="0">
                <a:latin typeface="Arial" panose="020B0604020202020204" pitchFamily="34" charset="0"/>
                <a:cs typeface="Arial" panose="020B0604020202020204" pitchFamily="34" charset="0"/>
              </a:rPr>
              <a:t> Units Change in y</a:t>
            </a:r>
          </a:p>
        </p:txBody>
      </p:sp>
      <p:sp>
        <p:nvSpPr>
          <p:cNvPr id="29" name="TextBox 28"/>
          <p:cNvSpPr txBox="1">
            <a:spLocks noChangeArrowheads="1"/>
          </p:cNvSpPr>
          <p:nvPr/>
        </p:nvSpPr>
        <p:spPr bwMode="auto">
          <a:xfrm rot="-1918533">
            <a:off x="2007543" y="2582044"/>
            <a:ext cx="33004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 = b</a:t>
            </a:r>
            <a:r>
              <a:rPr lang="en-GB" baseline="-25000">
                <a:latin typeface="Arial" panose="020B0604020202020204" pitchFamily="34" charset="0"/>
                <a:cs typeface="Arial" panose="020B0604020202020204" pitchFamily="34" charset="0"/>
              </a:rPr>
              <a:t>0</a:t>
            </a:r>
            <a:r>
              <a:rPr lang="en-GB">
                <a:latin typeface="Arial" panose="020B0604020202020204" pitchFamily="34" charset="0"/>
                <a:cs typeface="Arial" panose="020B0604020202020204" pitchFamily="34" charset="0"/>
              </a:rPr>
              <a:t> + b</a:t>
            </a:r>
            <a:r>
              <a:rPr lang="en-GB" baseline="-25000">
                <a:latin typeface="Arial" panose="020B0604020202020204" pitchFamily="34" charset="0"/>
                <a:cs typeface="Arial" panose="020B0604020202020204" pitchFamily="34" charset="0"/>
              </a:rPr>
              <a:t>1</a:t>
            </a:r>
            <a:r>
              <a:rPr lang="en-GB">
                <a:latin typeface="Arial" panose="020B0604020202020204" pitchFamily="34" charset="0"/>
                <a:cs typeface="Arial" panose="020B0604020202020204" pitchFamily="34" charset="0"/>
              </a:rPr>
              <a:t>x</a:t>
            </a:r>
          </a:p>
        </p:txBody>
      </p:sp>
      <p:sp>
        <p:nvSpPr>
          <p:cNvPr id="36" name="Right Brace 35"/>
          <p:cNvSpPr>
            <a:spLocks/>
          </p:cNvSpPr>
          <p:nvPr/>
        </p:nvSpPr>
        <p:spPr bwMode="auto">
          <a:xfrm>
            <a:off x="1898005" y="4272731"/>
            <a:ext cx="357188" cy="1071563"/>
          </a:xfrm>
          <a:prstGeom prst="rightBrace">
            <a:avLst>
              <a:gd name="adj1" fmla="val 8333"/>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39" name="TextBox 38"/>
          <p:cNvSpPr txBox="1">
            <a:spLocks noChangeArrowheads="1"/>
          </p:cNvSpPr>
          <p:nvPr/>
        </p:nvSpPr>
        <p:spPr bwMode="auto">
          <a:xfrm>
            <a:off x="2398068" y="4558481"/>
            <a:ext cx="2576884"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GB" dirty="0">
                <a:latin typeface="Arial" panose="020B0604020202020204" pitchFamily="34" charset="0"/>
                <a:cs typeface="Arial" panose="020B0604020202020204" pitchFamily="34" charset="0"/>
              </a:rPr>
              <a:t>y = b</a:t>
            </a:r>
            <a:r>
              <a:rPr lang="en-GB" baseline="-25000" dirty="0">
                <a:latin typeface="Arial" panose="020B0604020202020204" pitchFamily="34" charset="0"/>
                <a:cs typeface="Arial" panose="020B0604020202020204" pitchFamily="34" charset="0"/>
              </a:rPr>
              <a:t>0</a:t>
            </a:r>
            <a:r>
              <a:rPr lang="en-GB" dirty="0">
                <a:latin typeface="Arial" panose="020B0604020202020204" pitchFamily="34" charset="0"/>
                <a:cs typeface="Arial" panose="020B0604020202020204" pitchFamily="34" charset="0"/>
              </a:rPr>
              <a:t> when x = 0</a:t>
            </a:r>
          </a:p>
        </p:txBody>
      </p:sp>
      <p:sp>
        <p:nvSpPr>
          <p:cNvPr id="40" name="TextBox 39"/>
          <p:cNvSpPr txBox="1">
            <a:spLocks noChangeArrowheads="1"/>
          </p:cNvSpPr>
          <p:nvPr/>
        </p:nvSpPr>
        <p:spPr bwMode="auto">
          <a:xfrm>
            <a:off x="2627784" y="5063816"/>
            <a:ext cx="2556000" cy="830997"/>
          </a:xfrm>
          <a:prstGeom prst="rect">
            <a:avLst/>
          </a:prstGeom>
          <a:solidFill>
            <a:schemeClr val="bg1"/>
          </a:solidFill>
          <a:ln>
            <a:solidFill>
              <a:schemeClr val="tx1"/>
            </a:solidFill>
          </a:ln>
          <a:effectLst>
            <a:outerShdw blurRad="50800" dist="38100" dir="2700000" algn="tl" rotWithShape="0">
              <a:prstClr val="black">
                <a:alpha val="40000"/>
              </a:prstClr>
            </a:outerShdw>
          </a:effectLs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dirty="0" smtClean="0">
                <a:latin typeface="Arial" panose="020B0604020202020204" pitchFamily="34" charset="0"/>
                <a:cs typeface="Arial" panose="020B0604020202020204" pitchFamily="34" charset="0"/>
              </a:rPr>
              <a:t>b</a:t>
            </a:r>
            <a:r>
              <a:rPr lang="en-GB" baseline="-25000" dirty="0" smtClean="0">
                <a:latin typeface="Arial" panose="020B0604020202020204" pitchFamily="34" charset="0"/>
                <a:cs typeface="Arial" panose="020B0604020202020204" pitchFamily="34" charset="0"/>
              </a:rPr>
              <a:t>0</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is the intercept of the </a:t>
            </a:r>
            <a:r>
              <a:rPr lang="en-GB" dirty="0" smtClean="0">
                <a:latin typeface="Arial" panose="020B0604020202020204" pitchFamily="34" charset="0"/>
                <a:cs typeface="Arial" panose="020B0604020202020204" pitchFamily="34" charset="0"/>
              </a:rPr>
              <a:t>line</a:t>
            </a:r>
            <a:endParaRPr lang="en-GB" dirty="0">
              <a:latin typeface="Arial" panose="020B0604020202020204" pitchFamily="34" charset="0"/>
              <a:cs typeface="Arial" panose="020B0604020202020204" pitchFamily="34" charset="0"/>
            </a:endParaRPr>
          </a:p>
        </p:txBody>
      </p:sp>
      <p:sp>
        <p:nvSpPr>
          <p:cNvPr id="41" name="TextBox 40"/>
          <p:cNvSpPr txBox="1">
            <a:spLocks noChangeArrowheads="1"/>
          </p:cNvSpPr>
          <p:nvPr/>
        </p:nvSpPr>
        <p:spPr bwMode="auto">
          <a:xfrm>
            <a:off x="6084440" y="2958043"/>
            <a:ext cx="2448000" cy="830997"/>
          </a:xfrm>
          <a:prstGeom prst="rect">
            <a:avLst/>
          </a:prstGeom>
          <a:solidFill>
            <a:schemeClr val="bg1"/>
          </a:solidFill>
          <a:ln>
            <a:solidFill>
              <a:schemeClr val="tx1"/>
            </a:solidFill>
          </a:ln>
          <a:effectLst>
            <a:outerShdw blurRad="50800" dist="38100" dir="2700000" algn="tl" rotWithShape="0">
              <a:prstClr val="black">
                <a:alpha val="40000"/>
              </a:prstClr>
            </a:outerShdw>
          </a:effectLs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dirty="0" smtClean="0">
                <a:latin typeface="Arial" panose="020B0604020202020204" pitchFamily="34" charset="0"/>
                <a:cs typeface="Arial" panose="020B0604020202020204" pitchFamily="34" charset="0"/>
              </a:rPr>
              <a:t>b</a:t>
            </a:r>
            <a:r>
              <a:rPr lang="en-GB" baseline="-25000" dirty="0" smtClean="0">
                <a:latin typeface="Arial" panose="020B0604020202020204" pitchFamily="34" charset="0"/>
                <a:cs typeface="Arial" panose="020B0604020202020204" pitchFamily="34" charset="0"/>
              </a:rPr>
              <a:t>1</a:t>
            </a:r>
            <a:r>
              <a:rPr lang="en-GB" dirty="0" smtClean="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is the slope of</a:t>
            </a:r>
          </a:p>
          <a:p>
            <a:pPr algn="ctr" eaLnBrk="1" hangingPunct="1"/>
            <a:r>
              <a:rPr lang="en-GB" dirty="0">
                <a:latin typeface="Arial" panose="020B0604020202020204" pitchFamily="34" charset="0"/>
                <a:cs typeface="Arial" panose="020B0604020202020204" pitchFamily="34" charset="0"/>
              </a:rPr>
              <a:t> the </a:t>
            </a:r>
            <a:r>
              <a:rPr lang="en-GB" dirty="0" smtClean="0">
                <a:latin typeface="Arial" panose="020B0604020202020204" pitchFamily="34" charset="0"/>
                <a:cs typeface="Arial" panose="020B0604020202020204" pitchFamily="34" charset="0"/>
              </a:rPr>
              <a:t>line</a:t>
            </a:r>
            <a:endParaRPr lang="en-GB" dirty="0">
              <a:latin typeface="Arial" panose="020B0604020202020204" pitchFamily="34" charset="0"/>
              <a:cs typeface="Arial" panose="020B0604020202020204" pitchFamily="34" charset="0"/>
            </a:endParaRPr>
          </a:p>
        </p:txBody>
      </p:sp>
      <p:sp>
        <p:nvSpPr>
          <p:cNvPr id="23569" name="TextBox 41"/>
          <p:cNvSpPr txBox="1">
            <a:spLocks noChangeArrowheads="1"/>
          </p:cNvSpPr>
          <p:nvPr/>
        </p:nvSpPr>
        <p:spPr bwMode="auto">
          <a:xfrm>
            <a:off x="1612255" y="1129481"/>
            <a:ext cx="3381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p>
        </p:txBody>
      </p:sp>
      <p:sp>
        <p:nvSpPr>
          <p:cNvPr id="23570" name="TextBox 42"/>
          <p:cNvSpPr txBox="1">
            <a:spLocks noChangeArrowheads="1"/>
          </p:cNvSpPr>
          <p:nvPr/>
        </p:nvSpPr>
        <p:spPr bwMode="auto">
          <a:xfrm>
            <a:off x="6684318" y="5058544"/>
            <a:ext cx="3381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x</a:t>
            </a:r>
          </a:p>
        </p:txBody>
      </p:sp>
      <p:sp>
        <p:nvSpPr>
          <p:cNvPr id="23" name="TextBox 22"/>
          <p:cNvSpPr txBox="1">
            <a:spLocks noChangeArrowheads="1"/>
          </p:cNvSpPr>
          <p:nvPr/>
        </p:nvSpPr>
        <p:spPr bwMode="auto">
          <a:xfrm>
            <a:off x="1302693" y="3923481"/>
            <a:ext cx="57626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r>
              <a:rPr lang="en-GB">
                <a:latin typeface="Arial" panose="020B0604020202020204" pitchFamily="34" charset="0"/>
                <a:cs typeface="Arial" panose="020B0604020202020204" pitchFamily="34" charset="0"/>
              </a:rPr>
              <a:t>b</a:t>
            </a:r>
            <a:r>
              <a:rPr lang="en-GB" baseline="-25000">
                <a:latin typeface="Arial" panose="020B0604020202020204" pitchFamily="34" charset="0"/>
                <a:cs typeface="Arial" panose="020B0604020202020204" pitchFamily="34" charset="0"/>
              </a:rPr>
              <a:t>0</a:t>
            </a:r>
          </a:p>
        </p:txBody>
      </p:sp>
      <p:sp>
        <p:nvSpPr>
          <p:cNvPr id="2" name="Rectangle 1"/>
          <p:cNvSpPr/>
          <p:nvPr/>
        </p:nvSpPr>
        <p:spPr>
          <a:xfrm>
            <a:off x="1551516" y="5343599"/>
            <a:ext cx="356188" cy="461665"/>
          </a:xfrm>
          <a:prstGeom prst="rect">
            <a:avLst/>
          </a:prstGeom>
        </p:spPr>
        <p:txBody>
          <a:bodyPr wrap="none">
            <a:spAutoFit/>
          </a:bodyPr>
          <a:lstStyle/>
          <a:p>
            <a:r>
              <a:rPr lang="en-GB" sz="2400" dirty="0">
                <a:latin typeface="Arial" panose="020B0604020202020204" pitchFamily="34" charset="0"/>
                <a:cs typeface="Arial" panose="020B0604020202020204" pitchFamily="34" charset="0"/>
              </a:rPr>
              <a:t>0</a:t>
            </a:r>
          </a:p>
        </p:txBody>
      </p:sp>
      <p:sp>
        <p:nvSpPr>
          <p:cNvPr id="24" name="Title 1"/>
          <p:cNvSpPr txBox="1">
            <a:spLocks/>
          </p:cNvSpPr>
          <p:nvPr/>
        </p:nvSpPr>
        <p:spPr bwMode="auto">
          <a:xfrm>
            <a:off x="611560" y="188640"/>
            <a:ext cx="7987655" cy="115212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rgbClr val="6666FF"/>
                </a:solidFill>
                <a:latin typeface="+mj-lt"/>
                <a:ea typeface="+mj-ea"/>
                <a:cs typeface="+mj-cs"/>
              </a:defRPr>
            </a:lvl1pPr>
            <a:lvl2pPr algn="ctr" rtl="0" eaLnBrk="0" fontAlgn="base" hangingPunct="0">
              <a:spcBef>
                <a:spcPct val="0"/>
              </a:spcBef>
              <a:spcAft>
                <a:spcPct val="0"/>
              </a:spcAft>
              <a:defRPr sz="4400" b="1">
                <a:solidFill>
                  <a:srgbClr val="6666FF"/>
                </a:solidFill>
                <a:latin typeface="Arial Black" pitchFamily="34" charset="0"/>
                <a:cs typeface="Arial" charset="0"/>
              </a:defRPr>
            </a:lvl2pPr>
            <a:lvl3pPr algn="ctr" rtl="0" eaLnBrk="0" fontAlgn="base" hangingPunct="0">
              <a:spcBef>
                <a:spcPct val="0"/>
              </a:spcBef>
              <a:spcAft>
                <a:spcPct val="0"/>
              </a:spcAft>
              <a:defRPr sz="4400" b="1">
                <a:solidFill>
                  <a:srgbClr val="6666FF"/>
                </a:solidFill>
                <a:latin typeface="Arial Black" pitchFamily="34" charset="0"/>
                <a:cs typeface="Arial" charset="0"/>
              </a:defRPr>
            </a:lvl3pPr>
            <a:lvl4pPr algn="ctr" rtl="0" eaLnBrk="0" fontAlgn="base" hangingPunct="0">
              <a:spcBef>
                <a:spcPct val="0"/>
              </a:spcBef>
              <a:spcAft>
                <a:spcPct val="0"/>
              </a:spcAft>
              <a:defRPr sz="4400" b="1">
                <a:solidFill>
                  <a:srgbClr val="6666FF"/>
                </a:solidFill>
                <a:latin typeface="Arial Black" pitchFamily="34" charset="0"/>
                <a:cs typeface="Arial" charset="0"/>
              </a:defRPr>
            </a:lvl4pPr>
            <a:lvl5pPr algn="ctr" rtl="0" eaLnBrk="0" fontAlgn="base" hangingPunct="0">
              <a:spcBef>
                <a:spcPct val="0"/>
              </a:spcBef>
              <a:spcAft>
                <a:spcPct val="0"/>
              </a:spcAft>
              <a:defRPr sz="4400" b="1">
                <a:solidFill>
                  <a:srgbClr val="6666FF"/>
                </a:solidFill>
                <a:latin typeface="Arial Black" pitchFamily="34" charset="0"/>
                <a:cs typeface="Arial" charset="0"/>
              </a:defRPr>
            </a:lvl5pPr>
            <a:lvl6pPr marL="457200" algn="ctr" rtl="0" fontAlgn="base">
              <a:spcBef>
                <a:spcPct val="0"/>
              </a:spcBef>
              <a:spcAft>
                <a:spcPct val="0"/>
              </a:spcAft>
              <a:defRPr sz="3600" b="1">
                <a:solidFill>
                  <a:srgbClr val="6666FF"/>
                </a:solidFill>
                <a:latin typeface="Arial Black" pitchFamily="34" charset="0"/>
                <a:cs typeface="Arial" charset="0"/>
              </a:defRPr>
            </a:lvl6pPr>
            <a:lvl7pPr marL="914400" algn="ctr" rtl="0" fontAlgn="base">
              <a:spcBef>
                <a:spcPct val="0"/>
              </a:spcBef>
              <a:spcAft>
                <a:spcPct val="0"/>
              </a:spcAft>
              <a:defRPr sz="3600" b="1">
                <a:solidFill>
                  <a:srgbClr val="6666FF"/>
                </a:solidFill>
                <a:latin typeface="Arial Black" pitchFamily="34" charset="0"/>
                <a:cs typeface="Arial" charset="0"/>
              </a:defRPr>
            </a:lvl7pPr>
            <a:lvl8pPr marL="1371600" algn="ctr" rtl="0" fontAlgn="base">
              <a:spcBef>
                <a:spcPct val="0"/>
              </a:spcBef>
              <a:spcAft>
                <a:spcPct val="0"/>
              </a:spcAft>
              <a:defRPr sz="3600" b="1">
                <a:solidFill>
                  <a:srgbClr val="6666FF"/>
                </a:solidFill>
                <a:latin typeface="Arial Black" pitchFamily="34" charset="0"/>
                <a:cs typeface="Arial" charset="0"/>
              </a:defRPr>
            </a:lvl8pPr>
            <a:lvl9pPr marL="1828800" algn="ctr" rtl="0" fontAlgn="base">
              <a:spcBef>
                <a:spcPct val="0"/>
              </a:spcBef>
              <a:spcAft>
                <a:spcPct val="0"/>
              </a:spcAft>
              <a:defRPr sz="3600" b="1">
                <a:solidFill>
                  <a:srgbClr val="6666FF"/>
                </a:solidFill>
                <a:latin typeface="Arial Black" pitchFamily="34" charset="0"/>
                <a:cs typeface="Arial" charset="0"/>
              </a:defRPr>
            </a:lvl9pPr>
          </a:lstStyle>
          <a:p>
            <a:pPr eaLnBrk="1" hangingPunct="1">
              <a:lnSpc>
                <a:spcPct val="90000"/>
              </a:lnSpc>
            </a:pPr>
            <a:r>
              <a:rPr lang="en-GB" sz="4000" dirty="0" smtClean="0">
                <a:solidFill>
                  <a:schemeClr val="tx1"/>
                </a:solidFill>
                <a:latin typeface="Arial Black" panose="020B0A04020102020204" pitchFamily="34" charset="0"/>
                <a:cs typeface="Times New Roman" pitchFamily="18" charset="0"/>
              </a:rPr>
              <a:t>Simple linear regression – graphical view</a:t>
            </a:r>
          </a:p>
        </p:txBody>
      </p:sp>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30" name="TextBox 29"/>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31" name="TextBox 30"/>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40450751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2000"/>
                                        <p:tgtEl>
                                          <p:spTgt spid="2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2000"/>
                                        <p:tgtEl>
                                          <p:spTgt spid="3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2000"/>
                                        <p:tgtEl>
                                          <p:spTgt spid="3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2000"/>
                                        <p:tgtEl>
                                          <p:spTgt spid="40"/>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2000"/>
                                        <p:tgtEl>
                                          <p:spTgt spid="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2000"/>
                                        <p:tgtEl>
                                          <p:spTgt spid="27"/>
                                        </p:tgtEl>
                                      </p:cBhvr>
                                    </p:animEffect>
                                  </p:childTnLst>
                                </p:cTn>
                              </p:par>
                              <p:par>
                                <p:cTn id="32" presetID="10"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2000"/>
                                        <p:tgtEl>
                                          <p:spTgt spid="21"/>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2000"/>
                                        <p:tgtEl>
                                          <p:spTgt spid="2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2000"/>
                                        <p:tgtEl>
                                          <p:spTgt spid="28"/>
                                        </p:tgtEl>
                                      </p:cBhvr>
                                    </p:animEffect>
                                  </p:childTnLst>
                                </p:cTn>
                              </p:par>
                              <p:par>
                                <p:cTn id="43" presetID="10"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20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20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7" grpId="0"/>
      <p:bldP spid="28" grpId="0"/>
      <p:bldP spid="29" grpId="0"/>
      <p:bldP spid="36" grpId="0" animBg="1"/>
      <p:bldP spid="39" grpId="0"/>
      <p:bldP spid="40" grpId="0" animBg="1"/>
      <p:bldP spid="41" grpId="0" animBg="1"/>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685800" y="260648"/>
            <a:ext cx="7772400" cy="731168"/>
          </a:xfrm>
        </p:spPr>
        <p:txBody>
          <a:bodyPr>
            <a:normAutofit fontScale="90000"/>
          </a:bodyPr>
          <a:lstStyle/>
          <a:p>
            <a:pPr algn="ctr" eaLnBrk="1" hangingPunct="1"/>
            <a:r>
              <a:rPr lang="en-GB" dirty="0" smtClean="0">
                <a:cs typeface="Times New Roman" pitchFamily="18" charset="0"/>
              </a:rPr>
              <a:t>Residuals</a:t>
            </a:r>
          </a:p>
        </p:txBody>
      </p:sp>
      <p:sp>
        <p:nvSpPr>
          <p:cNvPr id="28675" name="Content Placeholder 2"/>
          <p:cNvSpPr>
            <a:spLocks noGrp="1"/>
          </p:cNvSpPr>
          <p:nvPr>
            <p:ph idx="1"/>
          </p:nvPr>
        </p:nvSpPr>
        <p:spPr>
          <a:xfrm>
            <a:off x="683568" y="980728"/>
            <a:ext cx="7772400" cy="4968552"/>
          </a:xfrm>
        </p:spPr>
        <p:txBody>
          <a:bodyPr>
            <a:normAutofit/>
          </a:bodyPr>
          <a:lstStyle/>
          <a:p>
            <a:pPr marL="457200" lvl="3" indent="-457200" algn="l" eaLnBrk="1" hangingPunct="1">
              <a:lnSpc>
                <a:spcPct val="95000"/>
              </a:lnSpc>
              <a:spcBef>
                <a:spcPts val="600"/>
              </a:spcBef>
              <a:buFont typeface="Wingdings" pitchFamily="2" charset="2"/>
              <a:buChar char="q"/>
            </a:pPr>
            <a:r>
              <a:rPr lang="en-GB" sz="2800" dirty="0" smtClean="0">
                <a:solidFill>
                  <a:schemeClr val="tx1"/>
                </a:solidFill>
              </a:rPr>
              <a:t>For “real” data sets there will always be a difference between what we observe and what our model  predicts</a:t>
            </a:r>
          </a:p>
          <a:p>
            <a:pPr marL="457200" lvl="3" indent="-457200" algn="l" eaLnBrk="1" hangingPunct="1">
              <a:lnSpc>
                <a:spcPct val="95000"/>
              </a:lnSpc>
              <a:spcBef>
                <a:spcPts val="600"/>
              </a:spcBef>
              <a:buFont typeface="Wingdings" pitchFamily="2" charset="2"/>
              <a:buChar char="q"/>
            </a:pPr>
            <a:r>
              <a:rPr lang="en-GB" sz="2800" dirty="0" smtClean="0">
                <a:solidFill>
                  <a:schemeClr val="tx1"/>
                </a:solidFill>
              </a:rPr>
              <a:t>We adjust for this difference by adding an error term in the model:</a:t>
            </a:r>
          </a:p>
          <a:p>
            <a:pPr marL="0" lvl="3" indent="0" algn="l" eaLnBrk="1" hangingPunct="1">
              <a:lnSpc>
                <a:spcPct val="95000"/>
              </a:lnSpc>
              <a:spcBef>
                <a:spcPts val="300"/>
              </a:spcBef>
              <a:buNone/>
            </a:pPr>
            <a:r>
              <a:rPr lang="en-GB" sz="2800" dirty="0">
                <a:solidFill>
                  <a:schemeClr val="tx1"/>
                </a:solidFill>
              </a:rPr>
              <a:t>	</a:t>
            </a:r>
            <a:endParaRPr lang="en-GB" sz="2800" dirty="0" smtClean="0">
              <a:solidFill>
                <a:schemeClr val="tx1"/>
              </a:solidFill>
            </a:endParaRPr>
          </a:p>
          <a:p>
            <a:pPr marL="0" lvl="3" indent="0" algn="l" eaLnBrk="1" hangingPunct="1">
              <a:lnSpc>
                <a:spcPct val="95000"/>
              </a:lnSpc>
              <a:spcBef>
                <a:spcPts val="300"/>
              </a:spcBef>
              <a:buNone/>
            </a:pPr>
            <a:endParaRPr lang="en-GB" b="1" dirty="0" smtClean="0">
              <a:solidFill>
                <a:schemeClr val="tx1"/>
              </a:solidFill>
            </a:endParaRPr>
          </a:p>
          <a:p>
            <a:pPr marL="457200" indent="-457200" algn="l" eaLnBrk="1" hangingPunct="1">
              <a:lnSpc>
                <a:spcPct val="95000"/>
              </a:lnSpc>
              <a:spcBef>
                <a:spcPts val="1200"/>
              </a:spcBef>
              <a:buFont typeface="Wingdings" pitchFamily="2" charset="2"/>
              <a:buChar char="q"/>
            </a:pPr>
            <a:r>
              <a:rPr lang="en-GB" sz="2800" b="1" dirty="0" smtClean="0">
                <a:solidFill>
                  <a:schemeClr val="tx1"/>
                </a:solidFill>
              </a:rPr>
              <a:t>Residuals</a:t>
            </a:r>
            <a:r>
              <a:rPr lang="en-GB" sz="2800" dirty="0" smtClean="0">
                <a:solidFill>
                  <a:schemeClr val="tx1"/>
                </a:solidFill>
              </a:rPr>
              <a:t> are then defined as:</a:t>
            </a:r>
          </a:p>
          <a:p>
            <a:pPr marL="342900" indent="-342900" algn="l" eaLnBrk="1" hangingPunct="1">
              <a:lnSpc>
                <a:spcPct val="95000"/>
              </a:lnSpc>
              <a:spcBef>
                <a:spcPts val="600"/>
              </a:spcBef>
            </a:pPr>
            <a:r>
              <a:rPr lang="en-GB" sz="2800" dirty="0" smtClean="0">
                <a:solidFill>
                  <a:schemeClr val="tx1"/>
                </a:solidFill>
              </a:rPr>
              <a:t>	  	      e 	= y - (b</a:t>
            </a:r>
            <a:r>
              <a:rPr lang="en-GB" sz="2800" baseline="-25000" dirty="0" smtClean="0">
                <a:solidFill>
                  <a:schemeClr val="tx1"/>
                </a:solidFill>
              </a:rPr>
              <a:t>0</a:t>
            </a:r>
            <a:r>
              <a:rPr lang="en-GB" sz="2800" dirty="0" smtClean="0">
                <a:solidFill>
                  <a:schemeClr val="tx1"/>
                </a:solidFill>
              </a:rPr>
              <a:t> + b</a:t>
            </a:r>
            <a:r>
              <a:rPr lang="en-GB" sz="2800" baseline="-25000" dirty="0" smtClean="0">
                <a:solidFill>
                  <a:schemeClr val="tx1"/>
                </a:solidFill>
              </a:rPr>
              <a:t>1</a:t>
            </a:r>
            <a:r>
              <a:rPr lang="en-GB" sz="2800" dirty="0" smtClean="0">
                <a:solidFill>
                  <a:schemeClr val="tx1"/>
                </a:solidFill>
              </a:rPr>
              <a:t>x) </a:t>
            </a:r>
          </a:p>
          <a:p>
            <a:pPr marL="342900" indent="-342900" algn="l" eaLnBrk="1" hangingPunct="1">
              <a:lnSpc>
                <a:spcPct val="95000"/>
              </a:lnSpc>
              <a:spcBef>
                <a:spcPts val="300"/>
              </a:spcBef>
            </a:pPr>
            <a:r>
              <a:rPr lang="en-GB" sz="2800" dirty="0" smtClean="0">
                <a:solidFill>
                  <a:schemeClr val="tx1"/>
                </a:solidFill>
              </a:rPr>
              <a:t>			= observed value - predicted value</a:t>
            </a:r>
          </a:p>
          <a:p>
            <a:pPr marL="342900" indent="-342900" algn="l" eaLnBrk="1" hangingPunct="1">
              <a:lnSpc>
                <a:spcPct val="95000"/>
              </a:lnSpc>
              <a:spcBef>
                <a:spcPts val="300"/>
              </a:spcBef>
            </a:pPr>
            <a:r>
              <a:rPr lang="en-GB" sz="2800" dirty="0" smtClean="0">
                <a:solidFill>
                  <a:schemeClr val="tx1"/>
                </a:solidFill>
              </a:rPr>
              <a:t>			= </a:t>
            </a:r>
            <a:r>
              <a:rPr lang="en-GB" sz="2800" b="1" dirty="0" smtClean="0">
                <a:solidFill>
                  <a:schemeClr val="tx1"/>
                </a:solidFill>
              </a:rPr>
              <a:t>error </a:t>
            </a:r>
          </a:p>
        </p:txBody>
      </p:sp>
      <p:sp>
        <p:nvSpPr>
          <p:cNvPr id="2" name="Rectangle 1"/>
          <p:cNvSpPr/>
          <p:nvPr/>
        </p:nvSpPr>
        <p:spPr>
          <a:xfrm>
            <a:off x="2915816" y="3212976"/>
            <a:ext cx="3076483" cy="58477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3200" b="1" dirty="0">
                <a:cs typeface="Times New Roman" pitchFamily="18" charset="0"/>
              </a:rPr>
              <a:t>y = b</a:t>
            </a:r>
            <a:r>
              <a:rPr lang="en-GB" sz="3200" b="1" baseline="-25000" dirty="0">
                <a:cs typeface="Times New Roman" pitchFamily="18" charset="0"/>
              </a:rPr>
              <a:t>0</a:t>
            </a:r>
            <a:r>
              <a:rPr lang="en-GB" sz="3200" b="1" dirty="0">
                <a:cs typeface="Times New Roman" pitchFamily="18" charset="0"/>
              </a:rPr>
              <a:t> + b</a:t>
            </a:r>
            <a:r>
              <a:rPr lang="en-GB" sz="3200" b="1" baseline="-25000" dirty="0">
                <a:cs typeface="Times New Roman" pitchFamily="18" charset="0"/>
              </a:rPr>
              <a:t>1</a:t>
            </a:r>
            <a:r>
              <a:rPr lang="en-GB" sz="3200" b="1" dirty="0">
                <a:cs typeface="Times New Roman" pitchFamily="18" charset="0"/>
              </a:rPr>
              <a:t>x + e</a:t>
            </a:r>
            <a:endParaRPr lang="en-GB" sz="32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670301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4"/>
          <p:cNvSpPr>
            <a:spLocks noGrp="1"/>
          </p:cNvSpPr>
          <p:nvPr>
            <p:ph type="title" idx="4294967295"/>
          </p:nvPr>
        </p:nvSpPr>
        <p:spPr>
          <a:xfrm>
            <a:off x="757237" y="260649"/>
            <a:ext cx="7772400" cy="720080"/>
          </a:xfrm>
        </p:spPr>
        <p:txBody>
          <a:bodyPr>
            <a:normAutofit fontScale="90000"/>
          </a:bodyPr>
          <a:lstStyle/>
          <a:p>
            <a:pPr eaLnBrk="1" hangingPunct="1"/>
            <a:r>
              <a:rPr lang="en-GB" dirty="0" smtClean="0">
                <a:cs typeface="Times New Roman" pitchFamily="18" charset="0"/>
              </a:rPr>
              <a:t>Fitting a regression line</a:t>
            </a:r>
          </a:p>
        </p:txBody>
      </p:sp>
      <p:cxnSp>
        <p:nvCxnSpPr>
          <p:cNvPr id="29699" name="Straight Connector 6"/>
          <p:cNvCxnSpPr>
            <a:cxnSpLocks noChangeShapeType="1"/>
          </p:cNvCxnSpPr>
          <p:nvPr/>
        </p:nvCxnSpPr>
        <p:spPr bwMode="auto">
          <a:xfrm rot="5400000">
            <a:off x="-465931" y="3696270"/>
            <a:ext cx="4216400" cy="1588"/>
          </a:xfrm>
          <a:prstGeom prst="line">
            <a:avLst/>
          </a:prstGeom>
          <a:noFill/>
          <a:ln w="25400" algn="ctr">
            <a:solidFill>
              <a:schemeClr val="tx1"/>
            </a:solidFill>
            <a:round/>
            <a:headEnd type="triangle" w="lg" len="lg"/>
            <a:tailEnd/>
          </a:ln>
          <a:extLst>
            <a:ext uri="{909E8E84-426E-40DD-AFC4-6F175D3DCCD1}">
              <a14:hiddenFill xmlns:a14="http://schemas.microsoft.com/office/drawing/2010/main">
                <a:noFill/>
              </a14:hiddenFill>
            </a:ext>
          </a:extLst>
        </p:spPr>
      </p:cxnSp>
      <p:cxnSp>
        <p:nvCxnSpPr>
          <p:cNvPr id="29700" name="Straight Connector 8"/>
          <p:cNvCxnSpPr>
            <a:cxnSpLocks noChangeShapeType="1"/>
          </p:cNvCxnSpPr>
          <p:nvPr/>
        </p:nvCxnSpPr>
        <p:spPr bwMode="auto">
          <a:xfrm>
            <a:off x="1214438" y="5446489"/>
            <a:ext cx="5500687" cy="1588"/>
          </a:xfrm>
          <a:prstGeom prst="line">
            <a:avLst/>
          </a:prstGeom>
          <a:noFill/>
          <a:ln w="25400" algn="ctr">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29701" name="Straight Connector 10"/>
          <p:cNvCxnSpPr>
            <a:cxnSpLocks noChangeShapeType="1"/>
          </p:cNvCxnSpPr>
          <p:nvPr/>
        </p:nvCxnSpPr>
        <p:spPr bwMode="auto">
          <a:xfrm flipV="1">
            <a:off x="1143000" y="1874614"/>
            <a:ext cx="7000875" cy="2928938"/>
          </a:xfrm>
          <a:prstGeom prst="line">
            <a:avLst/>
          </a:prstGeom>
          <a:noFill/>
          <a:ln w="38100" algn="ctr">
            <a:solidFill>
              <a:schemeClr val="tx1"/>
            </a:solidFill>
            <a:round/>
            <a:headEnd/>
            <a:tailEnd/>
          </a:ln>
          <a:extLst>
            <a:ext uri="{909E8E84-426E-40DD-AFC4-6F175D3DCCD1}">
              <a14:hiddenFill xmlns:a14="http://schemas.microsoft.com/office/drawing/2010/main">
                <a:noFill/>
              </a14:hiddenFill>
            </a:ext>
          </a:extLst>
        </p:spPr>
      </p:cxnSp>
      <p:sp>
        <p:nvSpPr>
          <p:cNvPr id="29702" name="Flowchart: Connector 11"/>
          <p:cNvSpPr>
            <a:spLocks noChangeArrowheads="1"/>
          </p:cNvSpPr>
          <p:nvPr/>
        </p:nvSpPr>
        <p:spPr bwMode="auto">
          <a:xfrm>
            <a:off x="2143125" y="3660552"/>
            <a:ext cx="142875" cy="142875"/>
          </a:xfrm>
          <a:prstGeom prst="flowChartConnector">
            <a:avLst/>
          </a:prstGeom>
          <a:solidFill>
            <a:schemeClr val="tx1"/>
          </a:solidFill>
          <a:ln w="9525" algn="ctr">
            <a:solidFill>
              <a:schemeClr val="tx1"/>
            </a:solidFill>
            <a:round/>
            <a:headEnd/>
            <a:tailEnd/>
          </a:ln>
        </p:spPr>
        <p:txBody>
          <a:bodyPr/>
          <a:lstStyle/>
          <a:p>
            <a:pPr algn="ctr"/>
            <a:endParaRPr lang="en-US">
              <a:latin typeface="Arial" panose="020B0604020202020204" pitchFamily="34" charset="0"/>
              <a:cs typeface="Arial" panose="020B0604020202020204" pitchFamily="34" charset="0"/>
            </a:endParaRPr>
          </a:p>
        </p:txBody>
      </p:sp>
      <p:sp>
        <p:nvSpPr>
          <p:cNvPr id="29703" name="Flowchart: Connector 12"/>
          <p:cNvSpPr>
            <a:spLocks noChangeArrowheads="1"/>
          </p:cNvSpPr>
          <p:nvPr/>
        </p:nvSpPr>
        <p:spPr bwMode="auto">
          <a:xfrm>
            <a:off x="5286375" y="3660552"/>
            <a:ext cx="142875" cy="142875"/>
          </a:xfrm>
          <a:prstGeom prst="flowChartConnector">
            <a:avLst/>
          </a:prstGeom>
          <a:solidFill>
            <a:schemeClr val="tx1"/>
          </a:solidFill>
          <a:ln w="9525" algn="ctr">
            <a:solidFill>
              <a:schemeClr val="tx1"/>
            </a:solidFill>
            <a:round/>
            <a:headEnd/>
            <a:tailEnd/>
          </a:ln>
        </p:spPr>
        <p:txBody>
          <a:bodyPr/>
          <a:lstStyle/>
          <a:p>
            <a:pPr algn="ctr"/>
            <a:endParaRPr lang="en-US">
              <a:latin typeface="Arial" panose="020B0604020202020204" pitchFamily="34" charset="0"/>
              <a:cs typeface="Arial" panose="020B0604020202020204" pitchFamily="34" charset="0"/>
            </a:endParaRPr>
          </a:p>
        </p:txBody>
      </p:sp>
      <p:sp>
        <p:nvSpPr>
          <p:cNvPr id="29704" name="Flowchart: Connector 13"/>
          <p:cNvSpPr>
            <a:spLocks noChangeArrowheads="1"/>
          </p:cNvSpPr>
          <p:nvPr/>
        </p:nvSpPr>
        <p:spPr bwMode="auto">
          <a:xfrm>
            <a:off x="4286250" y="2874739"/>
            <a:ext cx="142875" cy="142875"/>
          </a:xfrm>
          <a:prstGeom prst="flowChartConnector">
            <a:avLst/>
          </a:prstGeom>
          <a:solidFill>
            <a:schemeClr val="tx1"/>
          </a:solidFill>
          <a:ln w="9525" algn="ctr">
            <a:solidFill>
              <a:schemeClr val="tx1"/>
            </a:solidFill>
            <a:round/>
            <a:headEnd/>
            <a:tailEnd/>
          </a:ln>
        </p:spPr>
        <p:txBody>
          <a:bodyPr/>
          <a:lstStyle/>
          <a:p>
            <a:pPr algn="ctr"/>
            <a:endParaRPr lang="en-US">
              <a:latin typeface="Arial" panose="020B0604020202020204" pitchFamily="34" charset="0"/>
              <a:cs typeface="Arial" panose="020B0604020202020204" pitchFamily="34" charset="0"/>
            </a:endParaRPr>
          </a:p>
        </p:txBody>
      </p:sp>
      <p:sp>
        <p:nvSpPr>
          <p:cNvPr id="29705" name="Flowchart: Connector 14"/>
          <p:cNvSpPr>
            <a:spLocks noChangeArrowheads="1"/>
          </p:cNvSpPr>
          <p:nvPr/>
        </p:nvSpPr>
        <p:spPr bwMode="auto">
          <a:xfrm>
            <a:off x="3357563" y="4660677"/>
            <a:ext cx="142875" cy="142875"/>
          </a:xfrm>
          <a:prstGeom prst="flowChartConnector">
            <a:avLst/>
          </a:prstGeom>
          <a:solidFill>
            <a:schemeClr val="tx1"/>
          </a:solidFill>
          <a:ln w="9525" algn="ctr">
            <a:solidFill>
              <a:schemeClr val="tx1"/>
            </a:solidFill>
            <a:round/>
            <a:headEnd/>
            <a:tailEnd/>
          </a:ln>
        </p:spPr>
        <p:txBody>
          <a:bodyPr/>
          <a:lstStyle/>
          <a:p>
            <a:pPr algn="ctr"/>
            <a:endParaRPr lang="en-US">
              <a:latin typeface="Arial" panose="020B0604020202020204" pitchFamily="34" charset="0"/>
              <a:cs typeface="Arial" panose="020B0604020202020204" pitchFamily="34" charset="0"/>
            </a:endParaRPr>
          </a:p>
        </p:txBody>
      </p:sp>
      <p:sp>
        <p:nvSpPr>
          <p:cNvPr id="29706" name="Flowchart: Connector 15"/>
          <p:cNvSpPr>
            <a:spLocks noChangeArrowheads="1"/>
          </p:cNvSpPr>
          <p:nvPr/>
        </p:nvSpPr>
        <p:spPr bwMode="auto">
          <a:xfrm>
            <a:off x="5572125" y="1803177"/>
            <a:ext cx="142875" cy="142875"/>
          </a:xfrm>
          <a:prstGeom prst="flowChartConnector">
            <a:avLst/>
          </a:prstGeom>
          <a:solidFill>
            <a:schemeClr val="tx1"/>
          </a:solidFill>
          <a:ln w="9525" algn="ctr">
            <a:solidFill>
              <a:schemeClr val="tx1"/>
            </a:solidFill>
            <a:round/>
            <a:headEnd/>
            <a:tailEnd/>
          </a:ln>
        </p:spPr>
        <p:txBody>
          <a:bodyPr/>
          <a:lstStyle/>
          <a:p>
            <a:pPr algn="ctr"/>
            <a:endParaRPr lang="en-US">
              <a:latin typeface="Arial" panose="020B0604020202020204" pitchFamily="34" charset="0"/>
              <a:cs typeface="Arial" panose="020B0604020202020204" pitchFamily="34" charset="0"/>
            </a:endParaRPr>
          </a:p>
        </p:txBody>
      </p:sp>
      <p:cxnSp>
        <p:nvCxnSpPr>
          <p:cNvPr id="18" name="Straight Connector 17"/>
          <p:cNvCxnSpPr>
            <a:cxnSpLocks noChangeShapeType="1"/>
            <a:stCxn id="29706" idx="4"/>
          </p:cNvCxnSpPr>
          <p:nvPr/>
        </p:nvCxnSpPr>
        <p:spPr bwMode="auto">
          <a:xfrm rot="5400000">
            <a:off x="5144294" y="2445321"/>
            <a:ext cx="1000125" cy="158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0" name="Straight Connector 19"/>
          <p:cNvCxnSpPr>
            <a:cxnSpLocks noChangeShapeType="1"/>
            <a:stCxn id="29704" idx="4"/>
          </p:cNvCxnSpPr>
          <p:nvPr/>
        </p:nvCxnSpPr>
        <p:spPr bwMode="auto">
          <a:xfrm rot="5400000">
            <a:off x="4141787" y="3231927"/>
            <a:ext cx="430213"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7" name="Straight Connector 26"/>
          <p:cNvCxnSpPr>
            <a:cxnSpLocks noChangeShapeType="1"/>
            <a:stCxn id="29703" idx="0"/>
          </p:cNvCxnSpPr>
          <p:nvPr/>
        </p:nvCxnSpPr>
        <p:spPr bwMode="auto">
          <a:xfrm rot="5400000" flipH="1" flipV="1">
            <a:off x="5036344" y="3339083"/>
            <a:ext cx="644525" cy="158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29" name="Straight Connector 28"/>
          <p:cNvCxnSpPr>
            <a:cxnSpLocks noChangeShapeType="1"/>
            <a:stCxn id="29705" idx="0"/>
          </p:cNvCxnSpPr>
          <p:nvPr/>
        </p:nvCxnSpPr>
        <p:spPr bwMode="auto">
          <a:xfrm rot="5400000" flipH="1" flipV="1">
            <a:off x="3035301" y="4268564"/>
            <a:ext cx="785812" cy="1587"/>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cxnSp>
        <p:nvCxnSpPr>
          <p:cNvPr id="31" name="Straight Connector 30"/>
          <p:cNvCxnSpPr>
            <a:cxnSpLocks noChangeShapeType="1"/>
            <a:stCxn id="29702" idx="4"/>
          </p:cNvCxnSpPr>
          <p:nvPr/>
        </p:nvCxnSpPr>
        <p:spPr bwMode="auto">
          <a:xfrm rot="5400000">
            <a:off x="1928019" y="4089970"/>
            <a:ext cx="571500" cy="1588"/>
          </a:xfrm>
          <a:prstGeom prst="line">
            <a:avLst/>
          </a:prstGeom>
          <a:noFill/>
          <a:ln w="19050" algn="ctr">
            <a:solidFill>
              <a:schemeClr val="tx1"/>
            </a:solidFill>
            <a:round/>
            <a:headEnd/>
            <a:tailEnd/>
          </a:ln>
          <a:extLst>
            <a:ext uri="{909E8E84-426E-40DD-AFC4-6F175D3DCCD1}">
              <a14:hiddenFill xmlns:a14="http://schemas.microsoft.com/office/drawing/2010/main">
                <a:noFill/>
              </a14:hiddenFill>
            </a:ext>
          </a:extLst>
        </p:spPr>
      </p:cxnSp>
      <p:sp>
        <p:nvSpPr>
          <p:cNvPr id="32" name="Right Brace 31"/>
          <p:cNvSpPr>
            <a:spLocks/>
          </p:cNvSpPr>
          <p:nvPr/>
        </p:nvSpPr>
        <p:spPr bwMode="auto">
          <a:xfrm>
            <a:off x="2214563" y="3803427"/>
            <a:ext cx="357187" cy="571500"/>
          </a:xfrm>
          <a:prstGeom prst="rightBrace">
            <a:avLst>
              <a:gd name="adj1" fmla="val 8333"/>
              <a:gd name="adj2" fmla="val 45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33" name="Right Brace 32"/>
          <p:cNvSpPr>
            <a:spLocks/>
          </p:cNvSpPr>
          <p:nvPr/>
        </p:nvSpPr>
        <p:spPr bwMode="auto">
          <a:xfrm>
            <a:off x="3429000" y="3874864"/>
            <a:ext cx="357188" cy="785813"/>
          </a:xfrm>
          <a:prstGeom prst="rightBrace">
            <a:avLst>
              <a:gd name="adj1" fmla="val 8331"/>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34" name="Right Brace 33"/>
          <p:cNvSpPr>
            <a:spLocks/>
          </p:cNvSpPr>
          <p:nvPr/>
        </p:nvSpPr>
        <p:spPr bwMode="auto">
          <a:xfrm>
            <a:off x="4357688" y="3017614"/>
            <a:ext cx="285750" cy="428625"/>
          </a:xfrm>
          <a:prstGeom prst="rightBrace">
            <a:avLst>
              <a:gd name="adj1" fmla="val 8333"/>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36" name="Right Brace 35"/>
          <p:cNvSpPr>
            <a:spLocks/>
          </p:cNvSpPr>
          <p:nvPr/>
        </p:nvSpPr>
        <p:spPr bwMode="auto">
          <a:xfrm>
            <a:off x="5357813" y="3017614"/>
            <a:ext cx="285750" cy="642938"/>
          </a:xfrm>
          <a:prstGeom prst="rightBrace">
            <a:avLst>
              <a:gd name="adj1" fmla="val 8333"/>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37" name="Right Brace 36"/>
          <p:cNvSpPr>
            <a:spLocks/>
          </p:cNvSpPr>
          <p:nvPr/>
        </p:nvSpPr>
        <p:spPr bwMode="auto">
          <a:xfrm>
            <a:off x="5643563" y="1946052"/>
            <a:ext cx="285750" cy="1000125"/>
          </a:xfrm>
          <a:prstGeom prst="rightBrace">
            <a:avLst>
              <a:gd name="adj1" fmla="val 8329"/>
              <a:gd name="adj2" fmla="val 50000"/>
            </a:avLst>
          </a:prstGeom>
          <a:noFill/>
          <a:ln w="254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algn="ctr"/>
            <a:endParaRPr lang="en-US">
              <a:latin typeface="Arial" panose="020B0604020202020204" pitchFamily="34" charset="0"/>
              <a:cs typeface="Arial" panose="020B0604020202020204" pitchFamily="34" charset="0"/>
            </a:endParaRPr>
          </a:p>
        </p:txBody>
      </p:sp>
      <p:sp>
        <p:nvSpPr>
          <p:cNvPr id="29717" name="TextBox 37"/>
          <p:cNvSpPr txBox="1">
            <a:spLocks noChangeArrowheads="1"/>
          </p:cNvSpPr>
          <p:nvPr/>
        </p:nvSpPr>
        <p:spPr bwMode="auto">
          <a:xfrm>
            <a:off x="1857375" y="3160489"/>
            <a:ext cx="7858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r>
              <a:rPr lang="en-GB" baseline="-25000">
                <a:latin typeface="Arial" panose="020B0604020202020204" pitchFamily="34" charset="0"/>
                <a:cs typeface="Arial" panose="020B0604020202020204" pitchFamily="34" charset="0"/>
              </a:rPr>
              <a:t>1 </a:t>
            </a:r>
            <a:r>
              <a:rPr lang="en-GB">
                <a:latin typeface="Arial" panose="020B0604020202020204" pitchFamily="34" charset="0"/>
                <a:cs typeface="Arial" panose="020B0604020202020204" pitchFamily="34" charset="0"/>
              </a:rPr>
              <a:t>   </a:t>
            </a:r>
          </a:p>
          <a:p>
            <a:pPr algn="ctr" eaLnBrk="1" hangingPunct="1"/>
            <a:endParaRPr lang="en-GB">
              <a:latin typeface="Arial" panose="020B0604020202020204" pitchFamily="34" charset="0"/>
              <a:cs typeface="Arial" panose="020B0604020202020204" pitchFamily="34" charset="0"/>
            </a:endParaRPr>
          </a:p>
        </p:txBody>
      </p:sp>
      <p:sp>
        <p:nvSpPr>
          <p:cNvPr id="29718" name="TextBox 38"/>
          <p:cNvSpPr txBox="1">
            <a:spLocks noChangeArrowheads="1"/>
          </p:cNvSpPr>
          <p:nvPr/>
        </p:nvSpPr>
        <p:spPr bwMode="auto">
          <a:xfrm>
            <a:off x="3143250" y="4732114"/>
            <a:ext cx="6556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r>
              <a:rPr lang="en-GB" baseline="-25000">
                <a:latin typeface="Arial" panose="020B0604020202020204" pitchFamily="34" charset="0"/>
                <a:cs typeface="Arial" panose="020B0604020202020204" pitchFamily="34" charset="0"/>
              </a:rPr>
              <a:t>2</a:t>
            </a:r>
            <a:endParaRPr lang="en-GB">
              <a:latin typeface="Arial" panose="020B0604020202020204" pitchFamily="34" charset="0"/>
              <a:cs typeface="Arial" panose="020B0604020202020204" pitchFamily="34" charset="0"/>
            </a:endParaRPr>
          </a:p>
        </p:txBody>
      </p:sp>
      <p:sp>
        <p:nvSpPr>
          <p:cNvPr id="29719" name="TextBox 39"/>
          <p:cNvSpPr txBox="1">
            <a:spLocks noChangeArrowheads="1"/>
          </p:cNvSpPr>
          <p:nvPr/>
        </p:nvSpPr>
        <p:spPr bwMode="auto">
          <a:xfrm>
            <a:off x="4071938" y="2374677"/>
            <a:ext cx="571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r>
              <a:rPr lang="en-GB" baseline="-25000">
                <a:latin typeface="Arial" panose="020B0604020202020204" pitchFamily="34" charset="0"/>
                <a:cs typeface="Arial" panose="020B0604020202020204" pitchFamily="34" charset="0"/>
              </a:rPr>
              <a:t>3</a:t>
            </a:r>
            <a:endParaRPr lang="en-GB">
              <a:latin typeface="Arial" panose="020B0604020202020204" pitchFamily="34" charset="0"/>
              <a:cs typeface="Arial" panose="020B0604020202020204" pitchFamily="34" charset="0"/>
            </a:endParaRPr>
          </a:p>
        </p:txBody>
      </p:sp>
      <p:sp>
        <p:nvSpPr>
          <p:cNvPr id="29720" name="TextBox 40"/>
          <p:cNvSpPr txBox="1">
            <a:spLocks noChangeArrowheads="1"/>
          </p:cNvSpPr>
          <p:nvPr/>
        </p:nvSpPr>
        <p:spPr bwMode="auto">
          <a:xfrm>
            <a:off x="5143500" y="3731989"/>
            <a:ext cx="5000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r>
              <a:rPr lang="en-GB" baseline="-25000">
                <a:latin typeface="Arial" panose="020B0604020202020204" pitchFamily="34" charset="0"/>
                <a:cs typeface="Arial" panose="020B0604020202020204" pitchFamily="34" charset="0"/>
              </a:rPr>
              <a:t>4</a:t>
            </a:r>
            <a:r>
              <a:rPr lang="en-GB">
                <a:latin typeface="Arial" panose="020B0604020202020204" pitchFamily="34" charset="0"/>
                <a:cs typeface="Arial" panose="020B0604020202020204" pitchFamily="34" charset="0"/>
              </a:rPr>
              <a:t> </a:t>
            </a:r>
          </a:p>
        </p:txBody>
      </p:sp>
      <p:sp>
        <p:nvSpPr>
          <p:cNvPr id="29721" name="TextBox 41"/>
          <p:cNvSpPr txBox="1">
            <a:spLocks noChangeArrowheads="1"/>
          </p:cNvSpPr>
          <p:nvPr/>
        </p:nvSpPr>
        <p:spPr bwMode="auto">
          <a:xfrm>
            <a:off x="5429250" y="1303114"/>
            <a:ext cx="517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r>
              <a:rPr lang="en-GB" baseline="-25000">
                <a:latin typeface="Arial" panose="020B0604020202020204" pitchFamily="34" charset="0"/>
                <a:cs typeface="Arial" panose="020B0604020202020204" pitchFamily="34" charset="0"/>
              </a:rPr>
              <a:t>5</a:t>
            </a:r>
            <a:r>
              <a:rPr lang="en-GB">
                <a:latin typeface="Arial" panose="020B0604020202020204" pitchFamily="34" charset="0"/>
                <a:cs typeface="Arial" panose="020B0604020202020204" pitchFamily="34" charset="0"/>
              </a:rPr>
              <a:t> </a:t>
            </a:r>
          </a:p>
        </p:txBody>
      </p:sp>
      <p:sp>
        <p:nvSpPr>
          <p:cNvPr id="43" name="TextBox 42"/>
          <p:cNvSpPr txBox="1">
            <a:spLocks noChangeArrowheads="1"/>
          </p:cNvSpPr>
          <p:nvPr/>
        </p:nvSpPr>
        <p:spPr bwMode="auto">
          <a:xfrm>
            <a:off x="2500313" y="3803427"/>
            <a:ext cx="4875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b="1" dirty="0">
                <a:solidFill>
                  <a:srgbClr val="FF0000"/>
                </a:solidFill>
                <a:latin typeface="Arial" panose="020B0604020202020204" pitchFamily="34" charset="0"/>
                <a:cs typeface="Arial" panose="020B0604020202020204" pitchFamily="34" charset="0"/>
              </a:rPr>
              <a:t>e</a:t>
            </a:r>
            <a:r>
              <a:rPr lang="en-GB" b="1" baseline="-25000" dirty="0">
                <a:solidFill>
                  <a:srgbClr val="FF0000"/>
                </a:solidFill>
                <a:latin typeface="Arial" panose="020B0604020202020204" pitchFamily="34" charset="0"/>
                <a:cs typeface="Arial" panose="020B0604020202020204" pitchFamily="34" charset="0"/>
              </a:rPr>
              <a:t>1</a:t>
            </a:r>
            <a:endParaRPr lang="en-GB" b="1" dirty="0">
              <a:solidFill>
                <a:srgbClr val="FF0000"/>
              </a:solidFill>
              <a:latin typeface="Arial" panose="020B0604020202020204" pitchFamily="34" charset="0"/>
              <a:cs typeface="Arial" panose="020B0604020202020204" pitchFamily="34" charset="0"/>
            </a:endParaRPr>
          </a:p>
        </p:txBody>
      </p:sp>
      <p:sp>
        <p:nvSpPr>
          <p:cNvPr id="44" name="TextBox 43"/>
          <p:cNvSpPr txBox="1">
            <a:spLocks noChangeArrowheads="1"/>
          </p:cNvSpPr>
          <p:nvPr/>
        </p:nvSpPr>
        <p:spPr bwMode="auto">
          <a:xfrm>
            <a:off x="3786188" y="4017739"/>
            <a:ext cx="50006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b="1" dirty="0">
                <a:solidFill>
                  <a:srgbClr val="FF0000"/>
                </a:solidFill>
                <a:latin typeface="Arial" panose="020B0604020202020204" pitchFamily="34" charset="0"/>
                <a:cs typeface="Arial" panose="020B0604020202020204" pitchFamily="34" charset="0"/>
              </a:rPr>
              <a:t>e</a:t>
            </a:r>
            <a:r>
              <a:rPr lang="en-GB" b="1" baseline="-25000" dirty="0">
                <a:solidFill>
                  <a:srgbClr val="FF0000"/>
                </a:solidFill>
                <a:latin typeface="Arial" panose="020B0604020202020204" pitchFamily="34" charset="0"/>
                <a:cs typeface="Arial" panose="020B0604020202020204" pitchFamily="34" charset="0"/>
              </a:rPr>
              <a:t>2</a:t>
            </a:r>
            <a:endParaRPr lang="en-GB" b="1" dirty="0">
              <a:solidFill>
                <a:srgbClr val="FF0000"/>
              </a:solidFill>
              <a:latin typeface="Arial" panose="020B0604020202020204" pitchFamily="34" charset="0"/>
              <a:cs typeface="Arial" panose="020B0604020202020204" pitchFamily="34" charset="0"/>
            </a:endParaRPr>
          </a:p>
        </p:txBody>
      </p:sp>
      <p:sp>
        <p:nvSpPr>
          <p:cNvPr id="45" name="TextBox 44"/>
          <p:cNvSpPr txBox="1">
            <a:spLocks noChangeArrowheads="1"/>
          </p:cNvSpPr>
          <p:nvPr/>
        </p:nvSpPr>
        <p:spPr bwMode="auto">
          <a:xfrm>
            <a:off x="4500563" y="2946177"/>
            <a:ext cx="7143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b="1">
                <a:solidFill>
                  <a:srgbClr val="FF0000"/>
                </a:solidFill>
                <a:latin typeface="Arial" panose="020B0604020202020204" pitchFamily="34" charset="0"/>
                <a:cs typeface="Arial" panose="020B0604020202020204" pitchFamily="34" charset="0"/>
              </a:rPr>
              <a:t>e</a:t>
            </a:r>
            <a:r>
              <a:rPr lang="en-GB" b="1" baseline="-25000">
                <a:solidFill>
                  <a:srgbClr val="FF0000"/>
                </a:solidFill>
                <a:latin typeface="Arial" panose="020B0604020202020204" pitchFamily="34" charset="0"/>
                <a:cs typeface="Arial" panose="020B0604020202020204" pitchFamily="34" charset="0"/>
              </a:rPr>
              <a:t>3</a:t>
            </a:r>
            <a:r>
              <a:rPr lang="en-GB">
                <a:latin typeface="Arial" panose="020B0604020202020204" pitchFamily="34" charset="0"/>
                <a:cs typeface="Arial" panose="020B0604020202020204" pitchFamily="34" charset="0"/>
              </a:rPr>
              <a:t> </a:t>
            </a:r>
          </a:p>
        </p:txBody>
      </p:sp>
      <p:sp>
        <p:nvSpPr>
          <p:cNvPr id="46" name="TextBox 45"/>
          <p:cNvSpPr txBox="1">
            <a:spLocks noChangeArrowheads="1"/>
          </p:cNvSpPr>
          <p:nvPr/>
        </p:nvSpPr>
        <p:spPr bwMode="auto">
          <a:xfrm>
            <a:off x="5500688" y="3089052"/>
            <a:ext cx="6429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b="1">
                <a:solidFill>
                  <a:srgbClr val="FF0000"/>
                </a:solidFill>
                <a:latin typeface="Arial" panose="020B0604020202020204" pitchFamily="34" charset="0"/>
                <a:cs typeface="Arial" panose="020B0604020202020204" pitchFamily="34" charset="0"/>
              </a:rPr>
              <a:t>e</a:t>
            </a:r>
            <a:r>
              <a:rPr lang="en-GB" b="1" baseline="-25000">
                <a:solidFill>
                  <a:srgbClr val="FF0000"/>
                </a:solidFill>
                <a:latin typeface="Arial" panose="020B0604020202020204" pitchFamily="34" charset="0"/>
                <a:cs typeface="Arial" panose="020B0604020202020204" pitchFamily="34" charset="0"/>
              </a:rPr>
              <a:t>4</a:t>
            </a:r>
            <a:r>
              <a:rPr lang="en-GB" b="1">
                <a:solidFill>
                  <a:srgbClr val="FF0000"/>
                </a:solidFill>
                <a:latin typeface="Arial" panose="020B0604020202020204" pitchFamily="34" charset="0"/>
                <a:cs typeface="Arial" panose="020B0604020202020204" pitchFamily="34" charset="0"/>
              </a:rPr>
              <a:t> </a:t>
            </a:r>
          </a:p>
        </p:txBody>
      </p:sp>
      <p:sp>
        <p:nvSpPr>
          <p:cNvPr id="47" name="TextBox 46"/>
          <p:cNvSpPr txBox="1">
            <a:spLocks noChangeArrowheads="1"/>
          </p:cNvSpPr>
          <p:nvPr/>
        </p:nvSpPr>
        <p:spPr bwMode="auto">
          <a:xfrm>
            <a:off x="5857875" y="2160364"/>
            <a:ext cx="5000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b="1">
                <a:solidFill>
                  <a:srgbClr val="FF0000"/>
                </a:solidFill>
                <a:latin typeface="Arial" panose="020B0604020202020204" pitchFamily="34" charset="0"/>
                <a:cs typeface="Arial" panose="020B0604020202020204" pitchFamily="34" charset="0"/>
              </a:rPr>
              <a:t>e</a:t>
            </a:r>
            <a:r>
              <a:rPr lang="en-GB" b="1" baseline="-25000">
                <a:solidFill>
                  <a:srgbClr val="FF0000"/>
                </a:solidFill>
                <a:latin typeface="Arial" panose="020B0604020202020204" pitchFamily="34" charset="0"/>
                <a:cs typeface="Arial" panose="020B0604020202020204" pitchFamily="34" charset="0"/>
              </a:rPr>
              <a:t>5</a:t>
            </a:r>
            <a:r>
              <a:rPr lang="en-GB">
                <a:latin typeface="Arial" panose="020B0604020202020204" pitchFamily="34" charset="0"/>
                <a:cs typeface="Arial" panose="020B0604020202020204" pitchFamily="34" charset="0"/>
              </a:rPr>
              <a:t> </a:t>
            </a:r>
          </a:p>
        </p:txBody>
      </p:sp>
      <p:sp>
        <p:nvSpPr>
          <p:cNvPr id="29727" name="TextBox 47"/>
          <p:cNvSpPr txBox="1">
            <a:spLocks noChangeArrowheads="1"/>
          </p:cNvSpPr>
          <p:nvPr/>
        </p:nvSpPr>
        <p:spPr bwMode="auto">
          <a:xfrm>
            <a:off x="1214438" y="1374552"/>
            <a:ext cx="571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a:t>
            </a:r>
          </a:p>
        </p:txBody>
      </p:sp>
      <p:sp>
        <p:nvSpPr>
          <p:cNvPr id="29728" name="TextBox 48"/>
          <p:cNvSpPr txBox="1">
            <a:spLocks noChangeArrowheads="1"/>
          </p:cNvSpPr>
          <p:nvPr/>
        </p:nvSpPr>
        <p:spPr bwMode="auto">
          <a:xfrm>
            <a:off x="6643688" y="5160739"/>
            <a:ext cx="4810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x</a:t>
            </a:r>
          </a:p>
        </p:txBody>
      </p:sp>
      <p:sp>
        <p:nvSpPr>
          <p:cNvPr id="29729" name="TextBox 49"/>
          <p:cNvSpPr txBox="1">
            <a:spLocks noChangeArrowheads="1"/>
          </p:cNvSpPr>
          <p:nvPr/>
        </p:nvSpPr>
        <p:spPr bwMode="auto">
          <a:xfrm rot="-1265201">
            <a:off x="5980113" y="1715864"/>
            <a:ext cx="281146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a:latin typeface="Arial" panose="020B0604020202020204" pitchFamily="34" charset="0"/>
                <a:cs typeface="Arial" panose="020B0604020202020204" pitchFamily="34" charset="0"/>
              </a:rPr>
              <a:t>y = b</a:t>
            </a:r>
            <a:r>
              <a:rPr lang="en-GB" baseline="-25000">
                <a:latin typeface="Arial" panose="020B0604020202020204" pitchFamily="34" charset="0"/>
                <a:cs typeface="Arial" panose="020B0604020202020204" pitchFamily="34" charset="0"/>
              </a:rPr>
              <a:t>0</a:t>
            </a:r>
            <a:r>
              <a:rPr lang="en-GB">
                <a:latin typeface="Arial" panose="020B0604020202020204" pitchFamily="34" charset="0"/>
                <a:cs typeface="Arial" panose="020B0604020202020204" pitchFamily="34" charset="0"/>
              </a:rPr>
              <a:t> +  b</a:t>
            </a:r>
            <a:r>
              <a:rPr lang="en-GB" baseline="-25000">
                <a:latin typeface="Arial" panose="020B0604020202020204" pitchFamily="34" charset="0"/>
                <a:cs typeface="Arial" panose="020B0604020202020204" pitchFamily="34" charset="0"/>
              </a:rPr>
              <a:t>1</a:t>
            </a:r>
            <a:r>
              <a:rPr lang="en-GB">
                <a:latin typeface="Arial" panose="020B0604020202020204" pitchFamily="34" charset="0"/>
                <a:cs typeface="Arial" panose="020B0604020202020204" pitchFamily="34" charset="0"/>
              </a:rPr>
              <a:t>x</a:t>
            </a:r>
          </a:p>
        </p:txBody>
      </p:sp>
      <p:sp>
        <p:nvSpPr>
          <p:cNvPr id="52" name="TextBox 51"/>
          <p:cNvSpPr txBox="1">
            <a:spLocks noChangeArrowheads="1"/>
          </p:cNvSpPr>
          <p:nvPr/>
        </p:nvSpPr>
        <p:spPr bwMode="auto">
          <a:xfrm>
            <a:off x="2006438" y="1676052"/>
            <a:ext cx="2988000" cy="540000"/>
          </a:xfrm>
          <a:prstGeom prst="rect">
            <a:avLst/>
          </a:prstGeom>
          <a:solidFill>
            <a:schemeClr val="bg1"/>
          </a:solidFill>
          <a:ln>
            <a:solidFill>
              <a:schemeClr val="tx1"/>
            </a:solidFill>
          </a:ln>
          <a:effectLst>
            <a:outerShdw blurRad="50800" dist="38100" dir="2700000" algn="tl" rotWithShape="0">
              <a:prstClr val="black">
                <a:alpha val="40000"/>
              </a:prstClr>
            </a:outerShdw>
          </a:effectLst>
          <a:extLst/>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algn="ctr" eaLnBrk="1" hangingPunct="1"/>
            <a:r>
              <a:rPr lang="en-GB" sz="2800" b="1" dirty="0" err="1">
                <a:solidFill>
                  <a:srgbClr val="FF0000"/>
                </a:solidFill>
                <a:latin typeface="Arial" panose="020B0604020202020204" pitchFamily="34" charset="0"/>
                <a:cs typeface="Arial" panose="020B0604020202020204" pitchFamily="34" charset="0"/>
              </a:rPr>
              <a:t>y</a:t>
            </a:r>
            <a:r>
              <a:rPr lang="en-GB" sz="2800" b="1" baseline="-25000" dirty="0" err="1">
                <a:solidFill>
                  <a:srgbClr val="FF0000"/>
                </a:solidFill>
                <a:latin typeface="Arial" panose="020B0604020202020204" pitchFamily="34" charset="0"/>
                <a:cs typeface="Arial" panose="020B0604020202020204" pitchFamily="34" charset="0"/>
              </a:rPr>
              <a:t>i</a:t>
            </a:r>
            <a:r>
              <a:rPr lang="en-GB" sz="2800" b="1" dirty="0">
                <a:solidFill>
                  <a:srgbClr val="FF0000"/>
                </a:solidFill>
                <a:latin typeface="Arial" panose="020B0604020202020204" pitchFamily="34" charset="0"/>
                <a:cs typeface="Arial" panose="020B0604020202020204" pitchFamily="34" charset="0"/>
              </a:rPr>
              <a:t> = b</a:t>
            </a:r>
            <a:r>
              <a:rPr lang="en-GB" sz="2800" b="1" baseline="-25000" dirty="0">
                <a:solidFill>
                  <a:srgbClr val="FF0000"/>
                </a:solidFill>
                <a:latin typeface="Arial" panose="020B0604020202020204" pitchFamily="34" charset="0"/>
                <a:cs typeface="Arial" panose="020B0604020202020204" pitchFamily="34" charset="0"/>
              </a:rPr>
              <a:t>0</a:t>
            </a:r>
            <a:r>
              <a:rPr lang="en-GB" sz="2800" b="1" dirty="0">
                <a:solidFill>
                  <a:srgbClr val="FF0000"/>
                </a:solidFill>
                <a:latin typeface="Arial" panose="020B0604020202020204" pitchFamily="34" charset="0"/>
                <a:cs typeface="Arial" panose="020B0604020202020204" pitchFamily="34" charset="0"/>
              </a:rPr>
              <a:t> +  b</a:t>
            </a:r>
            <a:r>
              <a:rPr lang="en-GB" sz="2800" b="1" baseline="-25000" dirty="0">
                <a:solidFill>
                  <a:srgbClr val="FF0000"/>
                </a:solidFill>
                <a:latin typeface="Arial" panose="020B0604020202020204" pitchFamily="34" charset="0"/>
                <a:cs typeface="Arial" panose="020B0604020202020204" pitchFamily="34" charset="0"/>
              </a:rPr>
              <a:t>1</a:t>
            </a:r>
            <a:r>
              <a:rPr lang="en-GB" sz="2800" b="1" dirty="0">
                <a:solidFill>
                  <a:srgbClr val="FF0000"/>
                </a:solidFill>
                <a:latin typeface="Arial" panose="020B0604020202020204" pitchFamily="34" charset="0"/>
                <a:cs typeface="Arial" panose="020B0604020202020204" pitchFamily="34" charset="0"/>
              </a:rPr>
              <a:t>x</a:t>
            </a:r>
            <a:r>
              <a:rPr lang="en-GB" sz="2800" b="1" baseline="-25000" dirty="0">
                <a:solidFill>
                  <a:srgbClr val="FF0000"/>
                </a:solidFill>
                <a:latin typeface="Arial" panose="020B0604020202020204" pitchFamily="34" charset="0"/>
                <a:cs typeface="Arial" panose="020B0604020202020204" pitchFamily="34" charset="0"/>
              </a:rPr>
              <a:t>i</a:t>
            </a:r>
            <a:r>
              <a:rPr lang="en-GB" sz="2800" b="1" dirty="0">
                <a:solidFill>
                  <a:srgbClr val="FF0000"/>
                </a:solidFill>
                <a:latin typeface="Arial" panose="020B0604020202020204" pitchFamily="34" charset="0"/>
                <a:cs typeface="Arial" panose="020B0604020202020204" pitchFamily="34" charset="0"/>
              </a:rPr>
              <a:t> + </a:t>
            </a:r>
            <a:r>
              <a:rPr lang="en-GB" sz="2800" b="1" dirty="0" err="1">
                <a:solidFill>
                  <a:srgbClr val="FF0000"/>
                </a:solidFill>
                <a:latin typeface="Arial" panose="020B0604020202020204" pitchFamily="34" charset="0"/>
                <a:cs typeface="Arial" panose="020B0604020202020204" pitchFamily="34" charset="0"/>
              </a:rPr>
              <a:t>e</a:t>
            </a:r>
            <a:r>
              <a:rPr lang="en-GB" sz="2800" b="1" baseline="-25000" dirty="0" err="1">
                <a:solidFill>
                  <a:srgbClr val="FF0000"/>
                </a:solidFill>
                <a:latin typeface="Arial" panose="020B0604020202020204" pitchFamily="34" charset="0"/>
                <a:cs typeface="Arial" panose="020B0604020202020204" pitchFamily="34" charset="0"/>
              </a:rPr>
              <a:t>i</a:t>
            </a:r>
            <a:endParaRPr lang="en-GB" sz="2800" b="1" dirty="0">
              <a:solidFill>
                <a:srgbClr val="FF0000"/>
              </a:solidFill>
              <a:latin typeface="Arial" panose="020B0604020202020204" pitchFamily="34" charset="0"/>
              <a:cs typeface="Arial" panose="020B0604020202020204" pitchFamily="34" charset="0"/>
            </a:endParaRPr>
          </a:p>
        </p:txBody>
      </p:sp>
      <p:sp>
        <p:nvSpPr>
          <p:cNvPr id="35" name="Rectangle 34"/>
          <p:cNvSpPr/>
          <p:nvPr/>
        </p:nvSpPr>
        <p:spPr>
          <a:xfrm>
            <a:off x="1224352" y="5476929"/>
            <a:ext cx="356188" cy="461665"/>
          </a:xfrm>
          <a:prstGeom prst="rect">
            <a:avLst/>
          </a:prstGeom>
        </p:spPr>
        <p:txBody>
          <a:bodyPr wrap="none">
            <a:spAutoFit/>
          </a:bodyPr>
          <a:lstStyle/>
          <a:p>
            <a:r>
              <a:rPr lang="en-GB" sz="2400" dirty="0">
                <a:latin typeface="Arial" panose="020B0604020202020204" pitchFamily="34" charset="0"/>
                <a:cs typeface="Arial" panose="020B0604020202020204" pitchFamily="34" charset="0"/>
              </a:rPr>
              <a:t>0</a:t>
            </a:r>
          </a:p>
        </p:txBody>
      </p:sp>
      <p:pic>
        <p:nvPicPr>
          <p:cNvPr id="38" name="Picture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39" name="TextBox 3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40" name="TextBox 3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9421275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7"/>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6" grpId="0" animBg="1"/>
      <p:bldP spid="37" grpId="0" animBg="1"/>
      <p:bldP spid="43" grpId="0"/>
      <p:bldP spid="44" grpId="0"/>
      <p:bldP spid="45" grpId="0"/>
      <p:bldP spid="46" grpId="0"/>
      <p:bldP spid="47" grpId="0"/>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539552" y="188640"/>
            <a:ext cx="8136904" cy="1224136"/>
          </a:xfrm>
        </p:spPr>
        <p:txBody>
          <a:bodyPr>
            <a:normAutofit fontScale="90000"/>
          </a:bodyPr>
          <a:lstStyle/>
          <a:p>
            <a:pPr algn="ctr" eaLnBrk="1" hangingPunct="1"/>
            <a:r>
              <a:rPr lang="en-GB" sz="4000" dirty="0" smtClean="0">
                <a:cs typeface="Times New Roman" pitchFamily="18" charset="0"/>
              </a:rPr>
              <a:t>Least squares linear regression</a:t>
            </a:r>
          </a:p>
        </p:txBody>
      </p:sp>
      <p:sp>
        <p:nvSpPr>
          <p:cNvPr id="30723" name="Content Placeholder 2"/>
          <p:cNvSpPr>
            <a:spLocks noGrp="1"/>
          </p:cNvSpPr>
          <p:nvPr>
            <p:ph idx="1"/>
          </p:nvPr>
        </p:nvSpPr>
        <p:spPr>
          <a:xfrm>
            <a:off x="685800" y="1340769"/>
            <a:ext cx="7772400" cy="4392488"/>
          </a:xfrm>
        </p:spPr>
        <p:txBody>
          <a:bodyPr/>
          <a:lstStyle/>
          <a:p>
            <a:pPr marL="457200" indent="-457200" algn="l" eaLnBrk="1" hangingPunct="1">
              <a:lnSpc>
                <a:spcPct val="90000"/>
              </a:lnSpc>
              <a:buFont typeface="Wingdings" pitchFamily="2" charset="2"/>
              <a:buChar char="q"/>
            </a:pPr>
            <a:r>
              <a:rPr lang="en-GB" sz="2800" dirty="0" smtClean="0">
                <a:solidFill>
                  <a:schemeClr val="tx1"/>
                </a:solidFill>
              </a:rPr>
              <a:t>Regression analysis fits a line through the data using the method of least squares</a:t>
            </a:r>
          </a:p>
          <a:p>
            <a:pPr marL="457200" indent="-457200" algn="l" eaLnBrk="1" hangingPunct="1">
              <a:lnSpc>
                <a:spcPct val="90000"/>
              </a:lnSpc>
              <a:buFont typeface="Wingdings" pitchFamily="2" charset="2"/>
              <a:buChar char="q"/>
            </a:pPr>
            <a:r>
              <a:rPr lang="en-GB" sz="2800" dirty="0" smtClean="0">
                <a:solidFill>
                  <a:schemeClr val="tx1"/>
                </a:solidFill>
              </a:rPr>
              <a:t>The least squares method minimises the sum of squares of the vertical distances of the observed data from the fitted line</a:t>
            </a:r>
          </a:p>
          <a:p>
            <a:pPr marL="457200" indent="-457200" algn="l" eaLnBrk="1" hangingPunct="1">
              <a:lnSpc>
                <a:spcPct val="90000"/>
              </a:lnSpc>
              <a:buFont typeface="Wingdings" pitchFamily="2" charset="2"/>
              <a:buChar char="q"/>
            </a:pPr>
            <a:r>
              <a:rPr lang="en-GB" sz="2800" dirty="0" smtClean="0">
                <a:solidFill>
                  <a:schemeClr val="tx1"/>
                </a:solidFill>
              </a:rPr>
              <a:t>I.e. least squares minimizes the sum of the squared residuals</a:t>
            </a:r>
          </a:p>
          <a:p>
            <a:pPr marL="457200" indent="-457200" algn="l" eaLnBrk="1" hangingPunct="1">
              <a:lnSpc>
                <a:spcPct val="90000"/>
              </a:lnSpc>
              <a:buFont typeface="Wingdings" pitchFamily="2" charset="2"/>
              <a:buChar char="q"/>
            </a:pPr>
            <a:r>
              <a:rPr lang="en-GB" sz="2800" dirty="0" smtClean="0">
                <a:solidFill>
                  <a:schemeClr val="tx1"/>
                </a:solidFill>
              </a:rPr>
              <a:t>This is like drawing squares next to each residual and minimising the sum of the area of these squares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975028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640000" cy="720080"/>
          </a:xfrm>
        </p:spPr>
        <p:txBody>
          <a:bodyPr/>
          <a:lstStyle/>
          <a:p>
            <a:r>
              <a:rPr lang="en-GB" sz="3800" dirty="0" smtClean="0"/>
              <a:t>Least squares linear regression</a:t>
            </a:r>
            <a:endParaRPr lang="en-GB" sz="3800" dirty="0"/>
          </a:p>
        </p:txBody>
      </p:sp>
      <p:sp>
        <p:nvSpPr>
          <p:cNvPr id="3" name="Content Placeholder 2"/>
          <p:cNvSpPr>
            <a:spLocks noGrp="1"/>
          </p:cNvSpPr>
          <p:nvPr>
            <p:ph idx="1"/>
          </p:nvPr>
        </p:nvSpPr>
        <p:spPr>
          <a:xfrm>
            <a:off x="251520" y="908720"/>
            <a:ext cx="1512168" cy="3528392"/>
          </a:xfrm>
        </p:spPr>
        <p:txBody>
          <a:bodyPr/>
          <a:lstStyle/>
          <a:p>
            <a:pPr marL="0" indent="0">
              <a:buNone/>
            </a:pPr>
            <a:r>
              <a:rPr lang="en-GB" sz="2400" dirty="0"/>
              <a:t>From </a:t>
            </a:r>
            <a:r>
              <a:rPr lang="en-GB" sz="2400" dirty="0">
                <a:hlinkClick r:id="rId3"/>
              </a:rPr>
              <a:t>http://</a:t>
            </a:r>
            <a:r>
              <a:rPr lang="en-GB" sz="2400" dirty="0" smtClean="0">
                <a:hlinkClick r:id="rId3"/>
              </a:rPr>
              <a:t>cast.massey.ac.nz/core/index.html?book=general</a:t>
            </a:r>
            <a:endParaRPr lang="en-GB" sz="2400" dirty="0" smtClean="0"/>
          </a:p>
          <a:p>
            <a:pPr marL="0" indent="0">
              <a:buNone/>
            </a:pPr>
            <a:r>
              <a:rPr lang="en-GB" sz="2400" dirty="0" smtClean="0"/>
              <a:t>Section 3.4.4</a:t>
            </a:r>
            <a:endParaRPr lang="en-GB" sz="2400" dirty="0"/>
          </a:p>
        </p:txBody>
      </p:sp>
      <p:sp>
        <p:nvSpPr>
          <p:cNvPr id="4" name="Rectangle 3"/>
          <p:cNvSpPr/>
          <p:nvPr/>
        </p:nvSpPr>
        <p:spPr>
          <a:xfrm>
            <a:off x="251520" y="5877272"/>
            <a:ext cx="2088232" cy="861657"/>
          </a:xfrm>
          <a:prstGeom prst="rect">
            <a:avLst/>
          </a:prstGeom>
          <a:solidFill>
            <a:srgbClr val="FFFFCC"/>
          </a:solid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22946" t="21857" r="25982" b="9428"/>
          <a:stretch/>
        </p:blipFill>
        <p:spPr bwMode="auto">
          <a:xfrm>
            <a:off x="1860004" y="764704"/>
            <a:ext cx="7104484" cy="597422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840379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11560" y="260648"/>
            <a:ext cx="7772400" cy="720080"/>
          </a:xfrm>
        </p:spPr>
        <p:txBody>
          <a:bodyPr>
            <a:normAutofit fontScale="90000"/>
          </a:bodyPr>
          <a:lstStyle/>
          <a:p>
            <a:pPr algn="ctr" eaLnBrk="1" hangingPunct="1"/>
            <a:r>
              <a:rPr lang="en-GB" dirty="0" smtClean="0">
                <a:cs typeface="Times New Roman" pitchFamily="18" charset="0"/>
              </a:rPr>
              <a:t>Correlation</a:t>
            </a:r>
          </a:p>
        </p:txBody>
      </p:sp>
      <p:sp>
        <p:nvSpPr>
          <p:cNvPr id="7171" name="Content Placeholder 2"/>
          <p:cNvSpPr>
            <a:spLocks noGrp="1"/>
          </p:cNvSpPr>
          <p:nvPr>
            <p:ph idx="1"/>
          </p:nvPr>
        </p:nvSpPr>
        <p:spPr>
          <a:xfrm>
            <a:off x="827585" y="1052736"/>
            <a:ext cx="7776864" cy="4248472"/>
          </a:xfrm>
        </p:spPr>
        <p:txBody>
          <a:bodyPr/>
          <a:lstStyle/>
          <a:p>
            <a:pPr marL="457200" indent="-457200" algn="l" eaLnBrk="1" hangingPunct="1">
              <a:buFont typeface="Wingdings" pitchFamily="2" charset="2"/>
              <a:buChar char="q"/>
            </a:pPr>
            <a:r>
              <a:rPr lang="en-GB" sz="2800" dirty="0" smtClean="0">
                <a:solidFill>
                  <a:schemeClr val="tx1"/>
                </a:solidFill>
              </a:rPr>
              <a:t>Correlation is a </a:t>
            </a:r>
            <a:r>
              <a:rPr lang="en-GB" sz="2800" b="1" dirty="0" smtClean="0">
                <a:solidFill>
                  <a:schemeClr val="tx1"/>
                </a:solidFill>
              </a:rPr>
              <a:t>measure</a:t>
            </a:r>
            <a:r>
              <a:rPr lang="en-GB" sz="2800" dirty="0" smtClean="0">
                <a:solidFill>
                  <a:schemeClr val="tx1"/>
                </a:solidFill>
              </a:rPr>
              <a:t> of the </a:t>
            </a:r>
            <a:r>
              <a:rPr lang="en-GB" sz="2800" b="1" dirty="0" smtClean="0">
                <a:solidFill>
                  <a:schemeClr val="tx1"/>
                </a:solidFill>
              </a:rPr>
              <a:t>strength</a:t>
            </a:r>
            <a:r>
              <a:rPr lang="en-GB" sz="2800" dirty="0" smtClean="0">
                <a:solidFill>
                  <a:schemeClr val="tx1"/>
                </a:solidFill>
              </a:rPr>
              <a:t> of the </a:t>
            </a:r>
            <a:r>
              <a:rPr lang="en-GB" sz="2800" b="1" dirty="0" smtClean="0">
                <a:solidFill>
                  <a:schemeClr val="tx1"/>
                </a:solidFill>
              </a:rPr>
              <a:t>linear</a:t>
            </a:r>
            <a:r>
              <a:rPr lang="en-GB" sz="2800" dirty="0" smtClean="0">
                <a:solidFill>
                  <a:schemeClr val="tx1"/>
                </a:solidFill>
              </a:rPr>
              <a:t> association between two </a:t>
            </a:r>
            <a:r>
              <a:rPr lang="en-GB" sz="2800" b="1" dirty="0" smtClean="0">
                <a:solidFill>
                  <a:schemeClr val="tx1"/>
                </a:solidFill>
              </a:rPr>
              <a:t>scale </a:t>
            </a:r>
            <a:r>
              <a:rPr lang="en-GB" sz="2800" dirty="0" smtClean="0">
                <a:solidFill>
                  <a:schemeClr val="tx1"/>
                </a:solidFill>
              </a:rPr>
              <a:t>variables</a:t>
            </a:r>
          </a:p>
          <a:p>
            <a:pPr marL="457200" indent="-457200" algn="l" eaLnBrk="1" hangingPunct="1">
              <a:buFont typeface="Wingdings" pitchFamily="2" charset="2"/>
              <a:buChar char="q"/>
            </a:pPr>
            <a:r>
              <a:rPr lang="en-GB" sz="2800" dirty="0" smtClean="0">
                <a:solidFill>
                  <a:schemeClr val="tx1"/>
                </a:solidFill>
              </a:rPr>
              <a:t>Correlation is often used inappropriately when "association" is meant</a:t>
            </a:r>
          </a:p>
          <a:p>
            <a:pPr marL="457200" indent="-457200" algn="l" eaLnBrk="1" hangingPunct="1">
              <a:buFont typeface="Wingdings" pitchFamily="2" charset="2"/>
              <a:buChar char="q"/>
            </a:pPr>
            <a:r>
              <a:rPr lang="en-GB" sz="2800" dirty="0" smtClean="0">
                <a:solidFill>
                  <a:schemeClr val="tx1"/>
                </a:solidFill>
              </a:rPr>
              <a:t>The correct terminology is “</a:t>
            </a:r>
            <a:r>
              <a:rPr lang="en-GB" sz="2800" b="1" dirty="0" smtClean="0">
                <a:solidFill>
                  <a:schemeClr val="tx1"/>
                </a:solidFill>
              </a:rPr>
              <a:t>correlation coefficient</a:t>
            </a:r>
            <a:r>
              <a:rPr lang="en-GB" sz="2800" dirty="0" smtClean="0">
                <a:solidFill>
                  <a:schemeClr val="tx1"/>
                </a:solidFill>
              </a:rPr>
              <a:t>”</a:t>
            </a:r>
          </a:p>
          <a:p>
            <a:pPr marL="457200" indent="-457200" algn="l" eaLnBrk="1" hangingPunct="1">
              <a:buFont typeface="Wingdings" pitchFamily="2" charset="2"/>
              <a:buChar char="q"/>
            </a:pPr>
            <a:r>
              <a:rPr lang="en-GB" sz="2800" dirty="0" smtClean="0">
                <a:solidFill>
                  <a:schemeClr val="tx1"/>
                </a:solidFill>
              </a:rPr>
              <a:t>We usually calculate at </a:t>
            </a:r>
            <a:r>
              <a:rPr lang="en-GB" sz="2800" b="1" dirty="0" smtClean="0">
                <a:solidFill>
                  <a:schemeClr val="tx1"/>
                </a:solidFill>
              </a:rPr>
              <a:t>Pearson’s</a:t>
            </a:r>
            <a:r>
              <a:rPr lang="en-GB" sz="2800" dirty="0" smtClean="0">
                <a:solidFill>
                  <a:schemeClr val="tx1"/>
                </a:solidFill>
              </a:rPr>
              <a:t> correlation coefficient</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42747124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85800" y="188640"/>
            <a:ext cx="8029575" cy="768127"/>
          </a:xfrm>
        </p:spPr>
        <p:txBody>
          <a:bodyPr/>
          <a:lstStyle/>
          <a:p>
            <a:pPr eaLnBrk="1" hangingPunct="1"/>
            <a:r>
              <a:rPr lang="en-GB" dirty="0" smtClean="0">
                <a:cs typeface="Times New Roman" pitchFamily="18" charset="0"/>
              </a:rPr>
              <a:t>Model assumptions </a:t>
            </a:r>
          </a:p>
        </p:txBody>
      </p:sp>
      <p:sp>
        <p:nvSpPr>
          <p:cNvPr id="33795" name="Content Placeholder 2"/>
          <p:cNvSpPr>
            <a:spLocks noGrp="1"/>
          </p:cNvSpPr>
          <p:nvPr>
            <p:ph idx="1"/>
          </p:nvPr>
        </p:nvSpPr>
        <p:spPr>
          <a:xfrm>
            <a:off x="395536" y="908720"/>
            <a:ext cx="8460000" cy="2160240"/>
          </a:xfrm>
        </p:spPr>
        <p:txBody>
          <a:bodyPr>
            <a:normAutofit/>
          </a:bodyPr>
          <a:lstStyle/>
          <a:p>
            <a:pPr marL="354013" indent="-354013" algn="l">
              <a:lnSpc>
                <a:spcPct val="95000"/>
              </a:lnSpc>
              <a:spcBef>
                <a:spcPts val="600"/>
              </a:spcBef>
              <a:buFont typeface="+mj-lt"/>
              <a:buAutoNum type="arabicPeriod"/>
            </a:pPr>
            <a:r>
              <a:rPr lang="en-GB" sz="2600" dirty="0" smtClean="0">
                <a:solidFill>
                  <a:schemeClr val="tx1"/>
                </a:solidFill>
              </a:rPr>
              <a:t>The mean </a:t>
            </a:r>
            <a:r>
              <a:rPr lang="en-GB" sz="2600" dirty="0">
                <a:solidFill>
                  <a:schemeClr val="tx1"/>
                </a:solidFill>
              </a:rPr>
              <a:t>response </a:t>
            </a:r>
            <a:r>
              <a:rPr lang="en-GB" sz="2600" dirty="0" smtClean="0">
                <a:solidFill>
                  <a:schemeClr val="tx1"/>
                </a:solidFill>
              </a:rPr>
              <a:t>(y - e) varies </a:t>
            </a:r>
            <a:r>
              <a:rPr lang="en-GB" sz="2600" dirty="0">
                <a:solidFill>
                  <a:schemeClr val="tx1"/>
                </a:solidFill>
              </a:rPr>
              <a:t>linearly with </a:t>
            </a:r>
            <a:r>
              <a:rPr lang="en-GB" sz="2600" dirty="0" smtClean="0">
                <a:solidFill>
                  <a:schemeClr val="tx1"/>
                </a:solidFill>
              </a:rPr>
              <a:t>predictor (x)</a:t>
            </a:r>
            <a:endParaRPr lang="en-GB" sz="2600" dirty="0">
              <a:solidFill>
                <a:schemeClr val="tx1"/>
              </a:solidFill>
            </a:endParaRPr>
          </a:p>
          <a:p>
            <a:pPr marL="354013" indent="-354013" algn="l">
              <a:lnSpc>
                <a:spcPct val="95000"/>
              </a:lnSpc>
              <a:spcBef>
                <a:spcPts val="600"/>
              </a:spcBef>
              <a:buFont typeface="+mj-lt"/>
              <a:buAutoNum type="arabicPeriod"/>
            </a:pPr>
            <a:r>
              <a:rPr lang="en-GB" sz="2600" dirty="0" smtClean="0">
                <a:solidFill>
                  <a:schemeClr val="tx1"/>
                </a:solidFill>
              </a:rPr>
              <a:t>The unexplained </a:t>
            </a:r>
            <a:r>
              <a:rPr lang="en-GB" sz="2600" dirty="0">
                <a:solidFill>
                  <a:schemeClr val="tx1"/>
                </a:solidFill>
              </a:rPr>
              <a:t>variation </a:t>
            </a:r>
            <a:r>
              <a:rPr lang="en-GB" sz="2600" dirty="0" smtClean="0">
                <a:solidFill>
                  <a:schemeClr val="tx1"/>
                </a:solidFill>
              </a:rPr>
              <a:t>(e) is normally </a:t>
            </a:r>
            <a:r>
              <a:rPr lang="en-GB" sz="2600" dirty="0">
                <a:solidFill>
                  <a:schemeClr val="tx1"/>
                </a:solidFill>
              </a:rPr>
              <a:t>and independently distributed with constant </a:t>
            </a:r>
            <a:r>
              <a:rPr lang="en-GB" sz="2600" dirty="0" smtClean="0">
                <a:solidFill>
                  <a:schemeClr val="tx1"/>
                </a:solidFill>
              </a:rPr>
              <a:t>variance (i.e. independent of x, or it is homoscedastic)</a:t>
            </a:r>
            <a:endParaRPr lang="en-GB" sz="2600"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9992" y="2972532"/>
            <a:ext cx="3625163" cy="290474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rot="19527424">
            <a:off x="4867059" y="3987898"/>
            <a:ext cx="3345560" cy="1152322"/>
          </a:xfrm>
          <a:prstGeom prst="ellipse">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971600" y="3429000"/>
            <a:ext cx="3060000" cy="158400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a:spAutoFit/>
          </a:bodyPr>
          <a:lstStyle/>
          <a:p>
            <a:pPr algn="ctr"/>
            <a:r>
              <a:rPr lang="en-GB" sz="2400" dirty="0">
                <a:latin typeface="Arial" panose="020B0604020202020204" pitchFamily="34" charset="0"/>
                <a:cs typeface="Arial" panose="020B0604020202020204" pitchFamily="34" charset="0"/>
              </a:rPr>
              <a:t>These are </a:t>
            </a:r>
            <a:r>
              <a:rPr lang="en-GB" sz="2400" dirty="0" smtClean="0">
                <a:latin typeface="Arial" panose="020B0604020202020204" pitchFamily="34" charset="0"/>
                <a:cs typeface="Arial" panose="020B0604020202020204" pitchFamily="34" charset="0"/>
              </a:rPr>
              <a:t>both </a:t>
            </a:r>
            <a:r>
              <a:rPr lang="en-GB" sz="2400" dirty="0">
                <a:latin typeface="Arial" panose="020B0604020202020204" pitchFamily="34" charset="0"/>
                <a:cs typeface="Arial" panose="020B0604020202020204" pitchFamily="34" charset="0"/>
              </a:rPr>
              <a:t>shown by a </a:t>
            </a:r>
            <a:r>
              <a:rPr lang="en-GB" sz="2400" dirty="0" smtClean="0">
                <a:latin typeface="Arial" panose="020B0604020202020204" pitchFamily="34" charset="0"/>
                <a:cs typeface="Arial" panose="020B0604020202020204" pitchFamily="34" charset="0"/>
              </a:rPr>
              <a:t>‘cigar shaped’ </a:t>
            </a:r>
            <a:r>
              <a:rPr lang="en-GB" sz="2400" dirty="0">
                <a:latin typeface="Arial" panose="020B0604020202020204" pitchFamily="34" charset="0"/>
                <a:cs typeface="Arial" panose="020B0604020202020204" pitchFamily="34" charset="0"/>
              </a:rPr>
              <a:t>scatter plot around a straight line</a:t>
            </a:r>
          </a:p>
        </p:txBody>
      </p:sp>
      <p:cxnSp>
        <p:nvCxnSpPr>
          <p:cNvPr id="7" name="Straight Arrow Connector 6"/>
          <p:cNvCxnSpPr>
            <a:stCxn id="2" idx="3"/>
          </p:cNvCxnSpPr>
          <p:nvPr/>
        </p:nvCxnSpPr>
        <p:spPr>
          <a:xfrm>
            <a:off x="4031600" y="4221000"/>
            <a:ext cx="1476504" cy="4321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55907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2"/>
          <p:cNvSpPr>
            <a:spLocks noGrp="1"/>
          </p:cNvSpPr>
          <p:nvPr>
            <p:ph type="title"/>
          </p:nvPr>
        </p:nvSpPr>
        <p:spPr>
          <a:xfrm>
            <a:off x="2427576" y="764704"/>
            <a:ext cx="5256584" cy="659160"/>
          </a:xfrm>
        </p:spPr>
        <p:txBody>
          <a:bodyPr>
            <a:normAutofit fontScale="90000"/>
          </a:bodyPr>
          <a:lstStyle/>
          <a:p>
            <a:pPr eaLnBrk="1" hangingPunct="1"/>
            <a:r>
              <a:rPr lang="en-GB" dirty="0" smtClean="0">
                <a:cs typeface="Times New Roman" pitchFamily="18" charset="0"/>
              </a:rPr>
              <a:t>Activity</a:t>
            </a:r>
          </a:p>
        </p:txBody>
      </p:sp>
      <p:sp>
        <p:nvSpPr>
          <p:cNvPr id="24579" name="Content Placeholder 3"/>
          <p:cNvSpPr>
            <a:spLocks noGrp="1"/>
          </p:cNvSpPr>
          <p:nvPr>
            <p:ph idx="1"/>
          </p:nvPr>
        </p:nvSpPr>
        <p:spPr>
          <a:xfrm>
            <a:off x="755576" y="1834480"/>
            <a:ext cx="7772400" cy="3754760"/>
          </a:xfrm>
        </p:spPr>
        <p:txBody>
          <a:bodyPr/>
          <a:lstStyle/>
          <a:p>
            <a:pPr marL="457200" indent="-457200" algn="l" eaLnBrk="1" hangingPunct="1">
              <a:buFont typeface="Wingdings" pitchFamily="2" charset="2"/>
              <a:buChar char="q"/>
            </a:pPr>
            <a:r>
              <a:rPr lang="en-GB" sz="2800" dirty="0" smtClean="0">
                <a:solidFill>
                  <a:schemeClr val="tx1"/>
                </a:solidFill>
              </a:rPr>
              <a:t>Fit a least squares linear regression model to the </a:t>
            </a:r>
            <a:r>
              <a:rPr lang="en-GB" sz="2800" dirty="0" err="1" smtClean="0">
                <a:solidFill>
                  <a:schemeClr val="tx1"/>
                </a:solidFill>
              </a:rPr>
              <a:t>BasalCrown</a:t>
            </a:r>
            <a:r>
              <a:rPr lang="en-GB" sz="2800" dirty="0" smtClean="0">
                <a:solidFill>
                  <a:schemeClr val="tx1"/>
                </a:solidFill>
              </a:rPr>
              <a:t> data set:</a:t>
            </a:r>
            <a:endParaRPr lang="en-GB" sz="2800" dirty="0">
              <a:solidFill>
                <a:schemeClr val="tx1"/>
              </a:solidFill>
            </a:endParaRPr>
          </a:p>
          <a:p>
            <a:pPr marL="457200" indent="-457200" algn="l" eaLnBrk="1" hangingPunct="1">
              <a:buFont typeface="Wingdings" pitchFamily="2" charset="2"/>
              <a:buChar char="q"/>
            </a:pPr>
            <a:endParaRPr lang="en-GB" sz="2800" dirty="0" smtClean="0">
              <a:solidFill>
                <a:schemeClr val="tx1"/>
              </a:solidFill>
            </a:endParaRPr>
          </a:p>
          <a:p>
            <a:pPr marL="457200" indent="-457200" algn="l" eaLnBrk="1" hangingPunct="1">
              <a:buFont typeface="Wingdings" pitchFamily="2" charset="2"/>
              <a:buChar char="q"/>
            </a:pPr>
            <a:endParaRPr lang="en-GB" sz="2800" dirty="0" smtClean="0">
              <a:solidFill>
                <a:schemeClr val="tx1"/>
              </a:solidFill>
            </a:endParaRPr>
          </a:p>
          <a:p>
            <a:pPr marL="457200" indent="-457200" algn="l" eaLnBrk="1" hangingPunct="1">
              <a:buFont typeface="Wingdings" pitchFamily="2" charset="2"/>
              <a:buChar char="q"/>
            </a:pPr>
            <a:r>
              <a:rPr lang="en-GB" sz="2800" dirty="0" smtClean="0">
                <a:solidFill>
                  <a:schemeClr val="tx1"/>
                </a:solidFill>
              </a:rPr>
              <a:t>Check the model for significance</a:t>
            </a:r>
          </a:p>
          <a:p>
            <a:pPr marL="457200" indent="-457200" algn="l" eaLnBrk="1" hangingPunct="1">
              <a:buFont typeface="Wingdings" pitchFamily="2" charset="2"/>
              <a:buChar char="q"/>
            </a:pPr>
            <a:r>
              <a:rPr lang="en-GB" sz="2800" dirty="0" smtClean="0">
                <a:solidFill>
                  <a:schemeClr val="tx1"/>
                </a:solidFill>
              </a:rPr>
              <a:t>What are the estimated values of b</a:t>
            </a:r>
            <a:r>
              <a:rPr lang="en-GB" sz="2800" baseline="-25000" dirty="0" smtClean="0">
                <a:solidFill>
                  <a:schemeClr val="tx1"/>
                </a:solidFill>
              </a:rPr>
              <a:t>0</a:t>
            </a:r>
            <a:r>
              <a:rPr lang="en-GB" sz="2800" dirty="0" smtClean="0">
                <a:solidFill>
                  <a:schemeClr val="tx1"/>
                </a:solidFill>
              </a:rPr>
              <a:t> and b</a:t>
            </a:r>
            <a:r>
              <a:rPr lang="en-GB" sz="2800" baseline="-25000" dirty="0" smtClean="0">
                <a:solidFill>
                  <a:schemeClr val="tx1"/>
                </a:solidFill>
              </a:rPr>
              <a:t>1</a:t>
            </a:r>
            <a:r>
              <a:rPr lang="en-GB" sz="2800" dirty="0">
                <a:solidFill>
                  <a:schemeClr val="tx1"/>
                </a:solidFill>
              </a:rPr>
              <a:t>?</a:t>
            </a:r>
            <a:endParaRPr lang="en-GB" sz="2800" dirty="0" smtClean="0">
              <a:solidFill>
                <a:schemeClr val="tx1"/>
              </a:solidFill>
            </a:endParaRPr>
          </a:p>
          <a:p>
            <a:pPr marL="457200" indent="-457200" algn="l" eaLnBrk="1" hangingPunct="1">
              <a:buFont typeface="Wingdings" pitchFamily="2" charset="2"/>
              <a:buChar char="q"/>
            </a:pPr>
            <a:r>
              <a:rPr lang="en-GB" sz="2800" dirty="0" smtClean="0">
                <a:solidFill>
                  <a:schemeClr val="tx1"/>
                </a:solidFill>
              </a:rPr>
              <a:t>Write out the model</a:t>
            </a:r>
            <a:endParaRPr lang="en-GB" sz="2800" baseline="-25000" dirty="0" smtClean="0">
              <a:solidFill>
                <a:schemeClr val="tx1"/>
              </a:solidFill>
            </a:endParaRPr>
          </a:p>
        </p:txBody>
      </p:sp>
      <p:sp>
        <p:nvSpPr>
          <p:cNvPr id="2" name="Rectangle 1"/>
          <p:cNvSpPr/>
          <p:nvPr/>
        </p:nvSpPr>
        <p:spPr>
          <a:xfrm>
            <a:off x="1547664" y="2974843"/>
            <a:ext cx="6164893" cy="52322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2800" i="1" dirty="0" err="1">
                <a:cs typeface="Times New Roman" pitchFamily="18" charset="0"/>
              </a:rPr>
              <a:t>CrownVolume</a:t>
            </a:r>
            <a:r>
              <a:rPr lang="en-GB" sz="2800" dirty="0">
                <a:cs typeface="Times New Roman" pitchFamily="18" charset="0"/>
              </a:rPr>
              <a:t> = b</a:t>
            </a:r>
            <a:r>
              <a:rPr lang="en-GB" sz="2800" baseline="-25000" dirty="0">
                <a:cs typeface="Times New Roman" pitchFamily="18" charset="0"/>
              </a:rPr>
              <a:t>0</a:t>
            </a:r>
            <a:r>
              <a:rPr lang="en-GB" sz="2800" dirty="0">
                <a:cs typeface="Times New Roman" pitchFamily="18" charset="0"/>
              </a:rPr>
              <a:t> + b</a:t>
            </a:r>
            <a:r>
              <a:rPr lang="en-GB" sz="2800" baseline="-25000" dirty="0">
                <a:cs typeface="Times New Roman" pitchFamily="18" charset="0"/>
              </a:rPr>
              <a:t>1</a:t>
            </a:r>
            <a:r>
              <a:rPr lang="en-GB" sz="2800" dirty="0">
                <a:cs typeface="Times New Roman" pitchFamily="18" charset="0"/>
                <a:sym typeface="Symbol"/>
              </a:rPr>
              <a:t></a:t>
            </a:r>
            <a:r>
              <a:rPr lang="en-GB" sz="2800" i="1" dirty="0">
                <a:cs typeface="Times New Roman" pitchFamily="18" charset="0"/>
              </a:rPr>
              <a:t>BasalGrowth</a:t>
            </a:r>
            <a:endParaRPr lang="en-GB" sz="2800" i="1" dirty="0"/>
          </a:p>
        </p:txBody>
      </p:sp>
      <p:pic>
        <p:nvPicPr>
          <p:cNvPr id="5" name="Picture 4" descr="MCPE02604_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7188" y="285750"/>
            <a:ext cx="1747837"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41137341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1113" y="476672"/>
            <a:ext cx="4859022" cy="523220"/>
          </a:xfrm>
          <a:prstGeom prst="rect">
            <a:avLst/>
          </a:prstGeom>
        </p:spPr>
        <p:txBody>
          <a:bodyPr wrap="none">
            <a:spAutoFit/>
          </a:bodyPr>
          <a:lstStyle/>
          <a:p>
            <a:r>
              <a:rPr lang="en-GB" sz="2800" dirty="0" smtClean="0">
                <a:latin typeface="+mn-lt"/>
                <a:cs typeface="Times New Roman" pitchFamily="18" charset="0"/>
              </a:rPr>
              <a:t>With the file </a:t>
            </a:r>
            <a:r>
              <a:rPr lang="en-GB" sz="2800" dirty="0" err="1" smtClean="0">
                <a:latin typeface="+mn-lt"/>
                <a:cs typeface="Times New Roman" pitchFamily="18" charset="0"/>
              </a:rPr>
              <a:t>CrownBasal.sav</a:t>
            </a:r>
            <a:r>
              <a:rPr lang="en-GB" sz="2800" dirty="0" smtClean="0">
                <a:latin typeface="+mn-lt"/>
                <a:cs typeface="Times New Roman" pitchFamily="18" charset="0"/>
              </a:rPr>
              <a:t>:</a:t>
            </a:r>
            <a:endParaRPr lang="en-GB" sz="2800" dirty="0">
              <a:latin typeface="+mn-lt"/>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85" t="2299" r="1431" b="2125"/>
          <a:stretch/>
        </p:blipFill>
        <p:spPr bwMode="auto">
          <a:xfrm>
            <a:off x="3419872" y="1139551"/>
            <a:ext cx="5374432" cy="471566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01113" y="999892"/>
            <a:ext cx="2664296" cy="4601260"/>
          </a:xfrm>
          <a:prstGeom prst="rect">
            <a:avLst/>
          </a:prstGeom>
          <a:noFill/>
        </p:spPr>
        <p:txBody>
          <a:bodyPr wrap="square" rtlCol="0">
            <a:spAutoFit/>
          </a:bodyPr>
          <a:lstStyle/>
          <a:p>
            <a:pPr marL="342900" indent="-342900">
              <a:buFont typeface="Wingdings" pitchFamily="2" charset="2"/>
              <a:buChar char="q"/>
            </a:pPr>
            <a:r>
              <a:rPr lang="en-GB" sz="2400" dirty="0" smtClean="0">
                <a:latin typeface="Arial" panose="020B0604020202020204" pitchFamily="34" charset="0"/>
                <a:cs typeface="Arial" panose="020B0604020202020204" pitchFamily="34" charset="0"/>
              </a:rPr>
              <a:t>Select </a:t>
            </a:r>
            <a:r>
              <a:rPr lang="en-GB" sz="2400" dirty="0" err="1" smtClean="0">
                <a:latin typeface="Arial" panose="020B0604020202020204" pitchFamily="34" charset="0"/>
                <a:cs typeface="Arial" panose="020B0604020202020204" pitchFamily="34" charset="0"/>
              </a:rPr>
              <a:t>Analyze</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&gt; Regression &gt; Linear</a:t>
            </a:r>
          </a:p>
          <a:p>
            <a:pPr marL="342900" indent="-342900">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Choose </a:t>
            </a:r>
            <a:r>
              <a:rPr lang="en-GB" sz="2400" i="1" dirty="0" err="1" smtClean="0">
                <a:latin typeface="Arial" panose="020B0604020202020204" pitchFamily="34" charset="0"/>
                <a:cs typeface="Arial" panose="020B0604020202020204" pitchFamily="34" charset="0"/>
              </a:rPr>
              <a:t>CrownVolume</a:t>
            </a:r>
            <a:r>
              <a:rPr lang="en-GB" sz="2400" dirty="0" smtClean="0">
                <a:latin typeface="Arial" panose="020B0604020202020204" pitchFamily="34" charset="0"/>
                <a:cs typeface="Arial" panose="020B0604020202020204" pitchFamily="34" charset="0"/>
              </a:rPr>
              <a:t> as the dependent variable and </a:t>
            </a:r>
            <a:r>
              <a:rPr lang="en-GB" sz="2400" i="1" dirty="0" err="1" smtClean="0">
                <a:latin typeface="Arial" panose="020B0604020202020204" pitchFamily="34" charset="0"/>
                <a:cs typeface="Arial" panose="020B0604020202020204" pitchFamily="34" charset="0"/>
              </a:rPr>
              <a:t>BasalGrowth</a:t>
            </a:r>
            <a:r>
              <a:rPr lang="en-GB" sz="2400" dirty="0" smtClean="0">
                <a:latin typeface="Arial" panose="020B0604020202020204" pitchFamily="34" charset="0"/>
                <a:cs typeface="Arial" panose="020B0604020202020204" pitchFamily="34" charset="0"/>
              </a:rPr>
              <a:t> as the independent variable</a:t>
            </a:r>
            <a:endParaRPr lang="en-GB" sz="2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4582999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04664"/>
            <a:ext cx="7992000" cy="2169012"/>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179512" y="2996952"/>
            <a:ext cx="1693092" cy="46166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2400" dirty="0">
                <a:latin typeface="Arial" panose="020B0604020202020204" pitchFamily="34" charset="0"/>
                <a:cs typeface="Arial" panose="020B0604020202020204" pitchFamily="34" charset="0"/>
              </a:rPr>
              <a:t>b</a:t>
            </a:r>
            <a:r>
              <a:rPr lang="en-GB" sz="2400" baseline="-25000" dirty="0">
                <a:latin typeface="Arial" panose="020B0604020202020204" pitchFamily="34" charset="0"/>
                <a:cs typeface="Arial" panose="020B0604020202020204" pitchFamily="34" charset="0"/>
              </a:rPr>
              <a:t>0</a:t>
            </a:r>
            <a:r>
              <a:rPr lang="en-GB" sz="2400" dirty="0">
                <a:latin typeface="Arial" panose="020B0604020202020204" pitchFamily="34" charset="0"/>
                <a:cs typeface="Arial" panose="020B0604020202020204" pitchFamily="34" charset="0"/>
              </a:rPr>
              <a:t> = -5.452</a:t>
            </a:r>
          </a:p>
        </p:txBody>
      </p:sp>
      <p:sp>
        <p:nvSpPr>
          <p:cNvPr id="3" name="Rectangle 2"/>
          <p:cNvSpPr/>
          <p:nvPr/>
        </p:nvSpPr>
        <p:spPr>
          <a:xfrm>
            <a:off x="323528" y="4420544"/>
            <a:ext cx="1933543" cy="46166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2400" dirty="0">
                <a:latin typeface="Arial" panose="020B0604020202020204" pitchFamily="34" charset="0"/>
                <a:cs typeface="Arial" panose="020B0604020202020204" pitchFamily="34" charset="0"/>
              </a:rPr>
              <a:t>b</a:t>
            </a:r>
            <a:r>
              <a:rPr lang="en-GB" sz="2400" baseline="-25000" dirty="0">
                <a:latin typeface="Arial" panose="020B0604020202020204" pitchFamily="34" charset="0"/>
                <a:cs typeface="Arial" panose="020B0604020202020204" pitchFamily="34" charset="0"/>
              </a:rPr>
              <a:t>1</a:t>
            </a:r>
            <a:r>
              <a:rPr lang="en-GB" sz="2400" dirty="0">
                <a:latin typeface="Arial" panose="020B0604020202020204" pitchFamily="34" charset="0"/>
                <a:cs typeface="Arial" panose="020B0604020202020204" pitchFamily="34" charset="0"/>
              </a:rPr>
              <a:t> = 127.273</a:t>
            </a:r>
          </a:p>
        </p:txBody>
      </p:sp>
      <p:sp>
        <p:nvSpPr>
          <p:cNvPr id="10" name="Rectangle 9"/>
          <p:cNvSpPr/>
          <p:nvPr/>
        </p:nvSpPr>
        <p:spPr>
          <a:xfrm>
            <a:off x="968631" y="5006483"/>
            <a:ext cx="6727932" cy="907941"/>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2400" dirty="0" smtClean="0">
                <a:latin typeface="Arial" panose="020B0604020202020204" pitchFamily="34" charset="0"/>
                <a:cs typeface="Arial" panose="020B0604020202020204" pitchFamily="34" charset="0"/>
              </a:rPr>
              <a:t>Therefore the model is:</a:t>
            </a:r>
          </a:p>
          <a:p>
            <a:pPr>
              <a:spcBef>
                <a:spcPts val="600"/>
              </a:spcBef>
            </a:pPr>
            <a:r>
              <a:rPr lang="en-GB" sz="2400" i="1" dirty="0" err="1" smtClean="0">
                <a:latin typeface="Arial" panose="020B0604020202020204" pitchFamily="34" charset="0"/>
                <a:cs typeface="Arial" panose="020B0604020202020204" pitchFamily="34" charset="0"/>
              </a:rPr>
              <a:t>CrownVolume</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 -5.452</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127.273</a:t>
            </a:r>
            <a:r>
              <a:rPr lang="en-GB" sz="2400" dirty="0" smtClean="0">
                <a:latin typeface="Arial" panose="020B0604020202020204" pitchFamily="34" charset="0"/>
                <a:cs typeface="Arial" panose="020B0604020202020204" pitchFamily="34" charset="0"/>
                <a:sym typeface="Symbol"/>
              </a:rPr>
              <a:t></a:t>
            </a:r>
            <a:r>
              <a:rPr lang="en-GB" sz="2400" i="1" dirty="0">
                <a:latin typeface="Arial" panose="020B0604020202020204" pitchFamily="34" charset="0"/>
                <a:cs typeface="Arial" panose="020B0604020202020204" pitchFamily="34" charset="0"/>
              </a:rPr>
              <a:t>BasalGrowth</a:t>
            </a:r>
          </a:p>
        </p:txBody>
      </p:sp>
      <p:cxnSp>
        <p:nvCxnSpPr>
          <p:cNvPr id="11" name="Straight Arrow Connector 10"/>
          <p:cNvCxnSpPr>
            <a:stCxn id="2" idx="0"/>
          </p:cNvCxnSpPr>
          <p:nvPr/>
        </p:nvCxnSpPr>
        <p:spPr>
          <a:xfrm flipV="1">
            <a:off x="1026058" y="1700808"/>
            <a:ext cx="2105782" cy="129614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3" idx="0"/>
          </p:cNvCxnSpPr>
          <p:nvPr/>
        </p:nvCxnSpPr>
        <p:spPr>
          <a:xfrm flipV="1">
            <a:off x="1290300" y="2060848"/>
            <a:ext cx="1769804" cy="235969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652120" y="2890239"/>
            <a:ext cx="3132000" cy="194400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latin typeface="Arial" panose="020B0604020202020204" pitchFamily="34" charset="0"/>
                <a:cs typeface="Arial" panose="020B0604020202020204" pitchFamily="34" charset="0"/>
              </a:rPr>
              <a:t>The </a:t>
            </a:r>
            <a:r>
              <a:rPr lang="en-GB" sz="2400" i="1" dirty="0" err="1" smtClean="0">
                <a:latin typeface="Arial" panose="020B0604020202020204" pitchFamily="34" charset="0"/>
                <a:cs typeface="Arial" panose="020B0604020202020204" pitchFamily="34" charset="0"/>
              </a:rPr>
              <a:t>BasalGrowth</a:t>
            </a:r>
            <a:r>
              <a:rPr lang="en-GB" sz="2400" dirty="0" smtClean="0">
                <a:latin typeface="Arial" panose="020B0604020202020204" pitchFamily="34" charset="0"/>
                <a:cs typeface="Arial" panose="020B0604020202020204" pitchFamily="34" charset="0"/>
              </a:rPr>
              <a:t> coefficient (b</a:t>
            </a:r>
            <a:r>
              <a:rPr lang="en-GB" sz="2400" baseline="-25000" dirty="0" smtClean="0">
                <a:latin typeface="Arial" panose="020B0604020202020204" pitchFamily="34" charset="0"/>
                <a:cs typeface="Arial" panose="020B0604020202020204" pitchFamily="34" charset="0"/>
              </a:rPr>
              <a:t>1</a:t>
            </a:r>
            <a:r>
              <a:rPr lang="en-GB" sz="2400" dirty="0" smtClean="0">
                <a:latin typeface="Arial" panose="020B0604020202020204" pitchFamily="34" charset="0"/>
                <a:cs typeface="Arial" panose="020B0604020202020204" pitchFamily="34" charset="0"/>
              </a:rPr>
              <a:t>) estimate is highly significant (p &lt; 0.001) (H</a:t>
            </a:r>
            <a:r>
              <a:rPr lang="en-GB" sz="2400" baseline="-25000" dirty="0" smtClean="0">
                <a:latin typeface="Arial" panose="020B0604020202020204" pitchFamily="34" charset="0"/>
                <a:cs typeface="Arial" panose="020B0604020202020204" pitchFamily="34" charset="0"/>
              </a:rPr>
              <a:t>0</a:t>
            </a:r>
            <a:r>
              <a:rPr lang="en-GB" sz="2400" dirty="0" smtClean="0">
                <a:latin typeface="Arial" panose="020B0604020202020204" pitchFamily="34" charset="0"/>
                <a:cs typeface="Arial" panose="020B0604020202020204" pitchFamily="34" charset="0"/>
              </a:rPr>
              <a:t>: b</a:t>
            </a:r>
            <a:r>
              <a:rPr lang="en-GB" sz="2400" baseline="-25000" dirty="0" smtClean="0">
                <a:latin typeface="Arial" panose="020B0604020202020204" pitchFamily="34" charset="0"/>
                <a:cs typeface="Arial" panose="020B0604020202020204" pitchFamily="34" charset="0"/>
              </a:rPr>
              <a:t>1</a:t>
            </a:r>
            <a:r>
              <a:rPr lang="en-GB" sz="2400" dirty="0" smtClean="0">
                <a:latin typeface="Arial" panose="020B0604020202020204" pitchFamily="34" charset="0"/>
                <a:cs typeface="Arial" panose="020B0604020202020204" pitchFamily="34" charset="0"/>
              </a:rPr>
              <a:t> = 0)</a:t>
            </a:r>
            <a:endParaRPr lang="en-GB" sz="2400" dirty="0">
              <a:latin typeface="Arial" panose="020B0604020202020204" pitchFamily="34" charset="0"/>
              <a:cs typeface="Arial" panose="020B0604020202020204" pitchFamily="34" charset="0"/>
            </a:endParaRPr>
          </a:p>
        </p:txBody>
      </p:sp>
      <p:cxnSp>
        <p:nvCxnSpPr>
          <p:cNvPr id="20" name="Straight Arrow Connector 19"/>
          <p:cNvCxnSpPr>
            <a:stCxn id="8" idx="0"/>
          </p:cNvCxnSpPr>
          <p:nvPr/>
        </p:nvCxnSpPr>
        <p:spPr>
          <a:xfrm flipV="1">
            <a:off x="7218120" y="2132857"/>
            <a:ext cx="810264" cy="75738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699792" y="2626465"/>
            <a:ext cx="2838668" cy="2308324"/>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dirty="0" smtClean="0">
                <a:latin typeface="Arial" panose="020B0604020202020204" pitchFamily="34" charset="0"/>
                <a:cs typeface="Arial" panose="020B0604020202020204" pitchFamily="34" charset="0"/>
              </a:rPr>
              <a:t>The constant coefficient (b</a:t>
            </a:r>
            <a:r>
              <a:rPr lang="en-GB" sz="2400" baseline="-25000" dirty="0" smtClean="0">
                <a:latin typeface="Arial" panose="020B0604020202020204" pitchFamily="34" charset="0"/>
                <a:cs typeface="Arial" panose="020B0604020202020204" pitchFamily="34" charset="0"/>
              </a:rPr>
              <a:t>0</a:t>
            </a:r>
            <a:r>
              <a:rPr lang="en-GB" sz="2400" dirty="0" smtClean="0">
                <a:latin typeface="Arial" panose="020B0604020202020204" pitchFamily="34" charset="0"/>
                <a:cs typeface="Arial" panose="020B0604020202020204" pitchFamily="34" charset="0"/>
              </a:rPr>
              <a:t>) estimate is not significant</a:t>
            </a:r>
          </a:p>
          <a:p>
            <a:pPr algn="ctr"/>
            <a:r>
              <a:rPr lang="en-GB" sz="2400" dirty="0" smtClean="0">
                <a:latin typeface="Arial" panose="020B0604020202020204" pitchFamily="34" charset="0"/>
                <a:cs typeface="Arial" panose="020B0604020202020204" pitchFamily="34" charset="0"/>
              </a:rPr>
              <a:t>(H</a:t>
            </a:r>
            <a:r>
              <a:rPr lang="en-GB" sz="2400" baseline="-25000" dirty="0" smtClean="0">
                <a:latin typeface="Arial" panose="020B0604020202020204" pitchFamily="34" charset="0"/>
                <a:cs typeface="Arial" panose="020B0604020202020204" pitchFamily="34" charset="0"/>
              </a:rPr>
              <a:t>0</a:t>
            </a:r>
            <a:r>
              <a:rPr lang="en-GB" sz="2400" dirty="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b</a:t>
            </a:r>
            <a:r>
              <a:rPr lang="en-GB" sz="2400" baseline="-25000" dirty="0" smtClean="0">
                <a:latin typeface="Arial" panose="020B0604020202020204" pitchFamily="34" charset="0"/>
                <a:cs typeface="Arial" panose="020B0604020202020204" pitchFamily="34" charset="0"/>
              </a:rPr>
              <a:t>0</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0) – this is normally ignored</a:t>
            </a:r>
          </a:p>
        </p:txBody>
      </p:sp>
      <p:cxnSp>
        <p:nvCxnSpPr>
          <p:cNvPr id="26" name="Straight Arrow Connector 25"/>
          <p:cNvCxnSpPr>
            <a:stCxn id="24" idx="0"/>
          </p:cNvCxnSpPr>
          <p:nvPr/>
        </p:nvCxnSpPr>
        <p:spPr>
          <a:xfrm flipV="1">
            <a:off x="4119126" y="1700809"/>
            <a:ext cx="3867606" cy="92565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3" name="TextBox 12"/>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5" name="TextBox 14"/>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9579033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20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2000"/>
                                        <p:tgtEl>
                                          <p:spTgt spid="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20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2000"/>
                                        <p:tgtEl>
                                          <p:spTgt spid="2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20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8" grpId="0" animBg="1"/>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2"/>
          <p:cNvSpPr>
            <a:spLocks noGrp="1"/>
          </p:cNvSpPr>
          <p:nvPr>
            <p:ph type="title" idx="4294967295"/>
          </p:nvPr>
        </p:nvSpPr>
        <p:spPr>
          <a:xfrm>
            <a:off x="457200" y="274638"/>
            <a:ext cx="8229600" cy="634082"/>
          </a:xfrm>
        </p:spPr>
        <p:txBody>
          <a:bodyPr>
            <a:normAutofit fontScale="90000"/>
          </a:bodyPr>
          <a:lstStyle/>
          <a:p>
            <a:pPr algn="ctr" eaLnBrk="1" hangingPunct="1"/>
            <a:r>
              <a:rPr lang="en-GB" dirty="0" smtClean="0">
                <a:cs typeface="Times New Roman" pitchFamily="18" charset="0"/>
              </a:rPr>
              <a:t>The fitted </a:t>
            </a:r>
            <a:r>
              <a:rPr lang="en-GB" dirty="0">
                <a:cs typeface="Times New Roman" pitchFamily="18" charset="0"/>
              </a:rPr>
              <a:t>m</a:t>
            </a:r>
            <a:r>
              <a:rPr lang="en-GB" dirty="0" smtClean="0">
                <a:cs typeface="Times New Roman" pitchFamily="18" charset="0"/>
              </a:rPr>
              <a:t>odel</a:t>
            </a:r>
          </a:p>
        </p:txBody>
      </p:sp>
      <p:sp>
        <p:nvSpPr>
          <p:cNvPr id="5" name="Rectangle 4"/>
          <p:cNvSpPr/>
          <p:nvPr/>
        </p:nvSpPr>
        <p:spPr>
          <a:xfrm>
            <a:off x="1187624" y="1052736"/>
            <a:ext cx="6727932" cy="461665"/>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none">
            <a:spAutoFit/>
          </a:bodyPr>
          <a:lstStyle/>
          <a:p>
            <a:r>
              <a:rPr lang="en-GB" sz="2400" i="1" dirty="0" err="1">
                <a:latin typeface="Arial" panose="020B0604020202020204" pitchFamily="34" charset="0"/>
                <a:cs typeface="Arial" panose="020B0604020202020204" pitchFamily="34" charset="0"/>
              </a:rPr>
              <a:t>CrownVolume</a:t>
            </a:r>
            <a:r>
              <a:rPr lang="en-GB" sz="2400" dirty="0">
                <a:latin typeface="Arial" panose="020B0604020202020204" pitchFamily="34" charset="0"/>
                <a:cs typeface="Arial" panose="020B0604020202020204" pitchFamily="34" charset="0"/>
              </a:rPr>
              <a:t> = -5.452</a:t>
            </a:r>
            <a:r>
              <a:rPr lang="en-GB" sz="2400" dirty="0" smtClean="0">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127.273</a:t>
            </a:r>
            <a:r>
              <a:rPr lang="en-GB" sz="2400" dirty="0" smtClean="0">
                <a:latin typeface="Arial" panose="020B0604020202020204" pitchFamily="34" charset="0"/>
                <a:cs typeface="Arial" panose="020B0604020202020204" pitchFamily="34" charset="0"/>
                <a:sym typeface="Symbol"/>
              </a:rPr>
              <a:t></a:t>
            </a:r>
            <a:r>
              <a:rPr lang="en-GB" sz="2400" i="1" dirty="0">
                <a:latin typeface="Arial" panose="020B0604020202020204" pitchFamily="34" charset="0"/>
                <a:cs typeface="Arial" panose="020B0604020202020204" pitchFamily="34" charset="0"/>
              </a:rPr>
              <a:t>BasalGrowth</a:t>
            </a: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6304" y="1700808"/>
            <a:ext cx="5112000" cy="409610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Connector 6"/>
          <p:cNvCxnSpPr/>
          <p:nvPr/>
        </p:nvCxnSpPr>
        <p:spPr>
          <a:xfrm flipV="1">
            <a:off x="2736336" y="2636912"/>
            <a:ext cx="4427952" cy="2808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938606901"/>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30622"/>
            <a:ext cx="8712968" cy="562074"/>
          </a:xfrm>
        </p:spPr>
        <p:txBody>
          <a:bodyPr>
            <a:noAutofit/>
          </a:bodyPr>
          <a:lstStyle/>
          <a:p>
            <a:pPr>
              <a:lnSpc>
                <a:spcPct val="90000"/>
              </a:lnSpc>
            </a:pPr>
            <a:r>
              <a:rPr lang="en-GB" sz="3600" dirty="0" smtClean="0"/>
              <a:t>Confidence intervals for b</a:t>
            </a:r>
            <a:r>
              <a:rPr lang="en-GB" sz="3600" baseline="-25000" dirty="0" smtClean="0"/>
              <a:t>0</a:t>
            </a:r>
            <a:r>
              <a:rPr lang="en-GB" sz="3600" dirty="0" smtClean="0"/>
              <a:t> and b</a:t>
            </a:r>
            <a:r>
              <a:rPr lang="en-GB" sz="3600" baseline="-25000" dirty="0" smtClean="0"/>
              <a:t>1</a:t>
            </a:r>
            <a:endParaRPr lang="en-GB" sz="3600" baseline="-25000" dirty="0"/>
          </a:p>
        </p:txBody>
      </p:sp>
      <p:sp>
        <p:nvSpPr>
          <p:cNvPr id="3" name="Content Placeholder 2"/>
          <p:cNvSpPr>
            <a:spLocks noGrp="1"/>
          </p:cNvSpPr>
          <p:nvPr>
            <p:ph idx="1"/>
          </p:nvPr>
        </p:nvSpPr>
        <p:spPr>
          <a:xfrm>
            <a:off x="323528" y="807299"/>
            <a:ext cx="5112568" cy="3053749"/>
          </a:xfrm>
        </p:spPr>
        <p:txBody>
          <a:bodyPr>
            <a:normAutofit/>
          </a:bodyPr>
          <a:lstStyle/>
          <a:p>
            <a:pPr marL="447675" indent="-447675">
              <a:lnSpc>
                <a:spcPct val="90000"/>
              </a:lnSpc>
              <a:spcBef>
                <a:spcPts val="600"/>
              </a:spcBef>
            </a:pPr>
            <a:r>
              <a:rPr lang="en-GB" sz="2800" dirty="0" smtClean="0"/>
              <a:t>Redo the analysis</a:t>
            </a:r>
          </a:p>
          <a:p>
            <a:pPr marL="447675" indent="-447675">
              <a:lnSpc>
                <a:spcPct val="90000"/>
              </a:lnSpc>
              <a:spcBef>
                <a:spcPts val="600"/>
              </a:spcBef>
            </a:pPr>
            <a:r>
              <a:rPr lang="en-GB" sz="2800" dirty="0" smtClean="0"/>
              <a:t>Select Statistics…</a:t>
            </a:r>
          </a:p>
          <a:p>
            <a:pPr marL="447675" indent="-447675">
              <a:lnSpc>
                <a:spcPct val="90000"/>
              </a:lnSpc>
              <a:spcBef>
                <a:spcPts val="600"/>
              </a:spcBef>
            </a:pPr>
            <a:r>
              <a:rPr lang="en-GB" sz="2800" dirty="0" smtClean="0"/>
              <a:t>Select Confidence intervals</a:t>
            </a:r>
          </a:p>
          <a:p>
            <a:pPr marL="447675" indent="-447675">
              <a:lnSpc>
                <a:spcPct val="90000"/>
              </a:lnSpc>
              <a:spcBef>
                <a:spcPts val="600"/>
              </a:spcBef>
            </a:pPr>
            <a:r>
              <a:rPr lang="en-GB" sz="2800" dirty="0" smtClean="0"/>
              <a:t>Gives upper and lower bounds for the confidence intervals for the two coefficients</a:t>
            </a:r>
            <a:endParaRPr lang="en-GB" sz="2800"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75" t="2203" r="2166" b="2726"/>
          <a:stretch/>
        </p:blipFill>
        <p:spPr bwMode="auto">
          <a:xfrm>
            <a:off x="5425460" y="834986"/>
            <a:ext cx="3467020" cy="317007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4165169"/>
            <a:ext cx="8503062" cy="171210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a:endCxn id="9" idx="1"/>
          </p:cNvCxnSpPr>
          <p:nvPr/>
        </p:nvCxnSpPr>
        <p:spPr>
          <a:xfrm>
            <a:off x="3995936" y="3212976"/>
            <a:ext cx="2952328" cy="21242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948264" y="5085184"/>
            <a:ext cx="1863280" cy="504056"/>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0" name="TextBox 9"/>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1" name="TextBox 10"/>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22933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fade">
                                      <p:cBhvr>
                                        <p:cTn id="7" dur="2000"/>
                                        <p:tgtEl>
                                          <p:spTgt spid="409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1880" y="413011"/>
            <a:ext cx="5112000" cy="409610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Connector 8"/>
          <p:cNvCxnSpPr/>
          <p:nvPr/>
        </p:nvCxnSpPr>
        <p:spPr>
          <a:xfrm flipV="1">
            <a:off x="4031912" y="1385587"/>
            <a:ext cx="4427952" cy="2808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4031912" y="1133715"/>
            <a:ext cx="4427952" cy="28080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4031912" y="1637459"/>
            <a:ext cx="4428000" cy="2808000"/>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031912" y="809523"/>
            <a:ext cx="4211928" cy="3384064"/>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031912" y="1925179"/>
            <a:ext cx="4715984" cy="226840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031912" y="1061395"/>
            <a:ext cx="4211928" cy="338406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4031912" y="2177051"/>
            <a:ext cx="4715984" cy="226840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V="1">
            <a:off x="3995368" y="557339"/>
            <a:ext cx="4211928" cy="3384064"/>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3995368" y="1672995"/>
            <a:ext cx="4715984" cy="2268408"/>
          </a:xfrm>
          <a:prstGeom prst="line">
            <a:avLst/>
          </a:prstGeom>
          <a:ln w="19050">
            <a:solidFill>
              <a:srgbClr val="7030A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79512" y="261424"/>
            <a:ext cx="3168000" cy="5544000"/>
          </a:xfrm>
          <a:prstGeom prst="rect">
            <a:avLst/>
          </a:prstGeom>
          <a:noFill/>
        </p:spPr>
        <p:txBody>
          <a:bodyPr wrap="square" rtlCol="0">
            <a:spAutoFit/>
          </a:bodyPr>
          <a:lstStyle/>
          <a:p>
            <a:pPr marL="354013" indent="-354013">
              <a:lnSpc>
                <a:spcPct val="95000"/>
              </a:lnSpc>
              <a:spcBef>
                <a:spcPts val="600"/>
              </a:spcBef>
              <a:buFont typeface="Wingdings" pitchFamily="2" charset="2"/>
              <a:buChar char="q"/>
            </a:pPr>
            <a:r>
              <a:rPr lang="en-GB" sz="2400" dirty="0" smtClean="0">
                <a:solidFill>
                  <a:srgbClr val="FF0000"/>
                </a:solidFill>
                <a:latin typeface="Arial" panose="020B0604020202020204" pitchFamily="34" charset="0"/>
                <a:cs typeface="Arial" panose="020B0604020202020204" pitchFamily="34" charset="0"/>
              </a:rPr>
              <a:t>Red line: original fitted model</a:t>
            </a:r>
          </a:p>
          <a:p>
            <a:pPr marL="354013" indent="-354013">
              <a:lnSpc>
                <a:spcPct val="95000"/>
              </a:lnSpc>
              <a:spcBef>
                <a:spcPts val="600"/>
              </a:spcBef>
              <a:buFont typeface="Wingdings" pitchFamily="2" charset="2"/>
              <a:buChar char="q"/>
            </a:pPr>
            <a:r>
              <a:rPr lang="en-GB" sz="2400" dirty="0" smtClean="0">
                <a:solidFill>
                  <a:srgbClr val="0070C0"/>
                </a:solidFill>
                <a:latin typeface="Arial" panose="020B0604020202020204" pitchFamily="34" charset="0"/>
                <a:cs typeface="Arial" panose="020B0604020202020204" pitchFamily="34" charset="0"/>
              </a:rPr>
              <a:t>Blue lines: model with upper and lower confidence intervals for b</a:t>
            </a:r>
            <a:r>
              <a:rPr lang="en-GB" sz="2400" baseline="-25000" dirty="0" smtClean="0">
                <a:solidFill>
                  <a:srgbClr val="0070C0"/>
                </a:solidFill>
                <a:latin typeface="Arial" panose="020B0604020202020204" pitchFamily="34" charset="0"/>
                <a:cs typeface="Arial" panose="020B0604020202020204" pitchFamily="34" charset="0"/>
              </a:rPr>
              <a:t>0</a:t>
            </a:r>
          </a:p>
          <a:p>
            <a:pPr marL="354013" indent="-354013">
              <a:lnSpc>
                <a:spcPct val="95000"/>
              </a:lnSpc>
              <a:spcBef>
                <a:spcPts val="600"/>
              </a:spcBef>
              <a:buFont typeface="Wingdings" pitchFamily="2" charset="2"/>
              <a:buChar char="q"/>
            </a:pPr>
            <a:r>
              <a:rPr lang="en-GB" sz="2400" dirty="0" smtClean="0">
                <a:solidFill>
                  <a:srgbClr val="00B050"/>
                </a:solidFill>
                <a:latin typeface="Arial" panose="020B0604020202020204" pitchFamily="34" charset="0"/>
                <a:cs typeface="Arial" panose="020B0604020202020204" pitchFamily="34" charset="0"/>
              </a:rPr>
              <a:t>Green lines: model with upper and lower confidence intervals for b</a:t>
            </a:r>
            <a:r>
              <a:rPr lang="en-GB" sz="2400" baseline="-25000" dirty="0" smtClean="0">
                <a:solidFill>
                  <a:srgbClr val="00B050"/>
                </a:solidFill>
                <a:latin typeface="Arial" panose="020B0604020202020204" pitchFamily="34" charset="0"/>
                <a:cs typeface="Arial" panose="020B0604020202020204" pitchFamily="34" charset="0"/>
              </a:rPr>
              <a:t>1</a:t>
            </a:r>
          </a:p>
          <a:p>
            <a:pPr marL="354013" indent="-354013">
              <a:lnSpc>
                <a:spcPct val="95000"/>
              </a:lnSpc>
              <a:spcBef>
                <a:spcPts val="600"/>
              </a:spcBef>
              <a:buFont typeface="Wingdings" pitchFamily="2" charset="2"/>
              <a:buChar char="q"/>
            </a:pPr>
            <a:r>
              <a:rPr lang="en-GB" sz="2400" dirty="0" smtClean="0">
                <a:solidFill>
                  <a:srgbClr val="7030A0"/>
                </a:solidFill>
                <a:latin typeface="Arial" panose="020B0604020202020204" pitchFamily="34" charset="0"/>
                <a:cs typeface="Arial" panose="020B0604020202020204" pitchFamily="34" charset="0"/>
              </a:rPr>
              <a:t>Purple lines: model with upper and confidence intervals for both b</a:t>
            </a:r>
            <a:r>
              <a:rPr lang="en-GB" sz="2400" baseline="-25000" dirty="0" smtClean="0">
                <a:solidFill>
                  <a:srgbClr val="7030A0"/>
                </a:solidFill>
                <a:latin typeface="Arial" panose="020B0604020202020204" pitchFamily="34" charset="0"/>
                <a:cs typeface="Arial" panose="020B0604020202020204" pitchFamily="34" charset="0"/>
              </a:rPr>
              <a:t>0</a:t>
            </a:r>
            <a:r>
              <a:rPr lang="en-GB" sz="2400" dirty="0" smtClean="0">
                <a:solidFill>
                  <a:srgbClr val="7030A0"/>
                </a:solidFill>
                <a:latin typeface="Arial" panose="020B0604020202020204" pitchFamily="34" charset="0"/>
                <a:cs typeface="Arial" panose="020B0604020202020204" pitchFamily="34" charset="0"/>
              </a:rPr>
              <a:t> and b</a:t>
            </a:r>
            <a:r>
              <a:rPr lang="en-GB" sz="2400" baseline="-25000" dirty="0" smtClean="0">
                <a:solidFill>
                  <a:srgbClr val="7030A0"/>
                </a:solidFill>
                <a:latin typeface="Arial" panose="020B0604020202020204" pitchFamily="34" charset="0"/>
                <a:cs typeface="Arial" panose="020B0604020202020204" pitchFamily="34" charset="0"/>
              </a:rPr>
              <a:t>1</a:t>
            </a:r>
            <a:endParaRPr lang="en-GB" sz="2400" baseline="-25000" dirty="0">
              <a:solidFill>
                <a:srgbClr val="7030A0"/>
              </a:solidFill>
              <a:latin typeface="Arial" panose="020B0604020202020204" pitchFamily="34" charset="0"/>
              <a:cs typeface="Arial" panose="020B0604020202020204" pitchFamily="34" charset="0"/>
            </a:endParaRPr>
          </a:p>
        </p:txBody>
      </p:sp>
      <p:sp>
        <p:nvSpPr>
          <p:cNvPr id="24" name="TextBox 23"/>
          <p:cNvSpPr txBox="1"/>
          <p:nvPr/>
        </p:nvSpPr>
        <p:spPr>
          <a:xfrm>
            <a:off x="3468148" y="4653136"/>
            <a:ext cx="5400000" cy="1200329"/>
          </a:xfrm>
          <a:prstGeom prst="rect">
            <a:avLst/>
          </a:prstGeom>
          <a:solidFill>
            <a:schemeClr val="bg1"/>
          </a:solidFill>
          <a:ln>
            <a:solidFill>
              <a:srgbClr val="7030A0"/>
            </a:solidFill>
          </a:ln>
          <a:effectLst>
            <a:outerShdw blurRad="50800" dist="38100" dir="2700000" algn="tl" rotWithShape="0">
              <a:prstClr val="black">
                <a:alpha val="40000"/>
              </a:prstClr>
            </a:outerShdw>
          </a:effectLst>
        </p:spPr>
        <p:txBody>
          <a:bodyPr wrap="square" rtlCol="0">
            <a:spAutoFit/>
          </a:bodyPr>
          <a:lstStyle/>
          <a:p>
            <a:pPr algn="ctr"/>
            <a:r>
              <a:rPr lang="en-GB" sz="2400" b="1" dirty="0" smtClean="0">
                <a:latin typeface="Arial" panose="020B0604020202020204" pitchFamily="34" charset="0"/>
                <a:cs typeface="Arial" panose="020B0604020202020204" pitchFamily="34" charset="0"/>
              </a:rPr>
              <a:t>Note: </a:t>
            </a:r>
            <a:r>
              <a:rPr lang="en-GB" sz="2400" dirty="0" smtClean="0">
                <a:latin typeface="Arial" panose="020B0604020202020204" pitchFamily="34" charset="0"/>
                <a:cs typeface="Arial" panose="020B0604020202020204" pitchFamily="34" charset="0"/>
              </a:rPr>
              <a:t>b</a:t>
            </a:r>
            <a:r>
              <a:rPr lang="en-GB" sz="2400" baseline="-25000" dirty="0" smtClean="0">
                <a:latin typeface="Arial" panose="020B0604020202020204" pitchFamily="34" charset="0"/>
                <a:cs typeface="Arial" panose="020B0604020202020204" pitchFamily="34" charset="0"/>
              </a:rPr>
              <a:t>0</a:t>
            </a:r>
            <a:r>
              <a:rPr lang="en-GB" sz="2400" dirty="0" smtClean="0">
                <a:latin typeface="Arial" panose="020B0604020202020204" pitchFamily="34" charset="0"/>
                <a:cs typeface="Arial" panose="020B0604020202020204" pitchFamily="34" charset="0"/>
              </a:rPr>
              <a:t> and b</a:t>
            </a:r>
            <a:r>
              <a:rPr lang="en-GB" sz="2400" baseline="-25000" dirty="0" smtClean="0">
                <a:latin typeface="Arial" panose="020B0604020202020204" pitchFamily="34" charset="0"/>
                <a:cs typeface="Arial" panose="020B0604020202020204" pitchFamily="34" charset="0"/>
              </a:rPr>
              <a:t>1</a:t>
            </a:r>
            <a:r>
              <a:rPr lang="en-GB" sz="2400" dirty="0" smtClean="0">
                <a:latin typeface="Arial" panose="020B0604020202020204" pitchFamily="34" charset="0"/>
                <a:cs typeface="Arial" panose="020B0604020202020204" pitchFamily="34" charset="0"/>
              </a:rPr>
              <a:t> are estimated from the sample so the confidence intervals do not relate to the population</a:t>
            </a:r>
            <a:endParaRPr lang="en-GB" sz="2400" dirty="0">
              <a:latin typeface="Arial" panose="020B0604020202020204" pitchFamily="34" charset="0"/>
              <a:cs typeface="Arial" panose="020B0604020202020204" pitchFamily="34" charset="0"/>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6" name="TextBox 1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7" name="TextBox 1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407175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23">
                                            <p:txEl>
                                              <p:pRg st="0" end="0"/>
                                            </p:txEl>
                                          </p:spTgt>
                                        </p:tgtEl>
                                        <p:attrNameLst>
                                          <p:attrName>style.visibility</p:attrName>
                                        </p:attrNameLst>
                                      </p:cBhvr>
                                      <p:to>
                                        <p:strVal val="visible"/>
                                      </p:to>
                                    </p:set>
                                    <p:animEffect transition="in" filter="fade">
                                      <p:cBhvr>
                                        <p:cTn id="10" dur="2000"/>
                                        <p:tgtEl>
                                          <p:spTgt spid="2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xEl>
                                              <p:pRg st="1" end="1"/>
                                            </p:txEl>
                                          </p:spTgt>
                                        </p:tgtEl>
                                        <p:attrNameLst>
                                          <p:attrName>style.visibility</p:attrName>
                                        </p:attrNameLst>
                                      </p:cBhvr>
                                      <p:to>
                                        <p:strVal val="visible"/>
                                      </p:to>
                                    </p:set>
                                    <p:animEffect transition="in" filter="fade">
                                      <p:cBhvr>
                                        <p:cTn id="18" dur="2000"/>
                                        <p:tgtEl>
                                          <p:spTgt spid="23">
                                            <p:txEl>
                                              <p:pRg st="1" end="1"/>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23">
                                            <p:txEl>
                                              <p:pRg st="2" end="2"/>
                                            </p:txEl>
                                          </p:spTgt>
                                        </p:tgtEl>
                                        <p:attrNameLst>
                                          <p:attrName>style.visibility</p:attrName>
                                        </p:attrNameLst>
                                      </p:cBhvr>
                                      <p:to>
                                        <p:strVal val="visible"/>
                                      </p:to>
                                    </p:set>
                                    <p:animEffect transition="in" filter="fade">
                                      <p:cBhvr>
                                        <p:cTn id="29" dur="2000"/>
                                        <p:tgtEl>
                                          <p:spTgt spid="23">
                                            <p:txEl>
                                              <p:pRg st="2" end="2"/>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2000"/>
                                        <p:tgtEl>
                                          <p:spTgt spid="21"/>
                                        </p:tgtEl>
                                      </p:cBhvr>
                                    </p:animEffect>
                                  </p:childTnLst>
                                </p:cTn>
                              </p:par>
                              <p:par>
                                <p:cTn id="38" presetID="10" presetClass="entr" presetSubtype="0" fill="hold" nodeType="withEffect">
                                  <p:stCondLst>
                                    <p:cond delay="0"/>
                                  </p:stCondLst>
                                  <p:childTnLst>
                                    <p:set>
                                      <p:cBhvr>
                                        <p:cTn id="39" dur="1" fill="hold">
                                          <p:stCondLst>
                                            <p:cond delay="0"/>
                                          </p:stCondLst>
                                        </p:cTn>
                                        <p:tgtEl>
                                          <p:spTgt spid="23">
                                            <p:txEl>
                                              <p:pRg st="3" end="3"/>
                                            </p:txEl>
                                          </p:spTgt>
                                        </p:tgtEl>
                                        <p:attrNameLst>
                                          <p:attrName>style.visibility</p:attrName>
                                        </p:attrNameLst>
                                      </p:cBhvr>
                                      <p:to>
                                        <p:strVal val="visible"/>
                                      </p:to>
                                    </p:set>
                                    <p:animEffect transition="in" filter="fade">
                                      <p:cBhvr>
                                        <p:cTn id="40" dur="2000"/>
                                        <p:tgtEl>
                                          <p:spTgt spid="23">
                                            <p:txEl>
                                              <p:pRg st="3" end="3"/>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2000"/>
                                        <p:tgtEl>
                                          <p:spTgt spid="19"/>
                                        </p:tgtEl>
                                      </p:cBhvr>
                                    </p:animEffect>
                                  </p:childTnLst>
                                </p:cTn>
                              </p:par>
                              <p:par>
                                <p:cTn id="44" presetID="10" presetClass="entr" presetSubtype="0" fill="hold"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2000"/>
                                        <p:tgtEl>
                                          <p:spTgt spid="22"/>
                                        </p:tgtEl>
                                      </p:cBhvr>
                                    </p:animEffect>
                                  </p:childTnLst>
                                </p:cTn>
                              </p:par>
                              <p:par>
                                <p:cTn id="47" presetID="10" presetClass="entr" presetSubtype="0"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2000"/>
                                        <p:tgtEl>
                                          <p:spTgt spid="20"/>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16632"/>
            <a:ext cx="8856984" cy="490066"/>
          </a:xfrm>
        </p:spPr>
        <p:txBody>
          <a:bodyPr>
            <a:noAutofit/>
          </a:bodyPr>
          <a:lstStyle/>
          <a:p>
            <a:r>
              <a:rPr lang="en-GB" sz="3200" dirty="0" smtClean="0"/>
              <a:t>Simulation of confidence interval of b</a:t>
            </a:r>
            <a:r>
              <a:rPr lang="en-GB" sz="3200" baseline="-25000" dirty="0" smtClean="0"/>
              <a:t>1</a:t>
            </a:r>
            <a:endParaRPr lang="en-GB" sz="3200" baseline="-25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620685"/>
            <a:ext cx="7992000" cy="48016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88480" y="5517232"/>
            <a:ext cx="8604000" cy="40011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000" dirty="0">
                <a:latin typeface="Arial" panose="020B0604020202020204" pitchFamily="34" charset="0"/>
                <a:cs typeface="Arial" panose="020B0604020202020204" pitchFamily="34" charset="0"/>
              </a:rPr>
              <a:t>See </a:t>
            </a:r>
            <a:r>
              <a:rPr lang="en-GB" sz="2000" dirty="0">
                <a:latin typeface="Arial" panose="020B0604020202020204" pitchFamily="34" charset="0"/>
                <a:cs typeface="Arial" panose="020B0604020202020204" pitchFamily="34" charset="0"/>
                <a:hlinkClick r:id="rId3"/>
              </a:rPr>
              <a:t>http://</a:t>
            </a:r>
            <a:r>
              <a:rPr lang="en-GB" sz="2000" dirty="0" smtClean="0">
                <a:latin typeface="Arial" panose="020B0604020202020204" pitchFamily="34" charset="0"/>
                <a:cs typeface="Arial" panose="020B0604020202020204" pitchFamily="34" charset="0"/>
                <a:hlinkClick r:id="rId3"/>
              </a:rPr>
              <a:t>cast.massey.ac.nz/core/index.html?book=general</a:t>
            </a:r>
            <a:r>
              <a:rPr lang="en-GB" sz="2000" dirty="0" smtClean="0">
                <a:latin typeface="Arial" panose="020B0604020202020204" pitchFamily="34" charset="0"/>
                <a:cs typeface="Arial" panose="020B0604020202020204" pitchFamily="34" charset="0"/>
              </a:rPr>
              <a:t> Section 12.2.6</a:t>
            </a:r>
            <a:endParaRPr lang="en-GB" sz="20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4199356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2"/>
          <p:cNvSpPr>
            <a:spLocks noGrp="1"/>
          </p:cNvSpPr>
          <p:nvPr>
            <p:ph type="title"/>
          </p:nvPr>
        </p:nvSpPr>
        <p:spPr>
          <a:xfrm>
            <a:off x="107504" y="188641"/>
            <a:ext cx="8928000" cy="648072"/>
          </a:xfrm>
        </p:spPr>
        <p:txBody>
          <a:bodyPr>
            <a:noAutofit/>
          </a:bodyPr>
          <a:lstStyle/>
          <a:p>
            <a:pPr algn="ctr" eaLnBrk="1" hangingPunct="1">
              <a:lnSpc>
                <a:spcPct val="90000"/>
              </a:lnSpc>
            </a:pPr>
            <a:r>
              <a:rPr lang="en-GB" sz="3500" dirty="0" smtClean="0">
                <a:cs typeface="Times New Roman" pitchFamily="18" charset="0"/>
              </a:rPr>
              <a:t>The process of regression analysis</a:t>
            </a:r>
          </a:p>
        </p:txBody>
      </p:sp>
      <p:sp>
        <p:nvSpPr>
          <p:cNvPr id="31747" name="Content Placeholder 3"/>
          <p:cNvSpPr>
            <a:spLocks noGrp="1"/>
          </p:cNvSpPr>
          <p:nvPr>
            <p:ph idx="1"/>
          </p:nvPr>
        </p:nvSpPr>
        <p:spPr>
          <a:xfrm>
            <a:off x="251520" y="908720"/>
            <a:ext cx="8712968" cy="4968552"/>
          </a:xfrm>
        </p:spPr>
        <p:txBody>
          <a:bodyPr/>
          <a:lstStyle/>
          <a:p>
            <a:pPr marL="0" lvl="1" indent="0" algn="l" eaLnBrk="1" hangingPunct="1">
              <a:lnSpc>
                <a:spcPct val="95000"/>
              </a:lnSpc>
              <a:spcBef>
                <a:spcPts val="600"/>
              </a:spcBef>
              <a:buNone/>
            </a:pPr>
            <a:r>
              <a:rPr lang="en-GB" b="1" dirty="0" smtClean="0">
                <a:solidFill>
                  <a:schemeClr val="tx1"/>
                </a:solidFill>
              </a:rPr>
              <a:t>Step 1: Get to know your data</a:t>
            </a:r>
          </a:p>
          <a:p>
            <a:pPr marL="717550" lvl="1" indent="-342900" algn="l" eaLnBrk="1" hangingPunct="1">
              <a:lnSpc>
                <a:spcPct val="95000"/>
              </a:lnSpc>
              <a:spcBef>
                <a:spcPts val="600"/>
              </a:spcBef>
              <a:buFont typeface="Wingdings" pitchFamily="2" charset="2"/>
              <a:buChar char="q"/>
            </a:pPr>
            <a:r>
              <a:rPr lang="en-GB" sz="2400" dirty="0" smtClean="0">
                <a:solidFill>
                  <a:schemeClr val="tx1"/>
                </a:solidFill>
              </a:rPr>
              <a:t>Create a scatter plot, calculate descriptive statistics and look for outliers</a:t>
            </a:r>
          </a:p>
          <a:p>
            <a:pPr marL="0" lvl="1" indent="0" algn="l" eaLnBrk="1" hangingPunct="1">
              <a:lnSpc>
                <a:spcPct val="95000"/>
              </a:lnSpc>
              <a:spcBef>
                <a:spcPts val="600"/>
              </a:spcBef>
              <a:buNone/>
            </a:pPr>
            <a:r>
              <a:rPr lang="en-GB" b="1" dirty="0" smtClean="0">
                <a:solidFill>
                  <a:schemeClr val="tx1"/>
                </a:solidFill>
              </a:rPr>
              <a:t>Step 2: Formulate a model</a:t>
            </a:r>
          </a:p>
          <a:p>
            <a:pPr marL="717550" lvl="2" indent="-342900" algn="l" eaLnBrk="1" hangingPunct="1">
              <a:lnSpc>
                <a:spcPct val="95000"/>
              </a:lnSpc>
              <a:spcBef>
                <a:spcPts val="600"/>
              </a:spcBef>
              <a:buFont typeface="Wingdings" pitchFamily="2" charset="2"/>
              <a:buChar char="q"/>
            </a:pPr>
            <a:r>
              <a:rPr lang="en-GB" sz="2400" dirty="0" smtClean="0">
                <a:solidFill>
                  <a:schemeClr val="tx1"/>
                </a:solidFill>
              </a:rPr>
              <a:t>Based on examination of the results of Step 1, hypothesize a model that might explain the data relationships</a:t>
            </a:r>
          </a:p>
          <a:p>
            <a:pPr algn="l" eaLnBrk="1" hangingPunct="1"/>
            <a:r>
              <a:rPr lang="en-GB" sz="2400" b="1" dirty="0">
                <a:solidFill>
                  <a:schemeClr val="tx1"/>
                </a:solidFill>
              </a:rPr>
              <a:t>Step 3: Fit the model to the data</a:t>
            </a:r>
          </a:p>
          <a:p>
            <a:pPr marL="717550" indent="-342900" algn="l" eaLnBrk="1" hangingPunct="1">
              <a:buFont typeface="Wingdings" pitchFamily="2" charset="2"/>
              <a:buChar char="q"/>
            </a:pPr>
            <a:r>
              <a:rPr lang="en-GB" sz="2400" dirty="0">
                <a:solidFill>
                  <a:schemeClr val="tx1"/>
                </a:solidFill>
              </a:rPr>
              <a:t>Examine the regression coefficients</a:t>
            </a:r>
          </a:p>
          <a:p>
            <a:pPr algn="l" eaLnBrk="1" hangingPunct="1"/>
            <a:r>
              <a:rPr lang="en-GB" sz="2400" b="1" dirty="0">
                <a:solidFill>
                  <a:schemeClr val="tx1"/>
                </a:solidFill>
              </a:rPr>
              <a:t>Step 4: Check the fit of the model</a:t>
            </a:r>
          </a:p>
          <a:p>
            <a:pPr marL="717550" lvl="1" indent="-342900" algn="l" eaLnBrk="1" hangingPunct="1">
              <a:buFont typeface="Wingdings" pitchFamily="2" charset="2"/>
              <a:buChar char="q"/>
              <a:tabLst>
                <a:tab pos="354013" algn="l"/>
              </a:tabLst>
            </a:pPr>
            <a:r>
              <a:rPr lang="en-GB" dirty="0">
                <a:solidFill>
                  <a:schemeClr val="tx1"/>
                </a:solidFill>
              </a:rPr>
              <a:t>Coming next </a:t>
            </a:r>
          </a:p>
          <a:p>
            <a:pPr algn="l" eaLnBrk="1" hangingPunct="1"/>
            <a:r>
              <a:rPr lang="en-GB" sz="2400" b="1" dirty="0">
                <a:solidFill>
                  <a:schemeClr val="tx1"/>
                </a:solidFill>
              </a:rPr>
              <a:t>Step 5:  Report, interpret, and apply the model</a:t>
            </a:r>
            <a:endParaRPr lang="en-GB" sz="1800" dirty="0" smtClean="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3682214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74638"/>
            <a:ext cx="8640960" cy="706090"/>
          </a:xfrm>
        </p:spPr>
        <p:txBody>
          <a:bodyPr>
            <a:normAutofit fontScale="90000"/>
          </a:bodyPr>
          <a:lstStyle/>
          <a:p>
            <a:r>
              <a:rPr lang="en-GB" dirty="0" smtClean="0"/>
              <a:t>Step 3: Check the model fit</a:t>
            </a:r>
            <a:endParaRPr lang="en-GB" dirty="0"/>
          </a:p>
        </p:txBody>
      </p:sp>
      <p:sp>
        <p:nvSpPr>
          <p:cNvPr id="3" name="Content Placeholder 2"/>
          <p:cNvSpPr>
            <a:spLocks noGrp="1"/>
          </p:cNvSpPr>
          <p:nvPr>
            <p:ph idx="1"/>
          </p:nvPr>
        </p:nvSpPr>
        <p:spPr>
          <a:xfrm>
            <a:off x="457200" y="1340768"/>
            <a:ext cx="8229600" cy="4393282"/>
          </a:xfrm>
        </p:spPr>
        <p:txBody>
          <a:bodyPr/>
          <a:lstStyle/>
          <a:p>
            <a:pPr>
              <a:buFont typeface="+mj-lt"/>
              <a:buAutoNum type="alphaUcPeriod"/>
            </a:pPr>
            <a:r>
              <a:rPr lang="en-GB" dirty="0" smtClean="0"/>
              <a:t>Calculate the adjusted R square coefficient</a:t>
            </a:r>
          </a:p>
          <a:p>
            <a:pPr>
              <a:buFont typeface="+mj-lt"/>
              <a:buAutoNum type="alphaUcPeriod"/>
            </a:pPr>
            <a:r>
              <a:rPr lang="en-GB" dirty="0" smtClean="0"/>
              <a:t>Check the significance of the ANOVA model</a:t>
            </a:r>
          </a:p>
          <a:p>
            <a:pPr>
              <a:buFont typeface="+mj-lt"/>
              <a:buAutoNum type="alphaUcPeriod"/>
            </a:pPr>
            <a:r>
              <a:rPr lang="en-GB" dirty="0" smtClean="0"/>
              <a:t>Check the model assumptions, including robustness assumptions</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548975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683568" y="332656"/>
            <a:ext cx="7772400" cy="747713"/>
          </a:xfrm>
        </p:spPr>
        <p:txBody>
          <a:bodyPr>
            <a:normAutofit fontScale="90000"/>
          </a:bodyPr>
          <a:lstStyle/>
          <a:p>
            <a:pPr algn="ctr" eaLnBrk="1" hangingPunct="1"/>
            <a:r>
              <a:rPr lang="en-GB" dirty="0" smtClean="0">
                <a:cs typeface="Times New Roman" pitchFamily="18" charset="0"/>
              </a:rPr>
              <a:t>Pearson’s correlation</a:t>
            </a:r>
          </a:p>
        </p:txBody>
      </p:sp>
      <p:sp>
        <p:nvSpPr>
          <p:cNvPr id="8195" name="Content Placeholder 2"/>
          <p:cNvSpPr>
            <a:spLocks noGrp="1"/>
          </p:cNvSpPr>
          <p:nvPr>
            <p:ph idx="1"/>
          </p:nvPr>
        </p:nvSpPr>
        <p:spPr>
          <a:xfrm>
            <a:off x="500063" y="1268760"/>
            <a:ext cx="8320409" cy="4595812"/>
          </a:xfrm>
        </p:spPr>
        <p:txBody>
          <a:bodyPr/>
          <a:lstStyle/>
          <a:p>
            <a:pPr marL="457200" indent="-457200" algn="l" eaLnBrk="1" hangingPunct="1">
              <a:buFont typeface="Wingdings" pitchFamily="2" charset="2"/>
              <a:buChar char="q"/>
            </a:pPr>
            <a:r>
              <a:rPr lang="en-GB" sz="2800" dirty="0" smtClean="0">
                <a:solidFill>
                  <a:schemeClr val="tx1"/>
                </a:solidFill>
              </a:rPr>
              <a:t>Symbols used for the correlation coefficient</a:t>
            </a:r>
          </a:p>
          <a:p>
            <a:pPr marL="1073150" lvl="1" indent="-373063" algn="l" eaLnBrk="1" hangingPunct="1">
              <a:buFont typeface="Wingdings" pitchFamily="2" charset="2"/>
              <a:buChar char="Ø"/>
            </a:pPr>
            <a:r>
              <a:rPr lang="en-GB" i="1" dirty="0" smtClean="0">
                <a:solidFill>
                  <a:schemeClr val="tx1"/>
                </a:solidFill>
              </a:rPr>
              <a:t>ρ</a:t>
            </a:r>
            <a:r>
              <a:rPr lang="en-GB" dirty="0" smtClean="0">
                <a:solidFill>
                  <a:schemeClr val="tx1"/>
                </a:solidFill>
              </a:rPr>
              <a:t> ('rho') is used for the population value</a:t>
            </a:r>
          </a:p>
          <a:p>
            <a:pPr marL="1073150" lvl="1" indent="-373063" algn="l" eaLnBrk="1" hangingPunct="1">
              <a:buFont typeface="Wingdings" pitchFamily="2" charset="2"/>
              <a:buChar char="Ø"/>
            </a:pPr>
            <a:r>
              <a:rPr lang="en-GB" i="1" dirty="0" smtClean="0">
                <a:solidFill>
                  <a:schemeClr val="tx1"/>
                </a:solidFill>
              </a:rPr>
              <a:t>r</a:t>
            </a:r>
            <a:r>
              <a:rPr lang="en-GB" dirty="0" smtClean="0">
                <a:solidFill>
                  <a:schemeClr val="tx1"/>
                </a:solidFill>
              </a:rPr>
              <a:t> is used for its estimate</a:t>
            </a:r>
          </a:p>
          <a:p>
            <a:pPr marL="457200" indent="-457200" algn="l" eaLnBrk="1" hangingPunct="1">
              <a:buFont typeface="Wingdings" pitchFamily="2" charset="2"/>
              <a:buChar char="q"/>
            </a:pPr>
            <a:r>
              <a:rPr lang="en-GB" sz="2800" i="1" dirty="0" smtClean="0">
                <a:solidFill>
                  <a:schemeClr val="tx1"/>
                </a:solidFill>
              </a:rPr>
              <a:t>ρ</a:t>
            </a:r>
            <a:r>
              <a:rPr lang="en-GB" sz="2800" dirty="0" smtClean="0">
                <a:solidFill>
                  <a:schemeClr val="tx1"/>
                </a:solidFill>
              </a:rPr>
              <a:t> and </a:t>
            </a:r>
            <a:r>
              <a:rPr lang="en-GB" sz="2800" i="1" dirty="0" smtClean="0">
                <a:solidFill>
                  <a:schemeClr val="tx1"/>
                </a:solidFill>
              </a:rPr>
              <a:t>r</a:t>
            </a:r>
            <a:r>
              <a:rPr lang="en-GB" sz="2800" dirty="0" smtClean="0">
                <a:solidFill>
                  <a:schemeClr val="tx1"/>
                </a:solidFill>
              </a:rPr>
              <a:t> are always between -1 and +1</a:t>
            </a:r>
          </a:p>
          <a:p>
            <a:pPr marL="457200" indent="-457200" algn="l" eaLnBrk="1" hangingPunct="1">
              <a:buFont typeface="Wingdings" pitchFamily="2" charset="2"/>
              <a:buChar char="q"/>
            </a:pPr>
            <a:r>
              <a:rPr lang="en-GB" sz="2800" dirty="0" smtClean="0">
                <a:solidFill>
                  <a:schemeClr val="tx1"/>
                </a:solidFill>
              </a:rPr>
              <a:t>Positive </a:t>
            </a:r>
            <a:r>
              <a:rPr lang="en-GB" sz="2800" i="1" dirty="0" smtClean="0">
                <a:solidFill>
                  <a:schemeClr val="tx1"/>
                </a:solidFill>
              </a:rPr>
              <a:t>ρ</a:t>
            </a:r>
            <a:r>
              <a:rPr lang="en-GB" sz="2800" dirty="0" smtClean="0">
                <a:solidFill>
                  <a:schemeClr val="tx1"/>
                </a:solidFill>
              </a:rPr>
              <a:t> or </a:t>
            </a:r>
            <a:r>
              <a:rPr lang="en-GB" sz="2800" i="1" dirty="0" smtClean="0">
                <a:solidFill>
                  <a:schemeClr val="tx1"/>
                </a:solidFill>
              </a:rPr>
              <a:t>r</a:t>
            </a:r>
            <a:r>
              <a:rPr lang="en-GB" sz="2800" dirty="0" smtClean="0">
                <a:solidFill>
                  <a:schemeClr val="tx1"/>
                </a:solidFill>
              </a:rPr>
              <a:t> implies y </a:t>
            </a:r>
            <a:r>
              <a:rPr lang="en-GB" sz="2800" dirty="0">
                <a:solidFill>
                  <a:schemeClr val="tx1"/>
                </a:solidFill>
              </a:rPr>
              <a:t> </a:t>
            </a:r>
            <a:r>
              <a:rPr lang="en-GB" sz="2800" dirty="0" smtClean="0">
                <a:solidFill>
                  <a:schemeClr val="tx1"/>
                </a:solidFill>
              </a:rPr>
              <a:t> as x</a:t>
            </a:r>
          </a:p>
          <a:p>
            <a:pPr marL="457200" indent="-457200" algn="l" eaLnBrk="1" hangingPunct="1">
              <a:buFont typeface="Wingdings" pitchFamily="2" charset="2"/>
              <a:buChar char="q"/>
            </a:pPr>
            <a:r>
              <a:rPr lang="en-GB" sz="2800" dirty="0" smtClean="0">
                <a:solidFill>
                  <a:schemeClr val="tx1"/>
                </a:solidFill>
              </a:rPr>
              <a:t>Negative </a:t>
            </a:r>
            <a:r>
              <a:rPr lang="en-GB" sz="2800" i="1" dirty="0" smtClean="0">
                <a:solidFill>
                  <a:schemeClr val="tx1"/>
                </a:solidFill>
              </a:rPr>
              <a:t>ρ</a:t>
            </a:r>
            <a:r>
              <a:rPr lang="en-GB" sz="2800" dirty="0" smtClean="0">
                <a:solidFill>
                  <a:schemeClr val="tx1"/>
                </a:solidFill>
              </a:rPr>
              <a:t> or </a:t>
            </a:r>
            <a:r>
              <a:rPr lang="en-GB" sz="2800" i="1" dirty="0" smtClean="0">
                <a:solidFill>
                  <a:schemeClr val="tx1"/>
                </a:solidFill>
              </a:rPr>
              <a:t>r</a:t>
            </a:r>
            <a:r>
              <a:rPr lang="en-GB" sz="2800" dirty="0" smtClean="0">
                <a:solidFill>
                  <a:schemeClr val="tx1"/>
                </a:solidFill>
              </a:rPr>
              <a:t> implies y   as x</a:t>
            </a:r>
          </a:p>
          <a:p>
            <a:pPr marL="457200" indent="-457200" algn="l" eaLnBrk="1" hangingPunct="1">
              <a:buFont typeface="Wingdings" pitchFamily="2" charset="2"/>
              <a:buChar char="q"/>
            </a:pPr>
            <a:r>
              <a:rPr lang="en-GB" sz="2800" dirty="0" smtClean="0">
                <a:solidFill>
                  <a:schemeClr val="tx1"/>
                </a:solidFill>
              </a:rPr>
              <a:t>The correlation coefficient is sensitive to outliers. Look at scatter plot using the ‘Graphs’ menu in SPSS</a:t>
            </a:r>
          </a:p>
        </p:txBody>
      </p:sp>
      <p:sp>
        <p:nvSpPr>
          <p:cNvPr id="8196" name="Up Arrow 4"/>
          <p:cNvSpPr>
            <a:spLocks noChangeArrowheads="1"/>
          </p:cNvSpPr>
          <p:nvPr/>
        </p:nvSpPr>
        <p:spPr bwMode="auto">
          <a:xfrm>
            <a:off x="5726410" y="3284984"/>
            <a:ext cx="142875" cy="357187"/>
          </a:xfrm>
          <a:prstGeom prst="upArrow">
            <a:avLst>
              <a:gd name="adj1" fmla="val 50000"/>
              <a:gd name="adj2" fmla="val 50000"/>
            </a:avLst>
          </a:prstGeom>
          <a:solidFill>
            <a:srgbClr val="00B0F0"/>
          </a:solidFill>
          <a:ln w="9525" algn="ctr">
            <a:solidFill>
              <a:schemeClr val="tx1"/>
            </a:solidFill>
            <a:round/>
            <a:headEnd/>
            <a:tailEnd/>
          </a:ln>
        </p:spPr>
        <p:txBody>
          <a:bodyPr/>
          <a:lstStyle/>
          <a:p>
            <a:pPr algn="ctr"/>
            <a:endParaRPr lang="en-US"/>
          </a:p>
        </p:txBody>
      </p:sp>
      <p:sp>
        <p:nvSpPr>
          <p:cNvPr id="8197" name="Up Arrow 5"/>
          <p:cNvSpPr>
            <a:spLocks noChangeArrowheads="1"/>
          </p:cNvSpPr>
          <p:nvPr/>
        </p:nvSpPr>
        <p:spPr bwMode="auto">
          <a:xfrm>
            <a:off x="4790306" y="3284984"/>
            <a:ext cx="142875" cy="357187"/>
          </a:xfrm>
          <a:prstGeom prst="upArrow">
            <a:avLst>
              <a:gd name="adj1" fmla="val 50000"/>
              <a:gd name="adj2" fmla="val 50000"/>
            </a:avLst>
          </a:prstGeom>
          <a:solidFill>
            <a:srgbClr val="00B0F0"/>
          </a:solidFill>
          <a:ln w="9525" algn="ctr">
            <a:solidFill>
              <a:schemeClr val="tx1"/>
            </a:solidFill>
            <a:round/>
            <a:headEnd/>
            <a:tailEnd/>
          </a:ln>
        </p:spPr>
        <p:txBody>
          <a:bodyPr/>
          <a:lstStyle/>
          <a:p>
            <a:pPr algn="ctr"/>
            <a:endParaRPr lang="en-US"/>
          </a:p>
        </p:txBody>
      </p:sp>
      <p:sp>
        <p:nvSpPr>
          <p:cNvPr id="8198" name="Up Arrow 6"/>
          <p:cNvSpPr>
            <a:spLocks noChangeArrowheads="1"/>
          </p:cNvSpPr>
          <p:nvPr/>
        </p:nvSpPr>
        <p:spPr bwMode="auto">
          <a:xfrm>
            <a:off x="5869285" y="3829829"/>
            <a:ext cx="142875" cy="357188"/>
          </a:xfrm>
          <a:prstGeom prst="upArrow">
            <a:avLst>
              <a:gd name="adj1" fmla="val 50000"/>
              <a:gd name="adj2" fmla="val 50000"/>
            </a:avLst>
          </a:prstGeom>
          <a:solidFill>
            <a:srgbClr val="00B0F0"/>
          </a:solidFill>
          <a:ln w="9525" algn="ctr">
            <a:solidFill>
              <a:schemeClr val="tx1"/>
            </a:solidFill>
            <a:round/>
            <a:headEnd/>
            <a:tailEnd/>
          </a:ln>
        </p:spPr>
        <p:txBody>
          <a:bodyPr/>
          <a:lstStyle/>
          <a:p>
            <a:pPr algn="ctr"/>
            <a:endParaRPr lang="en-US"/>
          </a:p>
        </p:txBody>
      </p:sp>
      <p:sp>
        <p:nvSpPr>
          <p:cNvPr id="8199" name="Down Arrow 7"/>
          <p:cNvSpPr>
            <a:spLocks noChangeArrowheads="1"/>
          </p:cNvSpPr>
          <p:nvPr/>
        </p:nvSpPr>
        <p:spPr bwMode="auto">
          <a:xfrm>
            <a:off x="4933181" y="3829829"/>
            <a:ext cx="142875" cy="357188"/>
          </a:xfrm>
          <a:prstGeom prst="downArrow">
            <a:avLst>
              <a:gd name="adj1" fmla="val 50000"/>
              <a:gd name="adj2" fmla="val 50000"/>
            </a:avLst>
          </a:prstGeom>
          <a:solidFill>
            <a:srgbClr val="FF0000"/>
          </a:solidFill>
          <a:ln w="9525" algn="ctr">
            <a:solidFill>
              <a:schemeClr val="tx1"/>
            </a:solidFill>
            <a:round/>
            <a:headEnd/>
            <a:tailEnd/>
          </a:ln>
        </p:spPr>
        <p:txBody>
          <a:bodyPr/>
          <a:lstStyle/>
          <a:p>
            <a:pPr algn="ctr"/>
            <a:endParaRPr lang="en-US"/>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9" name="TextBox 8"/>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0" name="TextBox 9"/>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0415349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67544" y="188640"/>
            <a:ext cx="8143875" cy="1296144"/>
          </a:xfrm>
        </p:spPr>
        <p:txBody>
          <a:bodyPr>
            <a:normAutofit fontScale="90000"/>
          </a:bodyPr>
          <a:lstStyle/>
          <a:p>
            <a:pPr algn="ctr" eaLnBrk="1" hangingPunct="1"/>
            <a:r>
              <a:rPr lang="en-GB" sz="4000" dirty="0" smtClean="0">
                <a:cs typeface="Times New Roman" pitchFamily="18" charset="0"/>
              </a:rPr>
              <a:t>Check the model fit:</a:t>
            </a:r>
            <a:br>
              <a:rPr lang="en-GB" sz="4000" dirty="0" smtClean="0">
                <a:cs typeface="Times New Roman" pitchFamily="18" charset="0"/>
              </a:rPr>
            </a:br>
            <a:r>
              <a:rPr lang="en-GB" sz="4000" dirty="0" smtClean="0">
                <a:cs typeface="Times New Roman" pitchFamily="18" charset="0"/>
              </a:rPr>
              <a:t>A. Adjusted R square</a:t>
            </a:r>
          </a:p>
        </p:txBody>
      </p:sp>
      <p:sp>
        <p:nvSpPr>
          <p:cNvPr id="36867" name="Content Placeholder 2"/>
          <p:cNvSpPr>
            <a:spLocks noGrp="1"/>
          </p:cNvSpPr>
          <p:nvPr>
            <p:ph idx="1"/>
          </p:nvPr>
        </p:nvSpPr>
        <p:spPr>
          <a:xfrm>
            <a:off x="683568" y="1556792"/>
            <a:ext cx="7772400" cy="2088232"/>
          </a:xfrm>
        </p:spPr>
        <p:txBody>
          <a:bodyPr>
            <a:normAutofit lnSpcReduction="10000"/>
          </a:bodyPr>
          <a:lstStyle/>
          <a:p>
            <a:pPr marL="354013" lvl="1" indent="-354013" algn="l" eaLnBrk="1" hangingPunct="1">
              <a:lnSpc>
                <a:spcPct val="105000"/>
              </a:lnSpc>
              <a:buFont typeface="Wingdings" pitchFamily="2" charset="2"/>
              <a:buChar char="q"/>
            </a:pPr>
            <a:r>
              <a:rPr lang="en-GB" sz="2600" dirty="0" smtClean="0">
                <a:solidFill>
                  <a:schemeClr val="tx1"/>
                </a:solidFill>
                <a:cs typeface="Times New Roman" pitchFamily="18" charset="0"/>
              </a:rPr>
              <a:t>R square (R</a:t>
            </a:r>
            <a:r>
              <a:rPr lang="en-GB" sz="2600" baseline="30000" dirty="0" smtClean="0">
                <a:solidFill>
                  <a:schemeClr val="tx1"/>
                </a:solidFill>
                <a:cs typeface="Times New Roman" pitchFamily="18" charset="0"/>
              </a:rPr>
              <a:t>2</a:t>
            </a:r>
            <a:r>
              <a:rPr lang="en-GB" sz="2600" dirty="0" smtClean="0">
                <a:solidFill>
                  <a:schemeClr val="tx1"/>
                </a:solidFill>
                <a:cs typeface="Times New Roman" pitchFamily="18" charset="0"/>
              </a:rPr>
              <a:t>) is the percentage of variation in y explained by the regression on x</a:t>
            </a:r>
            <a:endParaRPr lang="en-GB" sz="2600" baseline="-25000" dirty="0" smtClean="0">
              <a:solidFill>
                <a:schemeClr val="tx1"/>
              </a:solidFill>
              <a:cs typeface="Times New Roman" pitchFamily="18" charset="0"/>
            </a:endParaRPr>
          </a:p>
          <a:p>
            <a:pPr marL="354013" lvl="1" indent="-354013" algn="l" eaLnBrk="1" hangingPunct="1">
              <a:lnSpc>
                <a:spcPct val="105000"/>
              </a:lnSpc>
              <a:buFont typeface="Wingdings" pitchFamily="2" charset="2"/>
              <a:buChar char="q"/>
            </a:pPr>
            <a:r>
              <a:rPr lang="en-GB" sz="2600" dirty="0">
                <a:solidFill>
                  <a:schemeClr val="tx1"/>
                </a:solidFill>
                <a:cs typeface="Times New Roman" pitchFamily="18" charset="0"/>
              </a:rPr>
              <a:t>Adjusted R </a:t>
            </a:r>
            <a:r>
              <a:rPr lang="en-GB" sz="2600" dirty="0" smtClean="0">
                <a:solidFill>
                  <a:schemeClr val="tx1"/>
                </a:solidFill>
                <a:cs typeface="Times New Roman" pitchFamily="18" charset="0"/>
              </a:rPr>
              <a:t>Square (R</a:t>
            </a:r>
            <a:r>
              <a:rPr lang="en-GB" sz="2600" baseline="30000" dirty="0" smtClean="0">
                <a:solidFill>
                  <a:schemeClr val="tx1"/>
                </a:solidFill>
                <a:cs typeface="Times New Roman" pitchFamily="18" charset="0"/>
              </a:rPr>
              <a:t>2</a:t>
            </a:r>
            <a:r>
              <a:rPr lang="en-GB" sz="2600" baseline="-25000" dirty="0" smtClean="0">
                <a:solidFill>
                  <a:schemeClr val="tx1"/>
                </a:solidFill>
                <a:cs typeface="Times New Roman" pitchFamily="18" charset="0"/>
              </a:rPr>
              <a:t>adj</a:t>
            </a:r>
            <a:r>
              <a:rPr lang="en-GB" sz="2600" dirty="0" smtClean="0">
                <a:solidFill>
                  <a:schemeClr val="tx1"/>
                </a:solidFill>
                <a:cs typeface="Times New Roman" pitchFamily="18" charset="0"/>
              </a:rPr>
              <a:t>) is </a:t>
            </a:r>
            <a:r>
              <a:rPr lang="en-GB" sz="2600" dirty="0">
                <a:solidFill>
                  <a:schemeClr val="tx1"/>
                </a:solidFill>
                <a:cs typeface="Times New Roman" pitchFamily="18" charset="0"/>
              </a:rPr>
              <a:t>the </a:t>
            </a:r>
            <a:r>
              <a:rPr lang="en-GB" sz="2600" dirty="0" smtClean="0">
                <a:solidFill>
                  <a:schemeClr val="tx1"/>
                </a:solidFill>
                <a:cs typeface="Times New Roman" pitchFamily="18" charset="0"/>
              </a:rPr>
              <a:t>percentage </a:t>
            </a:r>
            <a:r>
              <a:rPr lang="en-GB" sz="2600" dirty="0">
                <a:solidFill>
                  <a:schemeClr val="tx1"/>
                </a:solidFill>
                <a:cs typeface="Times New Roman" pitchFamily="18" charset="0"/>
              </a:rPr>
              <a:t>of variation adjusted </a:t>
            </a:r>
            <a:r>
              <a:rPr lang="en-GB" sz="2600" dirty="0" smtClean="0">
                <a:solidFill>
                  <a:schemeClr val="tx1"/>
                </a:solidFill>
                <a:cs typeface="Times New Roman" pitchFamily="18" charset="0"/>
              </a:rPr>
              <a:t>for the sample size and the number of coefficients in the regression model</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464" y="4135584"/>
            <a:ext cx="5472000" cy="166968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536" y="3847552"/>
            <a:ext cx="2520280" cy="156966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GB" sz="2400" i="1" dirty="0" err="1" smtClean="0">
                <a:latin typeface="Arial" panose="020B0604020202020204" pitchFamily="34" charset="0"/>
                <a:cs typeface="Arial" panose="020B0604020202020204" pitchFamily="34" charset="0"/>
              </a:rPr>
              <a:t>BasalGrowth</a:t>
            </a:r>
            <a:r>
              <a:rPr lang="en-GB" sz="2400" i="1" dirty="0" smtClean="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predicts 75.5% of the variation of </a:t>
            </a:r>
            <a:r>
              <a:rPr lang="en-GB" sz="2400" i="1" dirty="0" err="1" smtClean="0">
                <a:latin typeface="Arial" panose="020B0604020202020204" pitchFamily="34" charset="0"/>
                <a:cs typeface="Arial" panose="020B0604020202020204" pitchFamily="34" charset="0"/>
              </a:rPr>
              <a:t>CrownVolume</a:t>
            </a:r>
            <a:endParaRPr lang="en-GB" sz="2400" i="1" dirty="0">
              <a:latin typeface="Arial" panose="020B0604020202020204" pitchFamily="34" charset="0"/>
              <a:cs typeface="Arial" panose="020B0604020202020204" pitchFamily="34" charset="0"/>
            </a:endParaRPr>
          </a:p>
        </p:txBody>
      </p:sp>
      <p:cxnSp>
        <p:nvCxnSpPr>
          <p:cNvPr id="6" name="Straight Arrow Connector 5"/>
          <p:cNvCxnSpPr>
            <a:stCxn id="2" idx="3"/>
          </p:cNvCxnSpPr>
          <p:nvPr/>
        </p:nvCxnSpPr>
        <p:spPr>
          <a:xfrm>
            <a:off x="2915816" y="4632382"/>
            <a:ext cx="3889040" cy="51131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2346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2"/>
          <p:cNvSpPr>
            <a:spLocks noGrp="1"/>
          </p:cNvSpPr>
          <p:nvPr>
            <p:ph type="title" idx="4294967295"/>
          </p:nvPr>
        </p:nvSpPr>
        <p:spPr>
          <a:xfrm>
            <a:off x="467544" y="260648"/>
            <a:ext cx="7958137" cy="1872208"/>
          </a:xfrm>
        </p:spPr>
        <p:txBody>
          <a:bodyPr>
            <a:normAutofit fontScale="90000"/>
          </a:bodyPr>
          <a:lstStyle/>
          <a:p>
            <a:pPr algn="ctr" eaLnBrk="1" hangingPunct="1"/>
            <a:r>
              <a:rPr lang="en-GB" sz="4000" dirty="0" smtClean="0">
                <a:cs typeface="Times New Roman" pitchFamily="18" charset="0"/>
              </a:rPr>
              <a:t>Check the model fit:</a:t>
            </a:r>
            <a:br>
              <a:rPr lang="en-GB" sz="4000" dirty="0" smtClean="0">
                <a:cs typeface="Times New Roman" pitchFamily="18" charset="0"/>
              </a:rPr>
            </a:br>
            <a:r>
              <a:rPr lang="en-GB" sz="4000" dirty="0" smtClean="0">
                <a:cs typeface="Times New Roman" pitchFamily="18" charset="0"/>
              </a:rPr>
              <a:t>B: Check the ANOVA model for significance</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861" y="3429000"/>
            <a:ext cx="6139912" cy="187220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83568" y="2258869"/>
            <a:ext cx="8064896" cy="954107"/>
          </a:xfrm>
          <a:prstGeom prst="rect">
            <a:avLst/>
          </a:prstGeom>
          <a:noFill/>
        </p:spPr>
        <p:txBody>
          <a:bodyPr wrap="square" rtlCol="0">
            <a:spAutoFit/>
          </a:bodyPr>
          <a:lstStyle/>
          <a:p>
            <a:pPr marL="457200" indent="-457200">
              <a:buFont typeface="Wingdings" pitchFamily="2" charset="2"/>
              <a:buChar char="q"/>
            </a:pPr>
            <a:r>
              <a:rPr lang="en-GB" sz="2800" dirty="0" smtClean="0">
                <a:latin typeface="Arial" panose="020B0604020202020204" pitchFamily="34" charset="0"/>
                <a:cs typeface="Arial" panose="020B0604020202020204" pitchFamily="34" charset="0"/>
              </a:rPr>
              <a:t>Generated automatically</a:t>
            </a:r>
          </a:p>
          <a:p>
            <a:pPr marL="457200" indent="-457200">
              <a:buFont typeface="Wingdings" pitchFamily="2" charset="2"/>
              <a:buChar char="q"/>
            </a:pPr>
            <a:r>
              <a:rPr lang="en-GB" sz="2800" dirty="0" smtClean="0">
                <a:latin typeface="Arial" panose="020B0604020202020204" pitchFamily="34" charset="0"/>
                <a:cs typeface="Arial" panose="020B0604020202020204" pitchFamily="34" charset="0"/>
              </a:rPr>
              <a:t>This one is fine (p &lt; 0.001)</a:t>
            </a:r>
            <a:endParaRPr lang="en-GB" sz="2800" dirty="0">
              <a:latin typeface="Arial" panose="020B0604020202020204" pitchFamily="34" charset="0"/>
              <a:cs typeface="Arial" panose="020B0604020202020204" pitchFamily="34" charset="0"/>
            </a:endParaRPr>
          </a:p>
        </p:txBody>
      </p:sp>
      <p:cxnSp>
        <p:nvCxnSpPr>
          <p:cNvPr id="5" name="Straight Arrow Connector 4"/>
          <p:cNvCxnSpPr/>
          <p:nvPr/>
        </p:nvCxnSpPr>
        <p:spPr>
          <a:xfrm>
            <a:off x="5508104" y="3068960"/>
            <a:ext cx="1440160" cy="115212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753972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2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20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428625" y="188640"/>
            <a:ext cx="8215313" cy="1143000"/>
          </a:xfrm>
        </p:spPr>
        <p:txBody>
          <a:bodyPr>
            <a:normAutofit fontScale="90000"/>
          </a:bodyPr>
          <a:lstStyle/>
          <a:p>
            <a:pPr algn="ctr" eaLnBrk="1" hangingPunct="1"/>
            <a:r>
              <a:rPr lang="en-GB" sz="4000" dirty="0" smtClean="0">
                <a:cs typeface="Times New Roman" pitchFamily="18" charset="0"/>
              </a:rPr>
              <a:t>Check the model fit:</a:t>
            </a:r>
            <a:br>
              <a:rPr lang="en-GB" sz="4000" dirty="0" smtClean="0">
                <a:cs typeface="Times New Roman" pitchFamily="18" charset="0"/>
              </a:rPr>
            </a:br>
            <a:r>
              <a:rPr lang="en-GB" sz="4000" dirty="0" smtClean="0">
                <a:cs typeface="Times New Roman" pitchFamily="18" charset="0"/>
              </a:rPr>
              <a:t>C. Check the assumptions</a:t>
            </a:r>
          </a:p>
        </p:txBody>
      </p:sp>
      <p:sp>
        <p:nvSpPr>
          <p:cNvPr id="34819" name="Content Placeholder 2"/>
          <p:cNvSpPr>
            <a:spLocks noGrp="1"/>
          </p:cNvSpPr>
          <p:nvPr>
            <p:ph idx="1"/>
          </p:nvPr>
        </p:nvSpPr>
        <p:spPr>
          <a:xfrm>
            <a:off x="685800" y="1484784"/>
            <a:ext cx="7772400" cy="4392488"/>
          </a:xfrm>
        </p:spPr>
        <p:txBody>
          <a:bodyPr>
            <a:normAutofit/>
          </a:bodyPr>
          <a:lstStyle/>
          <a:p>
            <a:pPr marL="457200" indent="-457200" algn="l" eaLnBrk="1" hangingPunct="1">
              <a:lnSpc>
                <a:spcPct val="95000"/>
              </a:lnSpc>
              <a:spcBef>
                <a:spcPts val="600"/>
              </a:spcBef>
              <a:buFont typeface="Wingdings" pitchFamily="2" charset="2"/>
              <a:buChar char="q"/>
            </a:pPr>
            <a:r>
              <a:rPr lang="en-GB" sz="2800" dirty="0" smtClean="0">
                <a:solidFill>
                  <a:schemeClr val="tx1"/>
                </a:solidFill>
              </a:rPr>
              <a:t>The regression assumptions are checked through analysis of the residuals</a:t>
            </a:r>
          </a:p>
          <a:p>
            <a:pPr marL="457200" lvl="2" indent="-457200" algn="l" eaLnBrk="1" hangingPunct="1">
              <a:lnSpc>
                <a:spcPct val="95000"/>
              </a:lnSpc>
              <a:spcBef>
                <a:spcPts val="600"/>
              </a:spcBef>
              <a:buFont typeface="Wingdings" pitchFamily="2" charset="2"/>
              <a:buChar char="q"/>
            </a:pPr>
            <a:r>
              <a:rPr lang="en-GB" sz="2800" dirty="0" smtClean="0">
                <a:solidFill>
                  <a:schemeClr val="tx1"/>
                </a:solidFill>
              </a:rPr>
              <a:t>The analysis of residuals is a </a:t>
            </a:r>
            <a:r>
              <a:rPr lang="en-GB" sz="2800" dirty="0" smtClean="0">
                <a:solidFill>
                  <a:srgbClr val="FF0000"/>
                </a:solidFill>
              </a:rPr>
              <a:t>subjective</a:t>
            </a:r>
            <a:r>
              <a:rPr lang="en-GB" sz="2800" dirty="0" smtClean="0">
                <a:solidFill>
                  <a:schemeClr val="tx1"/>
                </a:solidFill>
              </a:rPr>
              <a:t> process of examining:</a:t>
            </a:r>
          </a:p>
          <a:p>
            <a:pPr marL="893763" lvl="3" indent="-357188" algn="l" eaLnBrk="1" hangingPunct="1">
              <a:lnSpc>
                <a:spcPct val="95000"/>
              </a:lnSpc>
              <a:spcBef>
                <a:spcPts val="600"/>
              </a:spcBef>
              <a:buFont typeface="Wingdings" pitchFamily="2" charset="2"/>
              <a:buChar char="Ø"/>
            </a:pPr>
            <a:r>
              <a:rPr lang="en-GB" sz="2400" dirty="0">
                <a:solidFill>
                  <a:schemeClr val="tx1"/>
                </a:solidFill>
              </a:rPr>
              <a:t>Standardised residuals v.</a:t>
            </a:r>
            <a:r>
              <a:rPr lang="en-GB" sz="2400" i="1" dirty="0">
                <a:solidFill>
                  <a:schemeClr val="tx1"/>
                </a:solidFill>
              </a:rPr>
              <a:t> </a:t>
            </a:r>
            <a:r>
              <a:rPr lang="en-GB" sz="2400" dirty="0">
                <a:solidFill>
                  <a:schemeClr val="tx1"/>
                </a:solidFill>
              </a:rPr>
              <a:t>standardised predicted </a:t>
            </a:r>
            <a:r>
              <a:rPr lang="en-GB" sz="2400" dirty="0" smtClean="0">
                <a:solidFill>
                  <a:schemeClr val="tx1"/>
                </a:solidFill>
              </a:rPr>
              <a:t>values</a:t>
            </a:r>
          </a:p>
          <a:p>
            <a:pPr marL="893763" lvl="3" indent="-357188" algn="l" eaLnBrk="1" hangingPunct="1">
              <a:lnSpc>
                <a:spcPct val="95000"/>
              </a:lnSpc>
              <a:spcBef>
                <a:spcPts val="600"/>
              </a:spcBef>
              <a:buFont typeface="Wingdings" pitchFamily="2" charset="2"/>
              <a:buChar char="Ø"/>
            </a:pPr>
            <a:r>
              <a:rPr lang="en-GB" sz="2400" dirty="0">
                <a:solidFill>
                  <a:schemeClr val="tx1"/>
                </a:solidFill>
              </a:rPr>
              <a:t>Normal probability plot</a:t>
            </a:r>
            <a:endParaRPr lang="en-GB" sz="2400" dirty="0" smtClean="0">
              <a:solidFill>
                <a:schemeClr val="tx1"/>
              </a:solidFill>
            </a:endParaRPr>
          </a:p>
          <a:p>
            <a:pPr marL="457200" lvl="2" indent="-457200" algn="l" eaLnBrk="1" hangingPunct="1">
              <a:lnSpc>
                <a:spcPct val="95000"/>
              </a:lnSpc>
              <a:spcBef>
                <a:spcPts val="600"/>
              </a:spcBef>
              <a:buFont typeface="Wingdings" pitchFamily="2" charset="2"/>
              <a:buChar char="q"/>
            </a:pPr>
            <a:r>
              <a:rPr lang="en-GB" sz="2800" dirty="0" smtClean="0">
                <a:solidFill>
                  <a:schemeClr val="tx1"/>
                </a:solidFill>
              </a:rPr>
              <a:t>If the model fails then also check the robustness assumptions (equivalent to normal probability plot fit not being too bad)</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6351166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59" t="2704" r="2843" b="2187"/>
          <a:stretch/>
        </p:blipFill>
        <p:spPr bwMode="auto">
          <a:xfrm>
            <a:off x="4788024" y="404664"/>
            <a:ext cx="3890866" cy="342433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34886" y="260648"/>
            <a:ext cx="4309121" cy="5389168"/>
          </a:xfrm>
          <a:prstGeom prst="rect">
            <a:avLst/>
          </a:prstGeom>
          <a:noFill/>
        </p:spPr>
        <p:txBody>
          <a:bodyPr wrap="square" rtlCol="0">
            <a:spAutoFit/>
          </a:bodyPr>
          <a:lstStyle/>
          <a:p>
            <a:pPr marL="354013" indent="-354013">
              <a:lnSpc>
                <a:spcPct val="95000"/>
              </a:lnSpc>
              <a:spcBef>
                <a:spcPts val="600"/>
              </a:spcBef>
              <a:buFont typeface="Wingdings" pitchFamily="2" charset="2"/>
              <a:buChar char="q"/>
            </a:pPr>
            <a:r>
              <a:rPr lang="en-GB" sz="2400" dirty="0">
                <a:latin typeface="Arial" panose="020B0604020202020204" pitchFamily="34" charset="0"/>
                <a:cs typeface="Arial" panose="020B0604020202020204" pitchFamily="34" charset="0"/>
              </a:rPr>
              <a:t>Select </a:t>
            </a:r>
            <a:r>
              <a:rPr lang="en-GB" sz="2400" dirty="0" err="1">
                <a:latin typeface="Arial" panose="020B0604020202020204" pitchFamily="34" charset="0"/>
                <a:cs typeface="Arial" panose="020B0604020202020204" pitchFamily="34" charset="0"/>
              </a:rPr>
              <a:t>Analyze</a:t>
            </a:r>
            <a:r>
              <a:rPr lang="en-GB" sz="2400" dirty="0">
                <a:latin typeface="Arial" panose="020B0604020202020204" pitchFamily="34" charset="0"/>
                <a:cs typeface="Arial" panose="020B0604020202020204" pitchFamily="34" charset="0"/>
              </a:rPr>
              <a:t> &gt; Regression &gt; </a:t>
            </a:r>
            <a:r>
              <a:rPr lang="en-GB" sz="2400" dirty="0" smtClean="0">
                <a:latin typeface="Arial" panose="020B0604020202020204" pitchFamily="34" charset="0"/>
                <a:cs typeface="Arial" panose="020B0604020202020204" pitchFamily="34" charset="0"/>
              </a:rPr>
              <a:t>Linear</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Choose the dependent and independent variable as before</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Select Plots…</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Select *ZRESID for the Y variable (standardised residual)</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Select *ZPRED for the X variable (standardised predicted value)</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Select Normal probability plot</a:t>
            </a:r>
            <a:endParaRPr lang="en-GB" sz="24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57899717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idx="4294967295"/>
          </p:nvPr>
        </p:nvSpPr>
        <p:spPr>
          <a:xfrm>
            <a:off x="251520" y="116633"/>
            <a:ext cx="8604000" cy="1152128"/>
          </a:xfrm>
        </p:spPr>
        <p:txBody>
          <a:bodyPr>
            <a:normAutofit fontScale="90000"/>
          </a:bodyPr>
          <a:lstStyle/>
          <a:p>
            <a:pPr algn="ctr" eaLnBrk="1" hangingPunct="1">
              <a:lnSpc>
                <a:spcPct val="90000"/>
              </a:lnSpc>
            </a:pPr>
            <a:r>
              <a:rPr lang="en-GB" sz="4000" dirty="0" smtClean="0">
                <a:cs typeface="Times New Roman" pitchFamily="18" charset="0"/>
              </a:rPr>
              <a:t>Standardised residuals v.</a:t>
            </a:r>
            <a:r>
              <a:rPr lang="en-GB" sz="4000" i="1" dirty="0" smtClean="0">
                <a:cs typeface="Times New Roman" pitchFamily="18" charset="0"/>
              </a:rPr>
              <a:t> </a:t>
            </a:r>
            <a:r>
              <a:rPr lang="en-GB" sz="4000" dirty="0" smtClean="0">
                <a:cs typeface="Times New Roman" pitchFamily="18" charset="0"/>
              </a:rPr>
              <a:t>standardised predicted values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396280"/>
            <a:ext cx="5472608" cy="438504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23528" y="1484784"/>
            <a:ext cx="2952328" cy="3939540"/>
          </a:xfrm>
          <a:prstGeom prst="rect">
            <a:avLst/>
          </a:prstGeom>
          <a:noFill/>
        </p:spPr>
        <p:txBody>
          <a:bodyPr wrap="square" rtlCol="0">
            <a:spAutoFit/>
          </a:bodyPr>
          <a:lstStyle/>
          <a:p>
            <a:pPr marL="354013" indent="-354013">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These should be scattered randomly</a:t>
            </a:r>
          </a:p>
          <a:p>
            <a:pPr marL="354013" indent="-354013">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Any discernible pattern (such as a ‘U’ shape) indicates a problem, e.g. not linear</a:t>
            </a:r>
          </a:p>
          <a:p>
            <a:pPr marL="354013" indent="-354013">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This one is fine</a:t>
            </a:r>
            <a:endParaRPr lang="en-GB" sz="2400" dirty="0">
              <a:latin typeface="Arial" panose="020B0604020202020204" pitchFamily="34" charset="0"/>
              <a:cs typeface="Arial" panose="020B0604020202020204"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6" name="TextBox 5"/>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7" name="TextBox 6"/>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43918848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idx="4294967295"/>
          </p:nvPr>
        </p:nvSpPr>
        <p:spPr>
          <a:xfrm>
            <a:off x="705201" y="188640"/>
            <a:ext cx="7772400" cy="785813"/>
          </a:xfrm>
        </p:spPr>
        <p:txBody>
          <a:bodyPr/>
          <a:lstStyle/>
          <a:p>
            <a:pPr eaLnBrk="1" hangingPunct="1"/>
            <a:r>
              <a:rPr lang="en-GB" dirty="0" smtClean="0">
                <a:cs typeface="Times New Roman" pitchFamily="18" charset="0"/>
              </a:rPr>
              <a:t>Normal probability plot</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7824" y="1028700"/>
            <a:ext cx="5991225" cy="480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23528" y="980728"/>
            <a:ext cx="2520280" cy="4807470"/>
          </a:xfrm>
          <a:prstGeom prst="rect">
            <a:avLst/>
          </a:prstGeom>
          <a:noFill/>
        </p:spPr>
        <p:txBody>
          <a:bodyPr wrap="square" rtlCol="0">
            <a:spAutoFit/>
          </a:bodyPr>
          <a:lstStyle/>
          <a:p>
            <a:pPr marL="342900" indent="-342900">
              <a:lnSpc>
                <a:spcPct val="95000"/>
              </a:lnSpc>
              <a:spcBef>
                <a:spcPts val="600"/>
              </a:spcBef>
              <a:buFont typeface="Wingdings" pitchFamily="2" charset="2"/>
              <a:buChar char="q"/>
            </a:pPr>
            <a:r>
              <a:rPr lang="en-GB" sz="2400" dirty="0">
                <a:latin typeface="Arial" panose="020B0604020202020204" pitchFamily="34" charset="0"/>
                <a:cs typeface="Arial" panose="020B0604020202020204" pitchFamily="34" charset="0"/>
              </a:rPr>
              <a:t>Normality is indicated by a roughly linear </a:t>
            </a:r>
            <a:r>
              <a:rPr lang="en-GB" sz="2400" dirty="0" smtClean="0">
                <a:latin typeface="Arial" panose="020B0604020202020204" pitchFamily="34" charset="0"/>
                <a:cs typeface="Arial" panose="020B0604020202020204" pitchFamily="34" charset="0"/>
              </a:rPr>
              <a:t>plot</a:t>
            </a:r>
          </a:p>
          <a:p>
            <a:pPr marL="342900" indent="-342900">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Any </a:t>
            </a:r>
            <a:r>
              <a:rPr lang="en-GB" sz="2400" dirty="0">
                <a:latin typeface="Arial" panose="020B0604020202020204" pitchFamily="34" charset="0"/>
                <a:cs typeface="Arial" panose="020B0604020202020204" pitchFamily="34" charset="0"/>
              </a:rPr>
              <a:t>strong systematic curvature suggests some degree of </a:t>
            </a:r>
            <a:r>
              <a:rPr lang="en-GB" sz="2400" dirty="0" smtClean="0">
                <a:latin typeface="Arial" panose="020B0604020202020204" pitchFamily="34" charset="0"/>
                <a:cs typeface="Arial" panose="020B0604020202020204" pitchFamily="34" charset="0"/>
              </a:rPr>
              <a:t>non-normality</a:t>
            </a:r>
          </a:p>
          <a:p>
            <a:pPr marL="354013" indent="-354013">
              <a:lnSpc>
                <a:spcPct val="95000"/>
              </a:lnSpc>
              <a:spcBef>
                <a:spcPts val="600"/>
              </a:spcBef>
              <a:buFont typeface="Wingdings" pitchFamily="2" charset="2"/>
              <a:buChar char="q"/>
            </a:pPr>
            <a:r>
              <a:rPr lang="en-GB" sz="2400" dirty="0" smtClean="0">
                <a:latin typeface="Arial" panose="020B0604020202020204" pitchFamily="34" charset="0"/>
                <a:cs typeface="Arial" panose="020B0604020202020204" pitchFamily="34" charset="0"/>
              </a:rPr>
              <a:t>This one is fine</a:t>
            </a:r>
            <a:endParaRPr lang="en-GB" sz="2400"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7" name="TextBox 6"/>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8" name="TextBox 7"/>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27878293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en-GB" dirty="0" smtClean="0"/>
              <a:t>Robustness exceptions</a:t>
            </a:r>
            <a:endParaRPr lang="en-GB" dirty="0"/>
          </a:p>
        </p:txBody>
      </p:sp>
      <p:sp>
        <p:nvSpPr>
          <p:cNvPr id="3" name="Content Placeholder 2"/>
          <p:cNvSpPr>
            <a:spLocks noGrp="1"/>
          </p:cNvSpPr>
          <p:nvPr>
            <p:ph idx="1"/>
          </p:nvPr>
        </p:nvSpPr>
        <p:spPr>
          <a:xfrm>
            <a:off x="467544" y="980728"/>
            <a:ext cx="8229600" cy="4896544"/>
          </a:xfrm>
        </p:spPr>
        <p:txBody>
          <a:bodyPr/>
          <a:lstStyle/>
          <a:p>
            <a:pPr marL="447675" indent="-447675">
              <a:lnSpc>
                <a:spcPct val="95000"/>
              </a:lnSpc>
              <a:spcBef>
                <a:spcPts val="600"/>
              </a:spcBef>
            </a:pPr>
            <a:r>
              <a:rPr lang="en-GB" sz="2600" dirty="0" smtClean="0"/>
              <a:t>Homoscedasticity is mandatory</a:t>
            </a:r>
          </a:p>
          <a:p>
            <a:pPr marL="447675" indent="-447675">
              <a:lnSpc>
                <a:spcPct val="95000"/>
              </a:lnSpc>
              <a:spcBef>
                <a:spcPts val="600"/>
              </a:spcBef>
            </a:pPr>
            <a:r>
              <a:rPr lang="en-GB" sz="2600" dirty="0" smtClean="0"/>
              <a:t>Linearity is mandatory</a:t>
            </a:r>
          </a:p>
          <a:p>
            <a:pPr marL="447675" indent="-447675">
              <a:lnSpc>
                <a:spcPct val="95000"/>
              </a:lnSpc>
              <a:spcBef>
                <a:spcPts val="600"/>
              </a:spcBef>
            </a:pPr>
            <a:r>
              <a:rPr lang="en-GB" sz="2600" dirty="0" smtClean="0"/>
              <a:t>“Normality </a:t>
            </a:r>
            <a:r>
              <a:rPr lang="en-GB" sz="2600" dirty="0"/>
              <a:t>is not necessary for the least-squares fitting of the </a:t>
            </a:r>
            <a:r>
              <a:rPr lang="en-GB" sz="2600" dirty="0" smtClean="0"/>
              <a:t>regression model </a:t>
            </a:r>
            <a:r>
              <a:rPr lang="en-GB" sz="2600" dirty="0"/>
              <a:t>but it is required in general for inference </a:t>
            </a:r>
            <a:r>
              <a:rPr lang="en-GB" sz="2600" dirty="0" smtClean="0"/>
              <a:t>making” (e.g. calculating the p-values and confidence intervals of b</a:t>
            </a:r>
            <a:r>
              <a:rPr lang="en-GB" sz="2600" baseline="-25000" dirty="0" smtClean="0"/>
              <a:t>0</a:t>
            </a:r>
            <a:r>
              <a:rPr lang="en-GB" sz="2600" dirty="0" smtClean="0"/>
              <a:t> and b</a:t>
            </a:r>
            <a:r>
              <a:rPr lang="en-GB" sz="2600" baseline="-25000" dirty="0" smtClean="0"/>
              <a:t>1</a:t>
            </a:r>
            <a:r>
              <a:rPr lang="en-GB" sz="2600" dirty="0" smtClean="0"/>
              <a:t>) “only </a:t>
            </a:r>
            <a:r>
              <a:rPr lang="en-GB" sz="2600" b="1" dirty="0" smtClean="0"/>
              <a:t>extreme departures</a:t>
            </a:r>
            <a:r>
              <a:rPr lang="en-GB" sz="2600" dirty="0" smtClean="0"/>
              <a:t> </a:t>
            </a:r>
            <a:r>
              <a:rPr lang="en-GB" sz="2600" dirty="0"/>
              <a:t>of the distribution of Y from normality yield spurious </a:t>
            </a:r>
            <a:r>
              <a:rPr lang="en-GB" sz="2600" dirty="0" smtClean="0"/>
              <a:t>results”</a:t>
            </a:r>
          </a:p>
          <a:p>
            <a:pPr marL="447675" indent="0">
              <a:lnSpc>
                <a:spcPct val="95000"/>
              </a:lnSpc>
              <a:spcBef>
                <a:spcPts val="600"/>
              </a:spcBef>
              <a:buNone/>
            </a:pPr>
            <a:r>
              <a:rPr lang="de-DE" sz="2600" dirty="0" smtClean="0"/>
              <a:t>Source: Kleinbaum, D., </a:t>
            </a:r>
            <a:r>
              <a:rPr lang="de-DE" sz="2600" dirty="0"/>
              <a:t>Kupper </a:t>
            </a:r>
            <a:r>
              <a:rPr lang="de-DE" sz="2600" dirty="0" smtClean="0"/>
              <a:t>L., </a:t>
            </a:r>
            <a:r>
              <a:rPr lang="de-DE" sz="2600" dirty="0"/>
              <a:t>Muller </a:t>
            </a:r>
            <a:r>
              <a:rPr lang="de-DE" sz="2600" dirty="0" smtClean="0"/>
              <a:t>K. &amp; </a:t>
            </a:r>
            <a:r>
              <a:rPr lang="en-GB" sz="2600" dirty="0" err="1" smtClean="0"/>
              <a:t>Nizam</a:t>
            </a:r>
            <a:r>
              <a:rPr lang="en-GB" sz="2600" dirty="0" smtClean="0"/>
              <a:t>, A. (1998) </a:t>
            </a:r>
            <a:r>
              <a:rPr lang="en-GB" sz="2600" i="1" dirty="0"/>
              <a:t>Applied Regression </a:t>
            </a:r>
            <a:r>
              <a:rPr lang="en-GB" sz="2600" i="1" dirty="0" smtClean="0"/>
              <a:t>Analysis and </a:t>
            </a:r>
            <a:r>
              <a:rPr lang="en-GB" sz="2600" i="1" dirty="0"/>
              <a:t>Multivariable Methods</a:t>
            </a:r>
            <a:r>
              <a:rPr lang="en-GB" sz="2600" dirty="0"/>
              <a:t>. </a:t>
            </a:r>
            <a:r>
              <a:rPr lang="it-IT" sz="2600" dirty="0" smtClean="0"/>
              <a:t>3</a:t>
            </a:r>
            <a:r>
              <a:rPr lang="it-IT" sz="2600" baseline="30000" dirty="0" smtClean="0"/>
              <a:t>rd</a:t>
            </a:r>
            <a:r>
              <a:rPr lang="it-IT" sz="2600" dirty="0" smtClean="0"/>
              <a:t> ed</a:t>
            </a:r>
            <a:r>
              <a:rPr lang="it-IT" sz="2600" dirty="0"/>
              <a:t>. </a:t>
            </a:r>
            <a:r>
              <a:rPr lang="en-GB" sz="2600" dirty="0" smtClean="0"/>
              <a:t>Pacific </a:t>
            </a:r>
            <a:r>
              <a:rPr lang="it-IT" sz="2600" dirty="0" smtClean="0"/>
              <a:t>Grove</a:t>
            </a:r>
            <a:r>
              <a:rPr lang="it-IT" sz="2600" dirty="0"/>
              <a:t>, CA: </a:t>
            </a:r>
            <a:r>
              <a:rPr lang="it-IT" sz="2600" dirty="0" smtClean="0"/>
              <a:t>Duxbury, p. 117</a:t>
            </a:r>
            <a:endParaRPr lang="en-GB" sz="26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40215494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3"/>
          <p:cNvSpPr>
            <a:spLocks noGrp="1"/>
          </p:cNvSpPr>
          <p:nvPr>
            <p:ph type="title"/>
          </p:nvPr>
        </p:nvSpPr>
        <p:spPr>
          <a:xfrm>
            <a:off x="683568" y="260648"/>
            <a:ext cx="7772400" cy="1224136"/>
          </a:xfrm>
        </p:spPr>
        <p:txBody>
          <a:bodyPr>
            <a:normAutofit fontScale="90000"/>
          </a:bodyPr>
          <a:lstStyle/>
          <a:p>
            <a:pPr eaLnBrk="1" hangingPunct="1"/>
            <a:r>
              <a:rPr lang="en-US" sz="4000" dirty="0" smtClean="0">
                <a:cs typeface="Times New Roman" pitchFamily="18" charset="0"/>
              </a:rPr>
              <a:t>Step 5: </a:t>
            </a:r>
            <a:r>
              <a:rPr lang="en-GB" sz="4000" dirty="0" smtClean="0">
                <a:cs typeface="Times New Roman" pitchFamily="18" charset="0"/>
              </a:rPr>
              <a:t>Report, Interpret and Apply</a:t>
            </a:r>
          </a:p>
        </p:txBody>
      </p:sp>
      <p:sp>
        <p:nvSpPr>
          <p:cNvPr id="45059" name="Content Placeholder 4"/>
          <p:cNvSpPr>
            <a:spLocks noGrp="1"/>
          </p:cNvSpPr>
          <p:nvPr>
            <p:ph idx="1"/>
          </p:nvPr>
        </p:nvSpPr>
        <p:spPr>
          <a:xfrm>
            <a:off x="683568" y="1628800"/>
            <a:ext cx="7772400" cy="4032448"/>
          </a:xfrm>
        </p:spPr>
        <p:txBody>
          <a:bodyPr/>
          <a:lstStyle/>
          <a:p>
            <a:pPr marL="457200" indent="-457200" algn="l" eaLnBrk="1" hangingPunct="1">
              <a:buFont typeface="Wingdings" pitchFamily="2" charset="2"/>
              <a:buChar char="q"/>
            </a:pPr>
            <a:r>
              <a:rPr lang="en-US" sz="2800" dirty="0" smtClean="0">
                <a:solidFill>
                  <a:schemeClr val="tx1"/>
                </a:solidFill>
              </a:rPr>
              <a:t>Report the results of your work in the appropriate context</a:t>
            </a:r>
          </a:p>
          <a:p>
            <a:pPr marL="457200" indent="-457200" algn="l" eaLnBrk="1" hangingPunct="1">
              <a:buFont typeface="Wingdings" pitchFamily="2" charset="2"/>
              <a:buChar char="q"/>
            </a:pPr>
            <a:r>
              <a:rPr lang="en-US" sz="2800" dirty="0" smtClean="0">
                <a:solidFill>
                  <a:schemeClr val="tx1"/>
                </a:solidFill>
              </a:rPr>
              <a:t>Interpret the model</a:t>
            </a:r>
          </a:p>
          <a:p>
            <a:pPr marL="892175" lvl="1" indent="-350838" algn="l" eaLnBrk="1" hangingPunct="1">
              <a:buFont typeface="Wingdings" pitchFamily="2" charset="2"/>
              <a:buChar char="Ø"/>
            </a:pPr>
            <a:r>
              <a:rPr lang="en-US" dirty="0" smtClean="0">
                <a:solidFill>
                  <a:schemeClr val="tx1"/>
                </a:solidFill>
              </a:rPr>
              <a:t>Explain the meaning of the coefficients in practical terms</a:t>
            </a:r>
          </a:p>
          <a:p>
            <a:pPr marL="457200" indent="-457200" algn="l" eaLnBrk="1" hangingPunct="1">
              <a:buFont typeface="Wingdings" pitchFamily="2" charset="2"/>
              <a:buChar char="q"/>
            </a:pPr>
            <a:r>
              <a:rPr lang="en-US" sz="2800" dirty="0" smtClean="0">
                <a:solidFill>
                  <a:schemeClr val="tx1"/>
                </a:solidFill>
              </a:rPr>
              <a:t>Apply the model</a:t>
            </a:r>
          </a:p>
          <a:p>
            <a:pPr marL="892175" lvl="1" indent="-350838" algn="l" eaLnBrk="1" hangingPunct="1">
              <a:buFont typeface="Wingdings" pitchFamily="2" charset="2"/>
              <a:buChar char="Ø"/>
            </a:pPr>
            <a:r>
              <a:rPr lang="en-US" dirty="0" smtClean="0">
                <a:solidFill>
                  <a:schemeClr val="tx1"/>
                </a:solidFill>
              </a:rPr>
              <a:t>Where appropriate, use the model for prediction</a:t>
            </a:r>
            <a:endParaRPr lang="en-GB" dirty="0" smtClean="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8160483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480" y="2997272"/>
            <a:ext cx="4320000" cy="2880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891" y="1412776"/>
            <a:ext cx="4320000" cy="2880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itle 3"/>
          <p:cNvSpPr txBox="1">
            <a:spLocks/>
          </p:cNvSpPr>
          <p:nvPr/>
        </p:nvSpPr>
        <p:spPr>
          <a:xfrm>
            <a:off x="683568" y="188640"/>
            <a:ext cx="7772400" cy="1152128"/>
          </a:xfrm>
          <a:prstGeom prst="rect">
            <a:avLst/>
          </a:prstGeom>
        </p:spPr>
        <p:txBody>
          <a:bodyPr/>
          <a:lstStyle>
            <a:lvl1pPr algn="ctr" rtl="0" eaLnBrk="0" fontAlgn="base" hangingPunct="0">
              <a:spcBef>
                <a:spcPct val="0"/>
              </a:spcBef>
              <a:spcAft>
                <a:spcPct val="0"/>
              </a:spcAft>
              <a:defRPr sz="4400" b="1">
                <a:solidFill>
                  <a:srgbClr val="6666FF"/>
                </a:solidFill>
                <a:latin typeface="+mj-lt"/>
                <a:ea typeface="+mj-ea"/>
                <a:cs typeface="+mj-cs"/>
              </a:defRPr>
            </a:lvl1pPr>
            <a:lvl2pPr algn="ctr" rtl="0" eaLnBrk="0" fontAlgn="base" hangingPunct="0">
              <a:spcBef>
                <a:spcPct val="0"/>
              </a:spcBef>
              <a:spcAft>
                <a:spcPct val="0"/>
              </a:spcAft>
              <a:defRPr sz="4400" b="1">
                <a:solidFill>
                  <a:srgbClr val="6666FF"/>
                </a:solidFill>
                <a:latin typeface="Arial Black" pitchFamily="34" charset="0"/>
                <a:cs typeface="Arial" charset="0"/>
              </a:defRPr>
            </a:lvl2pPr>
            <a:lvl3pPr algn="ctr" rtl="0" eaLnBrk="0" fontAlgn="base" hangingPunct="0">
              <a:spcBef>
                <a:spcPct val="0"/>
              </a:spcBef>
              <a:spcAft>
                <a:spcPct val="0"/>
              </a:spcAft>
              <a:defRPr sz="4400" b="1">
                <a:solidFill>
                  <a:srgbClr val="6666FF"/>
                </a:solidFill>
                <a:latin typeface="Arial Black" pitchFamily="34" charset="0"/>
                <a:cs typeface="Arial" charset="0"/>
              </a:defRPr>
            </a:lvl3pPr>
            <a:lvl4pPr algn="ctr" rtl="0" eaLnBrk="0" fontAlgn="base" hangingPunct="0">
              <a:spcBef>
                <a:spcPct val="0"/>
              </a:spcBef>
              <a:spcAft>
                <a:spcPct val="0"/>
              </a:spcAft>
              <a:defRPr sz="4400" b="1">
                <a:solidFill>
                  <a:srgbClr val="6666FF"/>
                </a:solidFill>
                <a:latin typeface="Arial Black" pitchFamily="34" charset="0"/>
                <a:cs typeface="Arial" charset="0"/>
              </a:defRPr>
            </a:lvl4pPr>
            <a:lvl5pPr algn="ctr" rtl="0" eaLnBrk="0" fontAlgn="base" hangingPunct="0">
              <a:spcBef>
                <a:spcPct val="0"/>
              </a:spcBef>
              <a:spcAft>
                <a:spcPct val="0"/>
              </a:spcAft>
              <a:defRPr sz="4400" b="1">
                <a:solidFill>
                  <a:srgbClr val="6666FF"/>
                </a:solidFill>
                <a:latin typeface="Arial Black" pitchFamily="34" charset="0"/>
                <a:cs typeface="Arial" charset="0"/>
              </a:defRPr>
            </a:lvl5pPr>
            <a:lvl6pPr marL="457200" algn="ctr" rtl="0" fontAlgn="base">
              <a:spcBef>
                <a:spcPct val="0"/>
              </a:spcBef>
              <a:spcAft>
                <a:spcPct val="0"/>
              </a:spcAft>
              <a:defRPr sz="3600" b="1">
                <a:solidFill>
                  <a:srgbClr val="6666FF"/>
                </a:solidFill>
                <a:latin typeface="Arial Black" pitchFamily="34" charset="0"/>
                <a:cs typeface="Arial" charset="0"/>
              </a:defRPr>
            </a:lvl6pPr>
            <a:lvl7pPr marL="914400" algn="ctr" rtl="0" fontAlgn="base">
              <a:spcBef>
                <a:spcPct val="0"/>
              </a:spcBef>
              <a:spcAft>
                <a:spcPct val="0"/>
              </a:spcAft>
              <a:defRPr sz="3600" b="1">
                <a:solidFill>
                  <a:srgbClr val="6666FF"/>
                </a:solidFill>
                <a:latin typeface="Arial Black" pitchFamily="34" charset="0"/>
                <a:cs typeface="Arial" charset="0"/>
              </a:defRPr>
            </a:lvl7pPr>
            <a:lvl8pPr marL="1371600" algn="ctr" rtl="0" fontAlgn="base">
              <a:spcBef>
                <a:spcPct val="0"/>
              </a:spcBef>
              <a:spcAft>
                <a:spcPct val="0"/>
              </a:spcAft>
              <a:defRPr sz="3600" b="1">
                <a:solidFill>
                  <a:srgbClr val="6666FF"/>
                </a:solidFill>
                <a:latin typeface="Arial Black" pitchFamily="34" charset="0"/>
                <a:cs typeface="Arial" charset="0"/>
              </a:defRPr>
            </a:lvl8pPr>
            <a:lvl9pPr marL="1828800" algn="ctr" rtl="0" fontAlgn="base">
              <a:spcBef>
                <a:spcPct val="0"/>
              </a:spcBef>
              <a:spcAft>
                <a:spcPct val="0"/>
              </a:spcAft>
              <a:defRPr sz="3600" b="1">
                <a:solidFill>
                  <a:srgbClr val="6666FF"/>
                </a:solidFill>
                <a:latin typeface="Arial Black" pitchFamily="34" charset="0"/>
                <a:cs typeface="Arial" charset="0"/>
              </a:defRPr>
            </a:lvl9pPr>
          </a:lstStyle>
          <a:p>
            <a:pPr eaLnBrk="1" hangingPunct="1">
              <a:lnSpc>
                <a:spcPct val="90000"/>
              </a:lnSpc>
            </a:pPr>
            <a:r>
              <a:rPr lang="en-GB" sz="4000" dirty="0" smtClean="0">
                <a:solidFill>
                  <a:schemeClr val="tx1"/>
                </a:solidFill>
                <a:latin typeface="Arial Black" panose="020B0A04020102020204" pitchFamily="34" charset="0"/>
                <a:cs typeface="Times New Roman" pitchFamily="18" charset="0"/>
              </a:rPr>
              <a:t>Don’t extrapolate your data too far away from its range</a:t>
            </a:r>
          </a:p>
        </p:txBody>
      </p:sp>
      <p:cxnSp>
        <p:nvCxnSpPr>
          <p:cNvPr id="5" name="Straight Connector 4"/>
          <p:cNvCxnSpPr/>
          <p:nvPr/>
        </p:nvCxnSpPr>
        <p:spPr>
          <a:xfrm>
            <a:off x="1043608" y="1988840"/>
            <a:ext cx="3240360" cy="165618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906831" y="4172887"/>
            <a:ext cx="1080120" cy="1200329"/>
          </a:xfrm>
          <a:prstGeom prst="rect">
            <a:avLst/>
          </a:prstGeom>
          <a:noFill/>
        </p:spPr>
        <p:txBody>
          <a:bodyPr wrap="square" rtlCol="0">
            <a:spAutoFit/>
          </a:bodyPr>
          <a:lstStyle/>
          <a:p>
            <a:r>
              <a:rPr lang="en-GB" sz="7200" b="1" dirty="0" smtClean="0">
                <a:solidFill>
                  <a:srgbClr val="FF0000"/>
                </a:solidFill>
                <a:sym typeface="Wingdings"/>
              </a:rPr>
              <a:t></a:t>
            </a:r>
            <a:endParaRPr lang="en-GB" sz="7200" b="1" dirty="0">
              <a:solidFill>
                <a:srgbClr val="FF0000"/>
              </a:solidFill>
            </a:endParaRPr>
          </a:p>
        </p:txBody>
      </p:sp>
      <p:sp>
        <p:nvSpPr>
          <p:cNvPr id="8" name="TextBox 7"/>
          <p:cNvSpPr txBox="1"/>
          <p:nvPr/>
        </p:nvSpPr>
        <p:spPr>
          <a:xfrm>
            <a:off x="6192300" y="1868631"/>
            <a:ext cx="1080360" cy="1200329"/>
          </a:xfrm>
          <a:prstGeom prst="rect">
            <a:avLst/>
          </a:prstGeom>
          <a:noFill/>
        </p:spPr>
        <p:txBody>
          <a:bodyPr wrap="square" rtlCol="0">
            <a:spAutoFit/>
          </a:bodyPr>
          <a:lstStyle/>
          <a:p>
            <a:r>
              <a:rPr lang="en-GB" sz="7200" dirty="0">
                <a:solidFill>
                  <a:srgbClr val="FF0000"/>
                </a:solidFill>
                <a:sym typeface="Webdings"/>
              </a:rPr>
              <a:t></a:t>
            </a:r>
            <a:endParaRPr lang="en-GB" sz="7200" dirty="0">
              <a:solidFill>
                <a:srgbClr val="FF0000"/>
              </a:solidFil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0" name="TextBox 9"/>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1" name="TextBox 10"/>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9692762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67544" y="141734"/>
            <a:ext cx="8280920" cy="622970"/>
          </a:xfrm>
        </p:spPr>
        <p:txBody>
          <a:bodyPr>
            <a:normAutofit fontScale="90000"/>
          </a:bodyPr>
          <a:lstStyle/>
          <a:p>
            <a:pPr algn="ctr" eaLnBrk="1" hangingPunct="1"/>
            <a:r>
              <a:rPr lang="en-GB" sz="4000" dirty="0" smtClean="0">
                <a:cs typeface="Times New Roman" pitchFamily="18" charset="0"/>
              </a:rPr>
              <a:t>Application to our example</a:t>
            </a:r>
          </a:p>
        </p:txBody>
      </p:sp>
      <p:sp>
        <p:nvSpPr>
          <p:cNvPr id="48131" name="Content Placeholder 2"/>
          <p:cNvSpPr>
            <a:spLocks noGrp="1"/>
          </p:cNvSpPr>
          <p:nvPr>
            <p:ph idx="1"/>
          </p:nvPr>
        </p:nvSpPr>
        <p:spPr>
          <a:xfrm>
            <a:off x="323528" y="836712"/>
            <a:ext cx="8568952" cy="5112568"/>
          </a:xfrm>
        </p:spPr>
        <p:txBody>
          <a:bodyPr/>
          <a:lstStyle/>
          <a:p>
            <a:pPr algn="l" eaLnBrk="1" hangingPunct="1">
              <a:lnSpc>
                <a:spcPct val="95000"/>
              </a:lnSpc>
              <a:spcBef>
                <a:spcPts val="600"/>
              </a:spcBef>
            </a:pPr>
            <a:r>
              <a:rPr lang="en-US" sz="2600" b="1" dirty="0" smtClean="0">
                <a:solidFill>
                  <a:schemeClr val="tx1"/>
                </a:solidFill>
              </a:rPr>
              <a:t>Report:</a:t>
            </a:r>
          </a:p>
          <a:p>
            <a:pPr marL="354013" indent="-354013" algn="l" eaLnBrk="1" hangingPunct="1">
              <a:lnSpc>
                <a:spcPct val="95000"/>
              </a:lnSpc>
              <a:spcBef>
                <a:spcPts val="600"/>
              </a:spcBef>
              <a:buFont typeface="Wingdings" pitchFamily="2" charset="2"/>
              <a:buChar char="q"/>
            </a:pPr>
            <a:r>
              <a:rPr lang="en-US" sz="2200" dirty="0" smtClean="0">
                <a:solidFill>
                  <a:schemeClr val="tx1"/>
                </a:solidFill>
              </a:rPr>
              <a:t>From the regression analysis output, basal growth explains 76% of the variation in crown volume increase (ANOVA model </a:t>
            </a:r>
            <a:r>
              <a:rPr lang="en-US" sz="2200" dirty="0" smtClean="0">
                <a:solidFill>
                  <a:schemeClr val="tx1"/>
                </a:solidFill>
              </a:rPr>
              <a:t>significant at 0.001 level)</a:t>
            </a:r>
            <a:endParaRPr lang="en-US" sz="2200" dirty="0">
              <a:solidFill>
                <a:schemeClr val="tx1"/>
              </a:solidFill>
            </a:endParaRPr>
          </a:p>
          <a:p>
            <a:pPr marL="354013" indent="-354013" algn="l" eaLnBrk="1" hangingPunct="1">
              <a:lnSpc>
                <a:spcPct val="95000"/>
              </a:lnSpc>
              <a:spcBef>
                <a:spcPts val="600"/>
              </a:spcBef>
              <a:buFont typeface="Wingdings" pitchFamily="2" charset="2"/>
              <a:buChar char="q"/>
            </a:pPr>
            <a:r>
              <a:rPr lang="en-US" sz="2200" dirty="0" smtClean="0">
                <a:solidFill>
                  <a:schemeClr val="tx1"/>
                </a:solidFill>
              </a:rPr>
              <a:t>The model is:</a:t>
            </a:r>
          </a:p>
          <a:p>
            <a:pPr eaLnBrk="1" hangingPunct="1">
              <a:lnSpc>
                <a:spcPct val="95000"/>
              </a:lnSpc>
              <a:spcBef>
                <a:spcPts val="400"/>
              </a:spcBef>
            </a:pPr>
            <a:r>
              <a:rPr lang="en-US" sz="2200" i="1" dirty="0" err="1" smtClean="0">
                <a:solidFill>
                  <a:schemeClr val="tx1"/>
                </a:solidFill>
              </a:rPr>
              <a:t>CrownVolume</a:t>
            </a:r>
            <a:r>
              <a:rPr lang="en-US" sz="2200" dirty="0" smtClean="0">
                <a:solidFill>
                  <a:schemeClr val="tx1"/>
                </a:solidFill>
              </a:rPr>
              <a:t> = -5.45 + 127.27</a:t>
            </a:r>
            <a:r>
              <a:rPr lang="en-US" sz="2200" dirty="0" smtClean="0">
                <a:solidFill>
                  <a:schemeClr val="tx1"/>
                </a:solidFill>
                <a:sym typeface="Symbol"/>
              </a:rPr>
              <a:t></a:t>
            </a:r>
            <a:r>
              <a:rPr lang="en-US" sz="2200" i="1" dirty="0" smtClean="0">
                <a:solidFill>
                  <a:schemeClr val="tx1"/>
                </a:solidFill>
              </a:rPr>
              <a:t>BasalGrowth</a:t>
            </a:r>
          </a:p>
          <a:p>
            <a:pPr algn="l" eaLnBrk="1" hangingPunct="1">
              <a:lnSpc>
                <a:spcPct val="95000"/>
              </a:lnSpc>
              <a:spcBef>
                <a:spcPts val="900"/>
              </a:spcBef>
            </a:pPr>
            <a:r>
              <a:rPr lang="en-US" sz="2600" b="1" dirty="0" smtClean="0">
                <a:solidFill>
                  <a:schemeClr val="tx1"/>
                </a:solidFill>
              </a:rPr>
              <a:t>Interpret:</a:t>
            </a:r>
            <a:endParaRPr lang="en-GB" sz="2600" b="1" dirty="0" smtClean="0">
              <a:solidFill>
                <a:schemeClr val="tx1"/>
              </a:solidFill>
            </a:endParaRPr>
          </a:p>
          <a:p>
            <a:pPr marL="354013" indent="-354013" algn="l" eaLnBrk="1" hangingPunct="1">
              <a:lnSpc>
                <a:spcPct val="95000"/>
              </a:lnSpc>
              <a:spcBef>
                <a:spcPts val="600"/>
              </a:spcBef>
              <a:buFont typeface="Wingdings" pitchFamily="2" charset="2"/>
              <a:buChar char="q"/>
            </a:pPr>
            <a:r>
              <a:rPr lang="en-US" sz="2200" dirty="0" smtClean="0">
                <a:solidFill>
                  <a:schemeClr val="tx1"/>
                </a:solidFill>
              </a:rPr>
              <a:t>For </a:t>
            </a:r>
            <a:r>
              <a:rPr lang="en-US" sz="2200" dirty="0">
                <a:solidFill>
                  <a:schemeClr val="tx1"/>
                </a:solidFill>
              </a:rPr>
              <a:t>every unit change in the growth of the trees there is a 127.3 cubic foot increase in the crown volume.</a:t>
            </a:r>
          </a:p>
          <a:p>
            <a:pPr algn="l" eaLnBrk="1" hangingPunct="1">
              <a:lnSpc>
                <a:spcPct val="95000"/>
              </a:lnSpc>
              <a:spcBef>
                <a:spcPts val="900"/>
              </a:spcBef>
            </a:pPr>
            <a:r>
              <a:rPr lang="en-US" sz="2600" b="1" dirty="0" smtClean="0">
                <a:solidFill>
                  <a:schemeClr val="tx1"/>
                </a:solidFill>
              </a:rPr>
              <a:t>Apply:</a:t>
            </a:r>
            <a:endParaRPr lang="en-US" sz="2600" b="1" dirty="0">
              <a:solidFill>
                <a:schemeClr val="tx1"/>
              </a:solidFill>
            </a:endParaRPr>
          </a:p>
          <a:p>
            <a:pPr marL="354013" lvl="1" indent="-354013" eaLnBrk="1" hangingPunct="1">
              <a:lnSpc>
                <a:spcPct val="95000"/>
              </a:lnSpc>
              <a:spcBef>
                <a:spcPts val="600"/>
              </a:spcBef>
              <a:buFont typeface="Wingdings" pitchFamily="2" charset="2"/>
              <a:buChar char="q"/>
            </a:pPr>
            <a:r>
              <a:rPr lang="en-US" sz="2200" dirty="0" smtClean="0">
                <a:solidFill>
                  <a:schemeClr val="tx1"/>
                </a:solidFill>
              </a:rPr>
              <a:t>We may use </a:t>
            </a:r>
            <a:r>
              <a:rPr lang="en-US" sz="2200" dirty="0">
                <a:solidFill>
                  <a:schemeClr val="tx1"/>
                </a:solidFill>
              </a:rPr>
              <a:t>the model to predict future values of crown </a:t>
            </a:r>
            <a:r>
              <a:rPr lang="en-US" sz="2200" dirty="0" smtClean="0">
                <a:solidFill>
                  <a:schemeClr val="tx1"/>
                </a:solidFill>
              </a:rPr>
              <a:t>growth:</a:t>
            </a:r>
            <a:endParaRPr lang="en-US" sz="2200" dirty="0">
              <a:solidFill>
                <a:schemeClr val="tx1"/>
              </a:solidFill>
            </a:endParaRPr>
          </a:p>
          <a:p>
            <a:pPr marL="354013" lvl="1" indent="0" eaLnBrk="1" hangingPunct="1">
              <a:lnSpc>
                <a:spcPct val="95000"/>
              </a:lnSpc>
              <a:spcBef>
                <a:spcPts val="400"/>
              </a:spcBef>
              <a:buNone/>
            </a:pPr>
            <a:r>
              <a:rPr lang="en-US" sz="2200" dirty="0" smtClean="0">
                <a:solidFill>
                  <a:schemeClr val="tx1"/>
                </a:solidFill>
              </a:rPr>
              <a:t>For </a:t>
            </a:r>
            <a:r>
              <a:rPr lang="en-US" sz="2200" dirty="0">
                <a:solidFill>
                  <a:schemeClr val="tx1"/>
                </a:solidFill>
              </a:rPr>
              <a:t>a </a:t>
            </a:r>
            <a:r>
              <a:rPr lang="en-US" sz="2200" i="1" dirty="0" err="1" smtClean="0">
                <a:solidFill>
                  <a:schemeClr val="tx1"/>
                </a:solidFill>
              </a:rPr>
              <a:t>BasalGrowth</a:t>
            </a:r>
            <a:r>
              <a:rPr lang="en-US" sz="2200" dirty="0" smtClean="0">
                <a:solidFill>
                  <a:schemeClr val="tx1"/>
                </a:solidFill>
              </a:rPr>
              <a:t> </a:t>
            </a:r>
            <a:r>
              <a:rPr lang="en-US" sz="2200" dirty="0">
                <a:solidFill>
                  <a:schemeClr val="tx1"/>
                </a:solidFill>
              </a:rPr>
              <a:t>of </a:t>
            </a:r>
            <a:r>
              <a:rPr lang="en-US" sz="2200" dirty="0" smtClean="0">
                <a:solidFill>
                  <a:schemeClr val="tx1"/>
                </a:solidFill>
              </a:rPr>
              <a:t>0.43 square feet, </a:t>
            </a:r>
            <a:endParaRPr lang="en-US" sz="2200" dirty="0">
              <a:solidFill>
                <a:schemeClr val="tx1"/>
              </a:solidFill>
            </a:endParaRPr>
          </a:p>
          <a:p>
            <a:pPr marL="354013" lvl="1" indent="0" eaLnBrk="1" hangingPunct="1">
              <a:lnSpc>
                <a:spcPct val="95000"/>
              </a:lnSpc>
              <a:spcBef>
                <a:spcPts val="400"/>
              </a:spcBef>
              <a:buNone/>
            </a:pPr>
            <a:r>
              <a:rPr lang="en-US" sz="2200" i="1" dirty="0" err="1" smtClean="0">
                <a:solidFill>
                  <a:schemeClr val="tx1"/>
                </a:solidFill>
              </a:rPr>
              <a:t>CrownVolume</a:t>
            </a:r>
            <a:r>
              <a:rPr lang="en-US" sz="2200" dirty="0" smtClean="0">
                <a:solidFill>
                  <a:schemeClr val="tx1"/>
                </a:solidFill>
              </a:rPr>
              <a:t> = -5.45 + 127.27</a:t>
            </a:r>
            <a:r>
              <a:rPr lang="en-US" sz="2200" dirty="0" smtClean="0">
                <a:solidFill>
                  <a:schemeClr val="tx1"/>
                </a:solidFill>
                <a:sym typeface="Symbol"/>
              </a:rPr>
              <a:t></a:t>
            </a:r>
            <a:r>
              <a:rPr lang="en-US" sz="2200" dirty="0" smtClean="0">
                <a:solidFill>
                  <a:schemeClr val="tx1"/>
                </a:solidFill>
              </a:rPr>
              <a:t>0.43 </a:t>
            </a:r>
            <a:r>
              <a:rPr lang="en-US" sz="2200" dirty="0">
                <a:solidFill>
                  <a:schemeClr val="tx1"/>
                </a:solidFill>
              </a:rPr>
              <a:t>= </a:t>
            </a:r>
            <a:r>
              <a:rPr lang="en-US" sz="2200" dirty="0" smtClean="0">
                <a:solidFill>
                  <a:schemeClr val="tx1"/>
                </a:solidFill>
              </a:rPr>
              <a:t>49.3 cubic feet increase</a:t>
            </a:r>
            <a:endParaRPr lang="en-US" sz="2200" dirty="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4275219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0622"/>
            <a:ext cx="8568000" cy="634082"/>
          </a:xfrm>
        </p:spPr>
        <p:txBody>
          <a:bodyPr>
            <a:noAutofit/>
          </a:bodyPr>
          <a:lstStyle/>
          <a:p>
            <a:r>
              <a:rPr lang="en-GB" sz="3600" dirty="0" smtClean="0"/>
              <a:t>Correlation coefficient: examples</a:t>
            </a:r>
            <a:endParaRPr lang="en-GB" sz="3600"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700464" y="991257"/>
            <a:ext cx="6048000" cy="4021919"/>
          </a:xfrm>
          <a:ln>
            <a:solidFill>
              <a:schemeClr val="tx1"/>
            </a:solidFill>
          </a:ln>
        </p:spPr>
      </p:pic>
      <p:sp>
        <p:nvSpPr>
          <p:cNvPr id="5" name="TextBox 4"/>
          <p:cNvSpPr txBox="1"/>
          <p:nvPr/>
        </p:nvSpPr>
        <p:spPr>
          <a:xfrm>
            <a:off x="251520" y="925264"/>
            <a:ext cx="2448000" cy="4231928"/>
          </a:xfrm>
          <a:prstGeom prst="rect">
            <a:avLst/>
          </a:prstGeom>
          <a:noFill/>
        </p:spPr>
        <p:txBody>
          <a:bodyPr wrap="square" rtlCol="0">
            <a:spAutoFit/>
          </a:bodyPr>
          <a:lstStyle/>
          <a:p>
            <a:pPr marL="361950" indent="-361950">
              <a:buFont typeface="Wingdings" pitchFamily="2" charset="2"/>
              <a:buChar char="q"/>
            </a:pPr>
            <a:r>
              <a:rPr lang="en-GB" sz="2400" dirty="0" smtClean="0">
                <a:latin typeface="Arial" panose="020B0604020202020204" pitchFamily="34" charset="0"/>
                <a:cs typeface="Arial" panose="020B0604020202020204" pitchFamily="34" charset="0"/>
              </a:rPr>
              <a:t>The </a:t>
            </a:r>
            <a:r>
              <a:rPr lang="en-GB" sz="2400" b="1" dirty="0" smtClean="0">
                <a:latin typeface="Arial" panose="020B0604020202020204" pitchFamily="34" charset="0"/>
                <a:cs typeface="Arial" panose="020B0604020202020204" pitchFamily="34" charset="0"/>
              </a:rPr>
              <a:t>sign</a:t>
            </a:r>
            <a:r>
              <a:rPr lang="en-GB" sz="2400" dirty="0" smtClean="0">
                <a:latin typeface="Arial" panose="020B0604020202020204" pitchFamily="34" charset="0"/>
                <a:cs typeface="Arial" panose="020B0604020202020204" pitchFamily="34" charset="0"/>
              </a:rPr>
              <a:t> of </a:t>
            </a:r>
            <a:r>
              <a:rPr lang="en-GB" sz="2400" i="1" dirty="0" smtClean="0">
                <a:latin typeface="Arial" panose="020B0604020202020204" pitchFamily="34" charset="0"/>
                <a:cs typeface="Arial" panose="020B0604020202020204" pitchFamily="34" charset="0"/>
              </a:rPr>
              <a:t>r</a:t>
            </a:r>
            <a:r>
              <a:rPr lang="en-GB" sz="2400" dirty="0" smtClean="0">
                <a:latin typeface="Arial" panose="020B0604020202020204" pitchFamily="34" charset="0"/>
                <a:cs typeface="Arial" panose="020B0604020202020204" pitchFamily="34" charset="0"/>
              </a:rPr>
              <a:t> depends on the </a:t>
            </a:r>
            <a:r>
              <a:rPr lang="en-GB" sz="2400" b="1" dirty="0" smtClean="0">
                <a:latin typeface="Arial" panose="020B0604020202020204" pitchFamily="34" charset="0"/>
                <a:cs typeface="Arial" panose="020B0604020202020204" pitchFamily="34" charset="0"/>
              </a:rPr>
              <a:t>direction</a:t>
            </a:r>
            <a:r>
              <a:rPr lang="en-GB" sz="2400" dirty="0" smtClean="0">
                <a:latin typeface="Arial" panose="020B0604020202020204" pitchFamily="34" charset="0"/>
                <a:cs typeface="Arial" panose="020B0604020202020204" pitchFamily="34" charset="0"/>
              </a:rPr>
              <a:t> of the fitted line (</a:t>
            </a:r>
            <a:r>
              <a:rPr lang="en-GB" sz="2400" b="1" dirty="0" smtClean="0">
                <a:latin typeface="Arial" panose="020B0604020202020204" pitchFamily="34" charset="0"/>
                <a:cs typeface="Arial" panose="020B0604020202020204" pitchFamily="34" charset="0"/>
              </a:rPr>
              <a:t>not</a:t>
            </a:r>
            <a:r>
              <a:rPr lang="en-GB" sz="2400" dirty="0" smtClean="0">
                <a:latin typeface="Arial" panose="020B0604020202020204" pitchFamily="34" charset="0"/>
                <a:cs typeface="Arial" panose="020B0604020202020204" pitchFamily="34" charset="0"/>
              </a:rPr>
              <a:t> its slope)</a:t>
            </a:r>
          </a:p>
          <a:p>
            <a:pPr marL="361950" indent="-361950">
              <a:spcBef>
                <a:spcPts val="600"/>
              </a:spcBef>
              <a:buFont typeface="Wingdings" pitchFamily="2" charset="2"/>
              <a:buChar char="q"/>
            </a:pPr>
            <a:r>
              <a:rPr lang="en-GB" sz="2400" dirty="0">
                <a:latin typeface="Arial" panose="020B0604020202020204" pitchFamily="34" charset="0"/>
                <a:cs typeface="Arial" panose="020B0604020202020204" pitchFamily="34" charset="0"/>
              </a:rPr>
              <a:t>The </a:t>
            </a:r>
            <a:r>
              <a:rPr lang="en-GB" sz="2400" b="1" dirty="0" err="1" smtClean="0">
                <a:latin typeface="Arial" panose="020B0604020202020204" pitchFamily="34" charset="0"/>
                <a:cs typeface="Arial" panose="020B0604020202020204" pitchFamily="34" charset="0"/>
              </a:rPr>
              <a:t>magnit-ude</a:t>
            </a:r>
            <a:r>
              <a:rPr lang="en-GB" sz="2400" b="1" dirty="0" smtClean="0">
                <a:latin typeface="Arial" panose="020B0604020202020204" pitchFamily="34" charset="0"/>
                <a:cs typeface="Arial" panose="020B0604020202020204" pitchFamily="34" charset="0"/>
              </a:rPr>
              <a:t> </a:t>
            </a:r>
            <a:r>
              <a:rPr lang="en-GB" sz="2400" dirty="0" smtClean="0">
                <a:latin typeface="Arial" panose="020B0604020202020204" pitchFamily="34" charset="0"/>
                <a:cs typeface="Arial" panose="020B0604020202020204" pitchFamily="34" charset="0"/>
              </a:rPr>
              <a:t>of </a:t>
            </a:r>
            <a:r>
              <a:rPr lang="en-GB" sz="2400" i="1" dirty="0" smtClean="0">
                <a:latin typeface="Arial" panose="020B0604020202020204" pitchFamily="34" charset="0"/>
                <a:cs typeface="Arial" panose="020B0604020202020204" pitchFamily="34" charset="0"/>
              </a:rPr>
              <a:t>r</a:t>
            </a:r>
            <a:r>
              <a:rPr lang="en-GB" sz="2400" dirty="0">
                <a:latin typeface="Arial" panose="020B0604020202020204" pitchFamily="34" charset="0"/>
                <a:cs typeface="Arial" panose="020B0604020202020204" pitchFamily="34" charset="0"/>
              </a:rPr>
              <a:t> depends on how closely the </a:t>
            </a:r>
            <a:r>
              <a:rPr lang="en-GB" sz="2400" dirty="0" smtClean="0">
                <a:latin typeface="Arial" panose="020B0604020202020204" pitchFamily="34" charset="0"/>
                <a:cs typeface="Arial" panose="020B0604020202020204" pitchFamily="34" charset="0"/>
              </a:rPr>
              <a:t>data</a:t>
            </a:r>
            <a:endParaRPr lang="en-GB" sz="2400" dirty="0">
              <a:latin typeface="Arial" panose="020B0604020202020204" pitchFamily="34" charset="0"/>
              <a:cs typeface="Arial" panose="020B0604020202020204" pitchFamily="34" charset="0"/>
            </a:endParaRPr>
          </a:p>
        </p:txBody>
      </p:sp>
      <p:sp>
        <p:nvSpPr>
          <p:cNvPr id="6" name="TextBox 5"/>
          <p:cNvSpPr txBox="1"/>
          <p:nvPr/>
        </p:nvSpPr>
        <p:spPr>
          <a:xfrm>
            <a:off x="619065" y="5013176"/>
            <a:ext cx="8208912" cy="830997"/>
          </a:xfrm>
          <a:prstGeom prst="rect">
            <a:avLst/>
          </a:prstGeom>
          <a:noFill/>
        </p:spPr>
        <p:txBody>
          <a:bodyPr wrap="square" rtlCol="0">
            <a:spAutoFit/>
          </a:bodyPr>
          <a:lstStyle/>
          <a:p>
            <a:r>
              <a:rPr lang="en-GB" sz="2400" dirty="0" smtClean="0">
                <a:latin typeface="Arial" panose="020B0604020202020204" pitchFamily="34" charset="0"/>
                <a:cs typeface="Arial" panose="020B0604020202020204" pitchFamily="34" charset="0"/>
              </a:rPr>
              <a:t>points </a:t>
            </a:r>
            <a:r>
              <a:rPr lang="en-GB" sz="2400" dirty="0">
                <a:latin typeface="Arial" panose="020B0604020202020204" pitchFamily="34" charset="0"/>
                <a:cs typeface="Arial" panose="020B0604020202020204" pitchFamily="34" charset="0"/>
              </a:rPr>
              <a:t>are </a:t>
            </a:r>
            <a:r>
              <a:rPr lang="en-GB" sz="2400" b="1" dirty="0">
                <a:latin typeface="Arial" panose="020B0604020202020204" pitchFamily="34" charset="0"/>
                <a:cs typeface="Arial" panose="020B0604020202020204" pitchFamily="34" charset="0"/>
              </a:rPr>
              <a:t>aligned</a:t>
            </a:r>
            <a:r>
              <a:rPr lang="en-GB" sz="2400" dirty="0">
                <a:latin typeface="Arial" panose="020B0604020202020204" pitchFamily="34" charset="0"/>
                <a:cs typeface="Arial" panose="020B0604020202020204" pitchFamily="34" charset="0"/>
              </a:rPr>
              <a:t> (all on a line means the coefficient is +</a:t>
            </a:r>
            <a:r>
              <a:rPr lang="en-GB" sz="2400" dirty="0" smtClean="0">
                <a:latin typeface="Arial" panose="020B0604020202020204" pitchFamily="34" charset="0"/>
                <a:cs typeface="Arial" panose="020B0604020202020204" pitchFamily="34" charset="0"/>
              </a:rPr>
              <a:t>1 or -1)</a:t>
            </a:r>
            <a:endParaRPr lang="en-GB" sz="2400" dirty="0">
              <a:latin typeface="Arial" panose="020B0604020202020204" pitchFamily="34" charset="0"/>
              <a:cs typeface="Arial" panose="020B0604020202020204" pitchFamily="34" charset="0"/>
            </a:endParaRPr>
          </a:p>
        </p:txBody>
      </p:sp>
      <p:sp>
        <p:nvSpPr>
          <p:cNvPr id="7" name="Rectangle 6"/>
          <p:cNvSpPr/>
          <p:nvPr/>
        </p:nvSpPr>
        <p:spPr>
          <a:xfrm>
            <a:off x="4860032" y="2996952"/>
            <a:ext cx="1800200"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6838900" y="2996952"/>
            <a:ext cx="1800200" cy="17281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5239" t="5935" r="7225" b="58281"/>
          <a:stretch/>
        </p:blipFill>
        <p:spPr>
          <a:xfrm>
            <a:off x="4860032" y="3357946"/>
            <a:ext cx="3780000" cy="1108932"/>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0" name="TextBox 9"/>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1" name="TextBox 10"/>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78591772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683568" y="404664"/>
            <a:ext cx="7772400" cy="803176"/>
          </a:xfrm>
        </p:spPr>
        <p:txBody>
          <a:bodyPr/>
          <a:lstStyle/>
          <a:p>
            <a:pPr algn="ctr" eaLnBrk="1" hangingPunct="1"/>
            <a:r>
              <a:rPr lang="en-GB" dirty="0" smtClean="0">
                <a:cs typeface="Times New Roman" pitchFamily="18" charset="0"/>
              </a:rPr>
              <a:t>Regression caveats</a:t>
            </a:r>
          </a:p>
        </p:txBody>
      </p:sp>
      <p:sp>
        <p:nvSpPr>
          <p:cNvPr id="50179" name="Content Placeholder 2"/>
          <p:cNvSpPr>
            <a:spLocks noGrp="1"/>
          </p:cNvSpPr>
          <p:nvPr>
            <p:ph idx="1"/>
          </p:nvPr>
        </p:nvSpPr>
        <p:spPr>
          <a:xfrm>
            <a:off x="611560" y="1340768"/>
            <a:ext cx="8072438" cy="4114800"/>
          </a:xfrm>
        </p:spPr>
        <p:txBody>
          <a:bodyPr/>
          <a:lstStyle/>
          <a:p>
            <a:pPr marL="447675" indent="-447675" algn="l" eaLnBrk="1" hangingPunct="1">
              <a:buFont typeface="Wingdings" pitchFamily="2" charset="2"/>
              <a:buChar char="q"/>
            </a:pPr>
            <a:r>
              <a:rPr lang="en-GB" dirty="0" smtClean="0">
                <a:solidFill>
                  <a:schemeClr val="tx1"/>
                </a:solidFill>
              </a:rPr>
              <a:t>Always plot your data first (Step 1)</a:t>
            </a:r>
          </a:p>
          <a:p>
            <a:pPr marL="447675" indent="-447675" algn="l" eaLnBrk="1" hangingPunct="1">
              <a:buFont typeface="Wingdings" pitchFamily="2" charset="2"/>
              <a:buChar char="q"/>
            </a:pPr>
            <a:r>
              <a:rPr lang="en-GB" dirty="0" smtClean="0">
                <a:solidFill>
                  <a:schemeClr val="tx1"/>
                </a:solidFill>
              </a:rPr>
              <a:t>Don’t infer that x "causes" y</a:t>
            </a:r>
          </a:p>
          <a:p>
            <a:pPr marL="447675" indent="-447675" algn="l" eaLnBrk="1" hangingPunct="1">
              <a:buFont typeface="Wingdings" pitchFamily="2" charset="2"/>
              <a:buChar char="q"/>
            </a:pPr>
            <a:r>
              <a:rPr lang="en-GB" dirty="0" smtClean="0">
                <a:solidFill>
                  <a:schemeClr val="tx1"/>
                </a:solidFill>
              </a:rPr>
              <a:t>Be cautious about predicting beyond the range of x (extrapolation)</a:t>
            </a:r>
          </a:p>
          <a:p>
            <a:pPr marL="447675" indent="-447675" algn="l" eaLnBrk="1" hangingPunct="1">
              <a:buFont typeface="Wingdings" pitchFamily="2" charset="2"/>
              <a:buChar char="q"/>
            </a:pPr>
            <a:r>
              <a:rPr lang="en-GB" dirty="0" smtClean="0">
                <a:solidFill>
                  <a:schemeClr val="tx1"/>
                </a:solidFill>
              </a:rPr>
              <a:t>Beware of outliers</a:t>
            </a:r>
          </a:p>
          <a:p>
            <a:pPr marL="447675" indent="-447675" algn="l" eaLnBrk="1" hangingPunct="1">
              <a:buFont typeface="Wingdings" pitchFamily="2" charset="2"/>
              <a:buChar char="q"/>
            </a:pPr>
            <a:r>
              <a:rPr lang="en-GB" dirty="0" smtClean="0">
                <a:solidFill>
                  <a:schemeClr val="tx1"/>
                </a:solidFill>
              </a:rPr>
              <a:t>Examine plots of residuals carefully</a:t>
            </a:r>
          </a:p>
          <a:p>
            <a:pPr marL="342900" indent="-342900" algn="l" eaLnBrk="1" hangingPunct="1">
              <a:buFont typeface="Wingdings" pitchFamily="2" charset="2"/>
              <a:buChar char="§"/>
            </a:pPr>
            <a:endParaRPr lang="en-GB" dirty="0" smtClean="0">
              <a:solidFill>
                <a:schemeClr val="tx1"/>
              </a:solidFill>
            </a:endParaRPr>
          </a:p>
          <a:p>
            <a:pPr marL="342900" indent="-342900" algn="l" eaLnBrk="1" hangingPunct="1">
              <a:buFont typeface="Wingdings" pitchFamily="2" charset="2"/>
              <a:buChar char="§"/>
            </a:pPr>
            <a:endParaRPr lang="en-GB" dirty="0" smtClean="0">
              <a:solidFill>
                <a:schemeClr val="tx1"/>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71188350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611560" y="260648"/>
            <a:ext cx="7772400" cy="720080"/>
          </a:xfrm>
        </p:spPr>
        <p:txBody>
          <a:bodyPr>
            <a:normAutofit fontScale="90000"/>
          </a:bodyPr>
          <a:lstStyle/>
          <a:p>
            <a:pPr algn="ctr" eaLnBrk="1" hangingPunct="1"/>
            <a:r>
              <a:rPr lang="en-GB" dirty="0" smtClean="0">
                <a:cs typeface="Times New Roman" pitchFamily="18" charset="0"/>
              </a:rPr>
              <a:t>Recap</a:t>
            </a:r>
          </a:p>
        </p:txBody>
      </p:sp>
      <p:sp>
        <p:nvSpPr>
          <p:cNvPr id="51203" name="Content Placeholder 2"/>
          <p:cNvSpPr>
            <a:spLocks noGrp="1"/>
          </p:cNvSpPr>
          <p:nvPr>
            <p:ph idx="1"/>
          </p:nvPr>
        </p:nvSpPr>
        <p:spPr>
          <a:xfrm>
            <a:off x="395536" y="1124744"/>
            <a:ext cx="8424936" cy="4608512"/>
          </a:xfrm>
        </p:spPr>
        <p:txBody>
          <a:bodyPr/>
          <a:lstStyle/>
          <a:p>
            <a:pPr algn="l" eaLnBrk="1" hangingPunct="1">
              <a:lnSpc>
                <a:spcPct val="95000"/>
              </a:lnSpc>
              <a:spcBef>
                <a:spcPts val="600"/>
              </a:spcBef>
            </a:pPr>
            <a:r>
              <a:rPr lang="en-GB" sz="2800" dirty="0" smtClean="0">
                <a:solidFill>
                  <a:schemeClr val="tx1"/>
                </a:solidFill>
              </a:rPr>
              <a:t>We have discussed:</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Meaning and computation of Pearson and Spearman correlation coefficients</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Pearson correlation assumptions (including robust exceptions)</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Simple linear models in regression</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The process of simple linear regression analysis</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Simple linear regression assumptions (including robust exceptions)</a:t>
            </a:r>
          </a:p>
          <a:p>
            <a:pPr marL="447675" lvl="1" indent="-447675" algn="l" eaLnBrk="1" hangingPunct="1">
              <a:lnSpc>
                <a:spcPct val="95000"/>
              </a:lnSpc>
              <a:spcBef>
                <a:spcPts val="600"/>
              </a:spcBef>
              <a:buFont typeface="Wingdings" pitchFamily="2" charset="2"/>
              <a:buChar char="q"/>
            </a:pPr>
            <a:r>
              <a:rPr lang="en-GB" sz="2800" dirty="0" smtClean="0">
                <a:solidFill>
                  <a:schemeClr val="tx1"/>
                </a:solidFill>
              </a:rPr>
              <a:t>Using residuals to check regression assumptions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272382313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685799" y="260648"/>
            <a:ext cx="7772400" cy="504056"/>
          </a:xfrm>
        </p:spPr>
        <p:txBody>
          <a:bodyPr>
            <a:noAutofit/>
          </a:bodyPr>
          <a:lstStyle/>
          <a:p>
            <a:pPr algn="ctr" eaLnBrk="1" hangingPunct="1"/>
            <a:r>
              <a:rPr lang="en-GB" sz="4000" dirty="0" smtClean="0">
                <a:cs typeface="Times New Roman" pitchFamily="18" charset="0"/>
              </a:rPr>
              <a:t>Bibliography</a:t>
            </a:r>
          </a:p>
        </p:txBody>
      </p:sp>
      <p:sp>
        <p:nvSpPr>
          <p:cNvPr id="52227" name="Content Placeholder 2"/>
          <p:cNvSpPr>
            <a:spLocks noGrp="1"/>
          </p:cNvSpPr>
          <p:nvPr>
            <p:ph idx="1"/>
          </p:nvPr>
        </p:nvSpPr>
        <p:spPr>
          <a:xfrm>
            <a:off x="467544" y="819249"/>
            <a:ext cx="8280920" cy="5364000"/>
          </a:xfrm>
        </p:spPr>
        <p:txBody>
          <a:bodyPr>
            <a:normAutofit lnSpcReduction="10000"/>
          </a:bodyPr>
          <a:lstStyle/>
          <a:p>
            <a:pPr marL="719138" indent="-719138" algn="l" eaLnBrk="1" hangingPunct="1">
              <a:spcBef>
                <a:spcPts val="400"/>
              </a:spcBef>
            </a:pPr>
            <a:r>
              <a:rPr lang="en-GB" sz="2000" dirty="0" smtClean="0">
                <a:solidFill>
                  <a:schemeClr val="tx1"/>
                </a:solidFill>
              </a:rPr>
              <a:t>Avery, T. &amp; Burkhart, H. (1994) </a:t>
            </a:r>
            <a:r>
              <a:rPr lang="en-GB" sz="2000" i="1" dirty="0" smtClean="0">
                <a:solidFill>
                  <a:schemeClr val="tx1"/>
                </a:solidFill>
              </a:rPr>
              <a:t>Forest Measurements</a:t>
            </a:r>
            <a:r>
              <a:rPr lang="en-GB" sz="2000" dirty="0" smtClean="0">
                <a:solidFill>
                  <a:schemeClr val="tx1"/>
                </a:solidFill>
              </a:rPr>
              <a:t>. 5</a:t>
            </a:r>
            <a:r>
              <a:rPr lang="en-GB" sz="2000" baseline="30000" dirty="0" smtClean="0">
                <a:solidFill>
                  <a:schemeClr val="tx1"/>
                </a:solidFill>
              </a:rPr>
              <a:t>th</a:t>
            </a:r>
            <a:r>
              <a:rPr lang="en-GB" sz="2000" dirty="0" smtClean="0">
                <a:solidFill>
                  <a:schemeClr val="tx1"/>
                </a:solidFill>
              </a:rPr>
              <a:t> ed. </a:t>
            </a:r>
            <a:r>
              <a:rPr lang="en-GB" sz="2000" dirty="0">
                <a:solidFill>
                  <a:schemeClr val="tx1"/>
                </a:solidFill>
              </a:rPr>
              <a:t>New </a:t>
            </a:r>
            <a:r>
              <a:rPr lang="en-GB" sz="2000" dirty="0" smtClean="0">
                <a:solidFill>
                  <a:schemeClr val="tx1"/>
                </a:solidFill>
              </a:rPr>
              <a:t>York: McGraw-Hill.</a:t>
            </a:r>
          </a:p>
          <a:p>
            <a:pPr marL="719138" indent="-719138" algn="l" eaLnBrk="1" hangingPunct="1">
              <a:spcBef>
                <a:spcPts val="400"/>
              </a:spcBef>
            </a:pPr>
            <a:r>
              <a:rPr lang="en-GB" sz="2000" dirty="0" err="1">
                <a:solidFill>
                  <a:schemeClr val="tx1"/>
                </a:solidFill>
              </a:rPr>
              <a:t>Bovas</a:t>
            </a:r>
            <a:r>
              <a:rPr lang="en-GB" sz="2000" dirty="0">
                <a:solidFill>
                  <a:schemeClr val="tx1"/>
                </a:solidFill>
              </a:rPr>
              <a:t>, A. &amp; </a:t>
            </a:r>
            <a:r>
              <a:rPr lang="en-GB" sz="2000" dirty="0" err="1">
                <a:solidFill>
                  <a:schemeClr val="tx1"/>
                </a:solidFill>
              </a:rPr>
              <a:t>Ledolter</a:t>
            </a:r>
            <a:r>
              <a:rPr lang="en-GB" sz="2000" dirty="0">
                <a:solidFill>
                  <a:schemeClr val="tx1"/>
                </a:solidFill>
              </a:rPr>
              <a:t>, J. (2006) </a:t>
            </a:r>
            <a:r>
              <a:rPr lang="en-GB" sz="2000" i="1" dirty="0">
                <a:solidFill>
                  <a:schemeClr val="tx1"/>
                </a:solidFill>
              </a:rPr>
              <a:t>Introduction to </a:t>
            </a:r>
            <a:r>
              <a:rPr lang="en-GB" sz="2000" i="1" dirty="0" smtClean="0">
                <a:solidFill>
                  <a:schemeClr val="tx1"/>
                </a:solidFill>
              </a:rPr>
              <a:t>Regression Modelling</a:t>
            </a:r>
            <a:r>
              <a:rPr lang="en-GB" sz="2000" dirty="0">
                <a:solidFill>
                  <a:schemeClr val="tx1"/>
                </a:solidFill>
              </a:rPr>
              <a:t>. Belmont, CA: Thomson </a:t>
            </a:r>
            <a:r>
              <a:rPr lang="en-GB" sz="2000" dirty="0" smtClean="0">
                <a:solidFill>
                  <a:schemeClr val="tx1"/>
                </a:solidFill>
              </a:rPr>
              <a:t>Brooks/Cole.</a:t>
            </a:r>
            <a:endParaRPr lang="en-GB" sz="2000" dirty="0">
              <a:solidFill>
                <a:schemeClr val="tx1"/>
              </a:solidFill>
            </a:endParaRPr>
          </a:p>
          <a:p>
            <a:pPr marL="719138" indent="-719138" algn="l">
              <a:spcBef>
                <a:spcPts val="400"/>
              </a:spcBef>
            </a:pPr>
            <a:r>
              <a:rPr lang="en-GB" sz="2000" dirty="0" smtClean="0">
                <a:solidFill>
                  <a:schemeClr val="tx1"/>
                </a:solidFill>
              </a:rPr>
              <a:t>Field</a:t>
            </a:r>
            <a:r>
              <a:rPr lang="en-GB" sz="2000" dirty="0">
                <a:solidFill>
                  <a:schemeClr val="tx1"/>
                </a:solidFill>
              </a:rPr>
              <a:t>, A. (2013) </a:t>
            </a:r>
            <a:r>
              <a:rPr lang="en-GB" sz="2000" i="1" dirty="0">
                <a:solidFill>
                  <a:schemeClr val="tx1"/>
                </a:solidFill>
              </a:rPr>
              <a:t>Discovering Statistics using SPSS: (And sex and drugs and rock 'n' roll)</a:t>
            </a:r>
            <a:r>
              <a:rPr lang="en-GB" sz="2000" dirty="0">
                <a:solidFill>
                  <a:schemeClr val="tx1"/>
                </a:solidFill>
              </a:rPr>
              <a:t>, 4th ed., London: </a:t>
            </a:r>
            <a:r>
              <a:rPr lang="en-GB" sz="2000" dirty="0" smtClean="0">
                <a:solidFill>
                  <a:schemeClr val="tx1"/>
                </a:solidFill>
              </a:rPr>
              <a:t>SAGE, </a:t>
            </a:r>
            <a:r>
              <a:rPr lang="en-GB" sz="2000" dirty="0">
                <a:solidFill>
                  <a:schemeClr val="tx1"/>
                </a:solidFill>
              </a:rPr>
              <a:t>S</a:t>
            </a:r>
            <a:r>
              <a:rPr lang="en-GB" sz="2000" dirty="0" smtClean="0">
                <a:solidFill>
                  <a:schemeClr val="tx1"/>
                </a:solidFill>
              </a:rPr>
              <a:t>ections 8.1 - 8.4.</a:t>
            </a:r>
          </a:p>
          <a:p>
            <a:pPr marL="719138" indent="-719138" algn="l">
              <a:spcBef>
                <a:spcPts val="400"/>
              </a:spcBef>
            </a:pPr>
            <a:r>
              <a:rPr lang="en-GB" sz="2000" dirty="0" err="1">
                <a:solidFill>
                  <a:schemeClr val="tx1"/>
                </a:solidFill>
              </a:rPr>
              <a:t>statstutor</a:t>
            </a:r>
            <a:r>
              <a:rPr lang="en-GB" sz="2000" dirty="0">
                <a:solidFill>
                  <a:schemeClr val="tx1"/>
                </a:solidFill>
              </a:rPr>
              <a:t> (</a:t>
            </a:r>
            <a:r>
              <a:rPr lang="en-GB" sz="2000" dirty="0" err="1">
                <a:solidFill>
                  <a:schemeClr val="tx1"/>
                </a:solidFill>
              </a:rPr>
              <a:t>n.d.</a:t>
            </a:r>
            <a:r>
              <a:rPr lang="en-GB" sz="2000" dirty="0">
                <a:solidFill>
                  <a:schemeClr val="tx1"/>
                </a:solidFill>
              </a:rPr>
              <a:t>) </a:t>
            </a:r>
            <a:r>
              <a:rPr lang="en-GB" sz="2000" i="1" dirty="0" smtClean="0">
                <a:solidFill>
                  <a:schemeClr val="tx1"/>
                </a:solidFill>
              </a:rPr>
              <a:t>Pearson </a:t>
            </a:r>
            <a:r>
              <a:rPr lang="en-GB" sz="2000" i="1" dirty="0">
                <a:solidFill>
                  <a:schemeClr val="tx1"/>
                </a:solidFill>
              </a:rPr>
              <a:t>Correlation Coefficient resources</a:t>
            </a:r>
            <a:r>
              <a:rPr lang="en-GB" sz="2000" dirty="0">
                <a:solidFill>
                  <a:schemeClr val="tx1"/>
                </a:solidFill>
              </a:rPr>
              <a:t>. Available at: </a:t>
            </a:r>
            <a:r>
              <a:rPr lang="en-GB" sz="2000" dirty="0">
                <a:solidFill>
                  <a:schemeClr val="tx1"/>
                </a:solidFill>
                <a:hlinkClick r:id="rId3"/>
              </a:rPr>
              <a:t>http://www.statstutor.ac.uk/topics/correlation/pearsons-correlation-coefficient</a:t>
            </a:r>
            <a:r>
              <a:rPr lang="en-GB" sz="2000" dirty="0" smtClean="0">
                <a:solidFill>
                  <a:schemeClr val="tx1"/>
                </a:solidFill>
                <a:hlinkClick r:id="rId3"/>
              </a:rPr>
              <a:t>/</a:t>
            </a:r>
            <a:r>
              <a:rPr lang="en-GB" sz="2000" dirty="0" smtClean="0">
                <a:solidFill>
                  <a:schemeClr val="tx1"/>
                </a:solidFill>
              </a:rPr>
              <a:t> [</a:t>
            </a:r>
            <a:r>
              <a:rPr lang="en-GB" sz="2000" dirty="0">
                <a:solidFill>
                  <a:schemeClr val="tx1"/>
                </a:solidFill>
              </a:rPr>
              <a:t>Accessed 8/01/14].</a:t>
            </a:r>
          </a:p>
          <a:p>
            <a:pPr marL="719138" indent="-719138" algn="l">
              <a:spcBef>
                <a:spcPts val="400"/>
              </a:spcBef>
            </a:pPr>
            <a:r>
              <a:rPr lang="en-GB" sz="2000" dirty="0" err="1" smtClean="0">
                <a:solidFill>
                  <a:schemeClr val="tx1"/>
                </a:solidFill>
              </a:rPr>
              <a:t>statstutor</a:t>
            </a:r>
            <a:r>
              <a:rPr lang="en-GB" sz="2000" dirty="0" smtClean="0">
                <a:solidFill>
                  <a:schemeClr val="tx1"/>
                </a:solidFill>
              </a:rPr>
              <a:t> </a:t>
            </a:r>
            <a:r>
              <a:rPr lang="en-GB" sz="2000" dirty="0">
                <a:solidFill>
                  <a:schemeClr val="tx1"/>
                </a:solidFill>
              </a:rPr>
              <a:t>(n. d.) </a:t>
            </a:r>
            <a:r>
              <a:rPr lang="en-GB" sz="2000" i="1" dirty="0">
                <a:solidFill>
                  <a:schemeClr val="tx1"/>
                </a:solidFill>
              </a:rPr>
              <a:t>Simple Linear Regression resources</a:t>
            </a:r>
            <a:r>
              <a:rPr lang="en-GB" sz="2000" dirty="0">
                <a:solidFill>
                  <a:schemeClr val="tx1"/>
                </a:solidFill>
              </a:rPr>
              <a:t>. Available at: </a:t>
            </a:r>
            <a:r>
              <a:rPr lang="en-GB" sz="2000" dirty="0">
                <a:solidFill>
                  <a:schemeClr val="tx1"/>
                </a:solidFill>
                <a:hlinkClick r:id="rId4"/>
              </a:rPr>
              <a:t>http://www.statstutor.ac.uk/topics/regression-and-model-building/simple-linear-regression/</a:t>
            </a:r>
            <a:r>
              <a:rPr lang="en-GB" sz="2000" dirty="0">
                <a:solidFill>
                  <a:schemeClr val="tx1"/>
                </a:solidFill>
              </a:rPr>
              <a:t> [Accessed 8/01/14].</a:t>
            </a:r>
          </a:p>
          <a:p>
            <a:pPr marL="719138" indent="-719138" algn="l">
              <a:spcBef>
                <a:spcPts val="400"/>
              </a:spcBef>
            </a:pPr>
            <a:r>
              <a:rPr lang="en-GB" sz="2000" dirty="0" err="1" smtClean="0">
                <a:solidFill>
                  <a:schemeClr val="tx1"/>
                </a:solidFill>
              </a:rPr>
              <a:t>statstutor</a:t>
            </a:r>
            <a:r>
              <a:rPr lang="en-GB" sz="2000" dirty="0" smtClean="0">
                <a:solidFill>
                  <a:schemeClr val="tx1"/>
                </a:solidFill>
              </a:rPr>
              <a:t> (</a:t>
            </a:r>
            <a:r>
              <a:rPr lang="en-GB" sz="2000" dirty="0" err="1" smtClean="0">
                <a:solidFill>
                  <a:schemeClr val="tx1"/>
                </a:solidFill>
              </a:rPr>
              <a:t>n.d.</a:t>
            </a:r>
            <a:r>
              <a:rPr lang="en-GB" sz="2000" dirty="0" smtClean="0">
                <a:solidFill>
                  <a:schemeClr val="tx1"/>
                </a:solidFill>
              </a:rPr>
              <a:t>) </a:t>
            </a:r>
            <a:r>
              <a:rPr lang="en-GB" sz="2000" i="1" dirty="0" err="1" smtClean="0">
                <a:solidFill>
                  <a:schemeClr val="tx1"/>
                </a:solidFill>
              </a:rPr>
              <a:t>Spearmans</a:t>
            </a:r>
            <a:r>
              <a:rPr lang="en-GB" sz="2000" i="1" dirty="0" smtClean="0">
                <a:solidFill>
                  <a:schemeClr val="tx1"/>
                </a:solidFill>
              </a:rPr>
              <a:t> </a:t>
            </a:r>
            <a:r>
              <a:rPr lang="en-GB" sz="2000" i="1" dirty="0">
                <a:solidFill>
                  <a:schemeClr val="tx1"/>
                </a:solidFill>
              </a:rPr>
              <a:t>Correlation Coefficient </a:t>
            </a:r>
            <a:r>
              <a:rPr lang="en-GB" sz="2000" i="1" dirty="0" smtClean="0">
                <a:solidFill>
                  <a:schemeClr val="tx1"/>
                </a:solidFill>
              </a:rPr>
              <a:t>resources</a:t>
            </a:r>
            <a:r>
              <a:rPr lang="en-GB" sz="2000" dirty="0" smtClean="0">
                <a:solidFill>
                  <a:schemeClr val="tx1"/>
                </a:solidFill>
              </a:rPr>
              <a:t>. Available at: </a:t>
            </a:r>
            <a:r>
              <a:rPr lang="en-GB" sz="2000" dirty="0" smtClean="0">
                <a:solidFill>
                  <a:schemeClr val="tx1"/>
                </a:solidFill>
                <a:hlinkClick r:id="rId5"/>
              </a:rPr>
              <a:t>http</a:t>
            </a:r>
            <a:r>
              <a:rPr lang="en-GB" sz="2000" dirty="0">
                <a:solidFill>
                  <a:schemeClr val="tx1"/>
                </a:solidFill>
                <a:hlinkClick r:id="rId5"/>
              </a:rPr>
              <a:t>://www.statstutor.ac.uk/topics/correlation/spearmans-correlation-coefficient</a:t>
            </a:r>
            <a:r>
              <a:rPr lang="en-GB" sz="2000" dirty="0" smtClean="0">
                <a:solidFill>
                  <a:schemeClr val="tx1"/>
                </a:solidFill>
                <a:hlinkClick r:id="rId5"/>
              </a:rPr>
              <a:t>/</a:t>
            </a:r>
            <a:r>
              <a:rPr lang="en-GB" sz="2000" dirty="0" smtClean="0">
                <a:solidFill>
                  <a:schemeClr val="tx1"/>
                </a:solidFill>
              </a:rPr>
              <a:t> [Accessed 8/01/14].</a:t>
            </a:r>
          </a:p>
          <a:p>
            <a:pPr marL="719138" indent="-719138" algn="l">
              <a:spcBef>
                <a:spcPts val="400"/>
              </a:spcBef>
            </a:pPr>
            <a:r>
              <a:rPr lang="en-GB" sz="2000" dirty="0" smtClean="0">
                <a:solidFill>
                  <a:schemeClr val="tx1"/>
                </a:solidFill>
              </a:rPr>
              <a:t>Stirling</a:t>
            </a:r>
            <a:r>
              <a:rPr lang="en-GB" sz="2000" dirty="0">
                <a:solidFill>
                  <a:schemeClr val="tx1"/>
                </a:solidFill>
              </a:rPr>
              <a:t>, W. D. (2013) </a:t>
            </a:r>
            <a:r>
              <a:rPr lang="en-GB" sz="2000" i="1" dirty="0">
                <a:solidFill>
                  <a:schemeClr val="tx1"/>
                </a:solidFill>
              </a:rPr>
              <a:t>Welcome to the General CAST e-book</a:t>
            </a:r>
            <a:r>
              <a:rPr lang="en-GB" sz="2000" dirty="0">
                <a:solidFill>
                  <a:schemeClr val="tx1"/>
                </a:solidFill>
              </a:rPr>
              <a:t>. Available at: </a:t>
            </a:r>
            <a:r>
              <a:rPr lang="en-GB" sz="2000" dirty="0">
                <a:solidFill>
                  <a:schemeClr val="tx1"/>
                </a:solidFill>
                <a:hlinkClick r:id="rId6"/>
              </a:rPr>
              <a:t>http://cast.massey.ac.nz/core/index.html?book=general</a:t>
            </a:r>
            <a:r>
              <a:rPr lang="en-GB" sz="2000" dirty="0">
                <a:solidFill>
                  <a:schemeClr val="tx1"/>
                </a:solidFill>
              </a:rPr>
              <a:t> [Accessed 8/01/14], Sections 3 and 12</a:t>
            </a:r>
            <a:r>
              <a:rPr lang="en-GB" sz="2000" dirty="0" smtClean="0">
                <a:solidFill>
                  <a:schemeClr val="tx1"/>
                </a:solidFill>
              </a:rPr>
              <a:t>.</a:t>
            </a:r>
            <a:endParaRPr lang="en-GB" sz="2000" dirty="0">
              <a:solidFill>
                <a:schemeClr val="tx1"/>
              </a:solidFill>
            </a:endParaRPr>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5" name="TextBox 4"/>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6" name="TextBox 5"/>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624728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3540" name="Object 2"/>
          <p:cNvGraphicFramePr>
            <a:graphicFrameLocks noChangeAspect="1"/>
          </p:cNvGraphicFramePr>
          <p:nvPr>
            <p:extLst>
              <p:ext uri="{D42A27DB-BD31-4B8C-83A1-F6EECF244321}">
                <p14:modId xmlns:p14="http://schemas.microsoft.com/office/powerpoint/2010/main" val="3135784931"/>
              </p:ext>
            </p:extLst>
          </p:nvPr>
        </p:nvGraphicFramePr>
        <p:xfrm>
          <a:off x="1625590" y="1989609"/>
          <a:ext cx="2371725" cy="1681163"/>
        </p:xfrm>
        <a:graphic>
          <a:graphicData uri="http://schemas.openxmlformats.org/presentationml/2006/ole">
            <mc:AlternateContent xmlns:mc="http://schemas.openxmlformats.org/markup-compatibility/2006">
              <mc:Choice xmlns:v="urn:schemas-microsoft-com:vml" Requires="v">
                <p:oleObj spid="_x0000_s1070" name="Chart" r:id="rId4" imgW="4550400" imgH="3225600" progId="Excel.Sheet.8">
                  <p:embed/>
                </p:oleObj>
              </mc:Choice>
              <mc:Fallback>
                <p:oleObj name="Chart" r:id="rId4" imgW="4550400" imgH="322560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5590" y="1989609"/>
                        <a:ext cx="2371725"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1" name="Object 3"/>
          <p:cNvGraphicFramePr>
            <a:graphicFrameLocks noChangeAspect="1"/>
          </p:cNvGraphicFramePr>
          <p:nvPr>
            <p:extLst>
              <p:ext uri="{D42A27DB-BD31-4B8C-83A1-F6EECF244321}">
                <p14:modId xmlns:p14="http://schemas.microsoft.com/office/powerpoint/2010/main" val="4061639879"/>
              </p:ext>
            </p:extLst>
          </p:nvPr>
        </p:nvGraphicFramePr>
        <p:xfrm>
          <a:off x="5765664" y="2035869"/>
          <a:ext cx="2355850" cy="1681163"/>
        </p:xfrm>
        <a:graphic>
          <a:graphicData uri="http://schemas.openxmlformats.org/presentationml/2006/ole">
            <mc:AlternateContent xmlns:mc="http://schemas.openxmlformats.org/markup-compatibility/2006">
              <mc:Choice xmlns:v="urn:schemas-microsoft-com:vml" Requires="v">
                <p:oleObj spid="_x0000_s1071" name="Chart" r:id="rId6" imgW="4521600" imgH="3225600" progId="Excel.Sheet.8">
                  <p:embed/>
                </p:oleObj>
              </mc:Choice>
              <mc:Fallback>
                <p:oleObj name="Chart" r:id="rId6" imgW="4521600" imgH="3225600" progId="Excel.Shee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5664" y="2035869"/>
                        <a:ext cx="2355850" cy="1681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2" name="Object 4"/>
          <p:cNvGraphicFramePr>
            <a:graphicFrameLocks noChangeAspect="1"/>
          </p:cNvGraphicFramePr>
          <p:nvPr>
            <p:extLst>
              <p:ext uri="{D42A27DB-BD31-4B8C-83A1-F6EECF244321}">
                <p14:modId xmlns:p14="http://schemas.microsoft.com/office/powerpoint/2010/main" val="323835551"/>
              </p:ext>
            </p:extLst>
          </p:nvPr>
        </p:nvGraphicFramePr>
        <p:xfrm>
          <a:off x="1621621" y="4188172"/>
          <a:ext cx="2379663" cy="1689100"/>
        </p:xfrm>
        <a:graphic>
          <a:graphicData uri="http://schemas.openxmlformats.org/presentationml/2006/ole">
            <mc:AlternateContent xmlns:mc="http://schemas.openxmlformats.org/markup-compatibility/2006">
              <mc:Choice xmlns:v="urn:schemas-microsoft-com:vml" Requires="v">
                <p:oleObj spid="_x0000_s1072" name="Chart" r:id="rId8" imgW="4564800" imgH="3240000" progId="Excel.Sheet.8">
                  <p:embed/>
                </p:oleObj>
              </mc:Choice>
              <mc:Fallback>
                <p:oleObj name="Chart" r:id="rId8" imgW="4564800" imgH="3240000" progId="Excel.Sheet.8">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21621" y="4188172"/>
                        <a:ext cx="2379663" cy="1689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3543" name="Object 5"/>
          <p:cNvGraphicFramePr>
            <a:graphicFrameLocks noChangeAspect="1"/>
          </p:cNvGraphicFramePr>
          <p:nvPr>
            <p:extLst>
              <p:ext uri="{D42A27DB-BD31-4B8C-83A1-F6EECF244321}">
                <p14:modId xmlns:p14="http://schemas.microsoft.com/office/powerpoint/2010/main" val="1998332629"/>
              </p:ext>
            </p:extLst>
          </p:nvPr>
        </p:nvGraphicFramePr>
        <p:xfrm>
          <a:off x="5761695" y="4204047"/>
          <a:ext cx="2363788" cy="1673225"/>
        </p:xfrm>
        <a:graphic>
          <a:graphicData uri="http://schemas.openxmlformats.org/presentationml/2006/ole">
            <mc:AlternateContent xmlns:mc="http://schemas.openxmlformats.org/markup-compatibility/2006">
              <mc:Choice xmlns:v="urn:schemas-microsoft-com:vml" Requires="v">
                <p:oleObj spid="_x0000_s1073" name="Chart" r:id="rId10" imgW="4536000" imgH="3211200" progId="Excel.Sheet.8">
                  <p:embed/>
                </p:oleObj>
              </mc:Choice>
              <mc:Fallback>
                <p:oleObj name="Chart" r:id="rId10" imgW="4536000" imgH="3211200" progId="Excel.Sheet.8">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761695" y="4204047"/>
                        <a:ext cx="2363788" cy="167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0" name="Rectangle 8"/>
          <p:cNvSpPr>
            <a:spLocks noChangeArrowheads="1"/>
          </p:cNvSpPr>
          <p:nvPr/>
        </p:nvSpPr>
        <p:spPr bwMode="auto">
          <a:xfrm>
            <a:off x="1187450" y="1628800"/>
            <a:ext cx="32480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2000" dirty="0">
                <a:latin typeface="Arial" panose="020B0604020202020204" pitchFamily="34" charset="0"/>
                <a:cs typeface="Arial" panose="020B0604020202020204" pitchFamily="34" charset="0"/>
              </a:rPr>
              <a:t>Strong negative correlation</a:t>
            </a:r>
          </a:p>
        </p:txBody>
      </p:sp>
      <p:sp>
        <p:nvSpPr>
          <p:cNvPr id="1031" name="Rectangle 9"/>
          <p:cNvSpPr>
            <a:spLocks noChangeArrowheads="1"/>
          </p:cNvSpPr>
          <p:nvPr/>
        </p:nvSpPr>
        <p:spPr bwMode="auto">
          <a:xfrm>
            <a:off x="5421281" y="1694135"/>
            <a:ext cx="30446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GB" sz="2000" dirty="0">
                <a:latin typeface="Arial" panose="020B0604020202020204" pitchFamily="34" charset="0"/>
                <a:cs typeface="Arial" panose="020B0604020202020204" pitchFamily="34" charset="0"/>
              </a:rPr>
              <a:t>Weak positive correlation</a:t>
            </a:r>
          </a:p>
        </p:txBody>
      </p:sp>
      <p:sp>
        <p:nvSpPr>
          <p:cNvPr id="1032" name="Rectangle 10"/>
          <p:cNvSpPr>
            <a:spLocks noChangeArrowheads="1"/>
          </p:cNvSpPr>
          <p:nvPr/>
        </p:nvSpPr>
        <p:spPr bwMode="auto">
          <a:xfrm>
            <a:off x="1920824" y="3854376"/>
            <a:ext cx="178125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50000"/>
              </a:spcBef>
            </a:pPr>
            <a:r>
              <a:rPr lang="en-GB" sz="2000" dirty="0">
                <a:latin typeface="Arial" panose="020B0604020202020204" pitchFamily="34" charset="0"/>
                <a:cs typeface="Arial" panose="020B0604020202020204" pitchFamily="34" charset="0"/>
              </a:rPr>
              <a:t>No correlation</a:t>
            </a:r>
          </a:p>
        </p:txBody>
      </p:sp>
      <p:sp>
        <p:nvSpPr>
          <p:cNvPr id="1033" name="Rectangle 11"/>
          <p:cNvSpPr>
            <a:spLocks noChangeArrowheads="1"/>
          </p:cNvSpPr>
          <p:nvPr/>
        </p:nvSpPr>
        <p:spPr bwMode="auto">
          <a:xfrm>
            <a:off x="5291534" y="3854376"/>
            <a:ext cx="33041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2000" dirty="0">
                <a:latin typeface="Arial" panose="020B0604020202020204" pitchFamily="34" charset="0"/>
                <a:cs typeface="Arial" panose="020B0604020202020204" pitchFamily="34" charset="0"/>
              </a:rPr>
              <a:t>Perfect negative correlation</a:t>
            </a:r>
          </a:p>
        </p:txBody>
      </p:sp>
      <p:pic>
        <p:nvPicPr>
          <p:cNvPr id="10" name="Picture 4" descr="MCPE02604_0000[1]"/>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71398" y="188640"/>
            <a:ext cx="1747837"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txBox="1">
            <a:spLocks noChangeArrowheads="1"/>
          </p:cNvSpPr>
          <p:nvPr/>
        </p:nvSpPr>
        <p:spPr>
          <a:xfrm>
            <a:off x="2699792" y="116631"/>
            <a:ext cx="5040560" cy="684639"/>
          </a:xfrm>
          <a:prstGeom prst="rect">
            <a:avLst/>
          </a:prstGeom>
        </p:spPr>
        <p:txBody>
          <a:bodyPr/>
          <a:lstStyle>
            <a:lvl1pPr algn="ctr" rtl="0" eaLnBrk="0" fontAlgn="base" hangingPunct="0">
              <a:spcBef>
                <a:spcPct val="0"/>
              </a:spcBef>
              <a:spcAft>
                <a:spcPct val="0"/>
              </a:spcAft>
              <a:defRPr sz="4400" b="1">
                <a:solidFill>
                  <a:srgbClr val="6666FF"/>
                </a:solidFill>
                <a:latin typeface="+mj-lt"/>
                <a:ea typeface="+mj-ea"/>
                <a:cs typeface="+mj-cs"/>
              </a:defRPr>
            </a:lvl1pPr>
            <a:lvl2pPr algn="ctr" rtl="0" eaLnBrk="0" fontAlgn="base" hangingPunct="0">
              <a:spcBef>
                <a:spcPct val="0"/>
              </a:spcBef>
              <a:spcAft>
                <a:spcPct val="0"/>
              </a:spcAft>
              <a:defRPr sz="4400" b="1">
                <a:solidFill>
                  <a:srgbClr val="6666FF"/>
                </a:solidFill>
                <a:latin typeface="Arial Black" pitchFamily="34" charset="0"/>
                <a:cs typeface="Arial" charset="0"/>
              </a:defRPr>
            </a:lvl2pPr>
            <a:lvl3pPr algn="ctr" rtl="0" eaLnBrk="0" fontAlgn="base" hangingPunct="0">
              <a:spcBef>
                <a:spcPct val="0"/>
              </a:spcBef>
              <a:spcAft>
                <a:spcPct val="0"/>
              </a:spcAft>
              <a:defRPr sz="4400" b="1">
                <a:solidFill>
                  <a:srgbClr val="6666FF"/>
                </a:solidFill>
                <a:latin typeface="Arial Black" pitchFamily="34" charset="0"/>
                <a:cs typeface="Arial" charset="0"/>
              </a:defRPr>
            </a:lvl3pPr>
            <a:lvl4pPr algn="ctr" rtl="0" eaLnBrk="0" fontAlgn="base" hangingPunct="0">
              <a:spcBef>
                <a:spcPct val="0"/>
              </a:spcBef>
              <a:spcAft>
                <a:spcPct val="0"/>
              </a:spcAft>
              <a:defRPr sz="4400" b="1">
                <a:solidFill>
                  <a:srgbClr val="6666FF"/>
                </a:solidFill>
                <a:latin typeface="Arial Black" pitchFamily="34" charset="0"/>
                <a:cs typeface="Arial" charset="0"/>
              </a:defRPr>
            </a:lvl4pPr>
            <a:lvl5pPr algn="ctr" rtl="0" eaLnBrk="0" fontAlgn="base" hangingPunct="0">
              <a:spcBef>
                <a:spcPct val="0"/>
              </a:spcBef>
              <a:spcAft>
                <a:spcPct val="0"/>
              </a:spcAft>
              <a:defRPr sz="4400" b="1">
                <a:solidFill>
                  <a:srgbClr val="6666FF"/>
                </a:solidFill>
                <a:latin typeface="Arial Black" pitchFamily="34" charset="0"/>
                <a:cs typeface="Arial" charset="0"/>
              </a:defRPr>
            </a:lvl5pPr>
            <a:lvl6pPr marL="457200" algn="ctr" rtl="0" fontAlgn="base">
              <a:spcBef>
                <a:spcPct val="0"/>
              </a:spcBef>
              <a:spcAft>
                <a:spcPct val="0"/>
              </a:spcAft>
              <a:defRPr sz="3600" b="1">
                <a:solidFill>
                  <a:srgbClr val="6666FF"/>
                </a:solidFill>
                <a:latin typeface="Arial Black" pitchFamily="34" charset="0"/>
                <a:cs typeface="Arial" charset="0"/>
              </a:defRPr>
            </a:lvl6pPr>
            <a:lvl7pPr marL="914400" algn="ctr" rtl="0" fontAlgn="base">
              <a:spcBef>
                <a:spcPct val="0"/>
              </a:spcBef>
              <a:spcAft>
                <a:spcPct val="0"/>
              </a:spcAft>
              <a:defRPr sz="3600" b="1">
                <a:solidFill>
                  <a:srgbClr val="6666FF"/>
                </a:solidFill>
                <a:latin typeface="Arial Black" pitchFamily="34" charset="0"/>
                <a:cs typeface="Arial" charset="0"/>
              </a:defRPr>
            </a:lvl7pPr>
            <a:lvl8pPr marL="1371600" algn="ctr" rtl="0" fontAlgn="base">
              <a:spcBef>
                <a:spcPct val="0"/>
              </a:spcBef>
              <a:spcAft>
                <a:spcPct val="0"/>
              </a:spcAft>
              <a:defRPr sz="3600" b="1">
                <a:solidFill>
                  <a:srgbClr val="6666FF"/>
                </a:solidFill>
                <a:latin typeface="Arial Black" pitchFamily="34" charset="0"/>
                <a:cs typeface="Arial" charset="0"/>
              </a:defRPr>
            </a:lvl8pPr>
            <a:lvl9pPr marL="1828800" algn="ctr" rtl="0" fontAlgn="base">
              <a:spcBef>
                <a:spcPct val="0"/>
              </a:spcBef>
              <a:spcAft>
                <a:spcPct val="0"/>
              </a:spcAft>
              <a:defRPr sz="3600" b="1">
                <a:solidFill>
                  <a:srgbClr val="6666FF"/>
                </a:solidFill>
                <a:latin typeface="Arial Black" pitchFamily="34" charset="0"/>
                <a:cs typeface="Arial" charset="0"/>
              </a:defRPr>
            </a:lvl9pPr>
          </a:lstStyle>
          <a:p>
            <a:r>
              <a:rPr lang="en-US" sz="4000" dirty="0" smtClean="0">
                <a:solidFill>
                  <a:schemeClr val="tx1"/>
                </a:solidFill>
                <a:latin typeface="Arial Black" panose="020B0A04020102020204" pitchFamily="34" charset="0"/>
              </a:rPr>
              <a:t>Activity</a:t>
            </a:r>
            <a:endParaRPr lang="en-US" sz="4000" dirty="0">
              <a:solidFill>
                <a:schemeClr val="tx1"/>
              </a:solidFill>
              <a:latin typeface="Arial Black" panose="020B0A04020102020204" pitchFamily="34" charset="0"/>
            </a:endParaRPr>
          </a:p>
        </p:txBody>
      </p:sp>
      <p:sp>
        <p:nvSpPr>
          <p:cNvPr id="2" name="TextBox 1"/>
          <p:cNvSpPr txBox="1"/>
          <p:nvPr/>
        </p:nvSpPr>
        <p:spPr>
          <a:xfrm>
            <a:off x="1918627" y="801271"/>
            <a:ext cx="6912768" cy="830997"/>
          </a:xfrm>
          <a:prstGeom prst="rect">
            <a:avLst/>
          </a:prstGeom>
          <a:noFill/>
        </p:spPr>
        <p:txBody>
          <a:bodyPr wrap="square" rtlCol="0">
            <a:spAutoFit/>
          </a:bodyPr>
          <a:lstStyle/>
          <a:p>
            <a:r>
              <a:rPr lang="en-GB" sz="2400" dirty="0" smtClean="0">
                <a:latin typeface="Arial" panose="020B0604020202020204" pitchFamily="34" charset="0"/>
                <a:cs typeface="Arial" panose="020B0604020202020204" pitchFamily="34" charset="0"/>
              </a:rPr>
              <a:t>Estimate </a:t>
            </a:r>
            <a:r>
              <a:rPr lang="en-GB" sz="2400" i="1" dirty="0" smtClean="0">
                <a:latin typeface="Arial" panose="020B0604020202020204" pitchFamily="34" charset="0"/>
                <a:cs typeface="Arial" panose="020B0604020202020204" pitchFamily="34" charset="0"/>
              </a:rPr>
              <a:t>r</a:t>
            </a:r>
            <a:r>
              <a:rPr lang="en-GB" sz="2400" dirty="0" smtClean="0">
                <a:latin typeface="Arial" panose="020B0604020202020204" pitchFamily="34" charset="0"/>
                <a:cs typeface="Arial" panose="020B0604020202020204" pitchFamily="34" charset="0"/>
              </a:rPr>
              <a:t> and describe the correlation in each diagram</a:t>
            </a:r>
            <a:endParaRPr lang="en-GB" sz="2400" dirty="0">
              <a:latin typeface="Arial" panose="020B0604020202020204" pitchFamily="34" charset="0"/>
              <a:cs typeface="Arial" panose="020B0604020202020204" pitchFamily="34" charset="0"/>
            </a:endParaRPr>
          </a:p>
        </p:txBody>
      </p:sp>
      <p:sp>
        <p:nvSpPr>
          <p:cNvPr id="3" name="Rectangle 2"/>
          <p:cNvSpPr/>
          <p:nvPr/>
        </p:nvSpPr>
        <p:spPr>
          <a:xfrm>
            <a:off x="2375756" y="2090594"/>
            <a:ext cx="82809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4" name="Rectangle 13"/>
          <p:cNvSpPr/>
          <p:nvPr/>
        </p:nvSpPr>
        <p:spPr>
          <a:xfrm>
            <a:off x="6552220" y="2132856"/>
            <a:ext cx="82809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5" name="Rectangle 14"/>
          <p:cNvSpPr/>
          <p:nvPr/>
        </p:nvSpPr>
        <p:spPr>
          <a:xfrm>
            <a:off x="2447764" y="4293096"/>
            <a:ext cx="82809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16" name="Rectangle 15"/>
          <p:cNvSpPr/>
          <p:nvPr/>
        </p:nvSpPr>
        <p:spPr>
          <a:xfrm>
            <a:off x="6529543" y="4293096"/>
            <a:ext cx="82809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pic>
        <p:nvPicPr>
          <p:cNvPr id="17" name="Picture 1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8" name="TextBox 1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9" name="TextBox 1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1415158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2000"/>
                                        <p:tgtEl>
                                          <p:spTgt spid="1030"/>
                                        </p:tgtEl>
                                      </p:cBhvr>
                                    </p:animEffect>
                                  </p:childTnLst>
                                </p:cTn>
                              </p:par>
                              <p:par>
                                <p:cTn id="8" presetID="10" presetClass="exit" presetSubtype="0" fill="hold" grpId="0" nodeType="withEffect">
                                  <p:stCondLst>
                                    <p:cond delay="0"/>
                                  </p:stCondLst>
                                  <p:childTnLst>
                                    <p:animEffect transition="out" filter="fade">
                                      <p:cBhvr>
                                        <p:cTn id="9" dur="2000"/>
                                        <p:tgtEl>
                                          <p:spTgt spid="3"/>
                                        </p:tgtEl>
                                      </p:cBhvr>
                                    </p:animEffect>
                                    <p:set>
                                      <p:cBhvr>
                                        <p:cTn id="10" dur="1" fill="hold">
                                          <p:stCondLst>
                                            <p:cond delay="1999"/>
                                          </p:stCondLst>
                                        </p:cTn>
                                        <p:tgtEl>
                                          <p:spTgt spid="3"/>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31"/>
                                        </p:tgtEl>
                                        <p:attrNameLst>
                                          <p:attrName>style.visibility</p:attrName>
                                        </p:attrNameLst>
                                      </p:cBhvr>
                                      <p:to>
                                        <p:strVal val="visible"/>
                                      </p:to>
                                    </p:set>
                                    <p:animEffect transition="in" filter="fade">
                                      <p:cBhvr>
                                        <p:cTn id="15" dur="2000"/>
                                        <p:tgtEl>
                                          <p:spTgt spid="1031"/>
                                        </p:tgtEl>
                                      </p:cBhvr>
                                    </p:animEffect>
                                  </p:childTnLst>
                                </p:cTn>
                              </p:par>
                              <p:par>
                                <p:cTn id="16" presetID="10" presetClass="exit" presetSubtype="0" fill="hold" grpId="0" nodeType="withEffect">
                                  <p:stCondLst>
                                    <p:cond delay="0"/>
                                  </p:stCondLst>
                                  <p:childTnLst>
                                    <p:animEffect transition="out" filter="fade">
                                      <p:cBhvr>
                                        <p:cTn id="17" dur="2000"/>
                                        <p:tgtEl>
                                          <p:spTgt spid="14"/>
                                        </p:tgtEl>
                                      </p:cBhvr>
                                    </p:animEffect>
                                    <p:set>
                                      <p:cBhvr>
                                        <p:cTn id="18" dur="1" fill="hold">
                                          <p:stCondLst>
                                            <p:cond delay="1999"/>
                                          </p:stCondLst>
                                        </p:cTn>
                                        <p:tgtEl>
                                          <p:spTgt spid="14"/>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32"/>
                                        </p:tgtEl>
                                        <p:attrNameLst>
                                          <p:attrName>style.visibility</p:attrName>
                                        </p:attrNameLst>
                                      </p:cBhvr>
                                      <p:to>
                                        <p:strVal val="visible"/>
                                      </p:to>
                                    </p:set>
                                    <p:animEffect transition="in" filter="fade">
                                      <p:cBhvr>
                                        <p:cTn id="23" dur="2000"/>
                                        <p:tgtEl>
                                          <p:spTgt spid="1032"/>
                                        </p:tgtEl>
                                      </p:cBhvr>
                                    </p:animEffect>
                                  </p:childTnLst>
                                </p:cTn>
                              </p:par>
                              <p:par>
                                <p:cTn id="24" presetID="10" presetClass="exit" presetSubtype="0" fill="hold" grpId="0" nodeType="withEffect">
                                  <p:stCondLst>
                                    <p:cond delay="0"/>
                                  </p:stCondLst>
                                  <p:childTnLst>
                                    <p:animEffect transition="out" filter="fade">
                                      <p:cBhvr>
                                        <p:cTn id="25" dur="2000"/>
                                        <p:tgtEl>
                                          <p:spTgt spid="15"/>
                                        </p:tgtEl>
                                      </p:cBhvr>
                                    </p:animEffect>
                                    <p:set>
                                      <p:cBhvr>
                                        <p:cTn id="26" dur="1" fill="hold">
                                          <p:stCondLst>
                                            <p:cond delay="1999"/>
                                          </p:stCondLst>
                                        </p:cTn>
                                        <p:tgtEl>
                                          <p:spTgt spid="15"/>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33"/>
                                        </p:tgtEl>
                                        <p:attrNameLst>
                                          <p:attrName>style.visibility</p:attrName>
                                        </p:attrNameLst>
                                      </p:cBhvr>
                                      <p:to>
                                        <p:strVal val="visible"/>
                                      </p:to>
                                    </p:set>
                                    <p:animEffect transition="in" filter="fade">
                                      <p:cBhvr>
                                        <p:cTn id="31" dur="2000"/>
                                        <p:tgtEl>
                                          <p:spTgt spid="1033"/>
                                        </p:tgtEl>
                                      </p:cBhvr>
                                    </p:animEffect>
                                  </p:childTnLst>
                                </p:cTn>
                              </p:par>
                              <p:par>
                                <p:cTn id="32" presetID="10" presetClass="exit" presetSubtype="0" fill="hold" grpId="0" nodeType="withEffect">
                                  <p:stCondLst>
                                    <p:cond delay="0"/>
                                  </p:stCondLst>
                                  <p:childTnLst>
                                    <p:animEffect transition="out" filter="fade">
                                      <p:cBhvr>
                                        <p:cTn id="33" dur="2000"/>
                                        <p:tgtEl>
                                          <p:spTgt spid="16"/>
                                        </p:tgtEl>
                                      </p:cBhvr>
                                    </p:animEffect>
                                    <p:set>
                                      <p:cBhvr>
                                        <p:cTn id="34" dur="1" fill="hold">
                                          <p:stCondLst>
                                            <p:cond delay="1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0" grpId="0"/>
      <p:bldP spid="1031" grpId="0"/>
      <p:bldP spid="1032" grpId="0"/>
      <p:bldP spid="1033" grpId="0"/>
      <p:bldP spid="3" grpId="0" animBg="1"/>
      <p:bldP spid="14" grpId="0" animBg="1"/>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594" y="404664"/>
            <a:ext cx="8229600" cy="778098"/>
          </a:xfrm>
        </p:spPr>
        <p:txBody>
          <a:bodyPr/>
          <a:lstStyle/>
          <a:p>
            <a:r>
              <a:rPr lang="en-GB" dirty="0" smtClean="0"/>
              <a:t>Interpretation of </a:t>
            </a:r>
            <a:r>
              <a:rPr lang="en-GB" i="1" dirty="0" smtClean="0"/>
              <a:t>r</a:t>
            </a:r>
            <a:endParaRPr lang="en-GB" i="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65626855"/>
              </p:ext>
            </p:extLst>
          </p:nvPr>
        </p:nvGraphicFramePr>
        <p:xfrm>
          <a:off x="2843808" y="1700808"/>
          <a:ext cx="3769360" cy="2316480"/>
        </p:xfrm>
        <a:graphic>
          <a:graphicData uri="http://schemas.openxmlformats.org/drawingml/2006/table">
            <a:tbl>
              <a:tblPr firstRow="1" bandRow="1">
                <a:tableStyleId>{5940675A-B579-460E-94D1-54222C63F5DA}</a:tableStyleId>
              </a:tblPr>
              <a:tblGrid>
                <a:gridCol w="859155"/>
                <a:gridCol w="2910205"/>
              </a:tblGrid>
              <a:tr h="370840">
                <a:tc>
                  <a:txBody>
                    <a:bodyPr/>
                    <a:lstStyle/>
                    <a:p>
                      <a:r>
                        <a:rPr lang="en-GB" sz="3200" b="1" i="1" dirty="0" smtClean="0">
                          <a:latin typeface="Arial" panose="020B0604020202020204" pitchFamily="34" charset="0"/>
                          <a:cs typeface="Arial" panose="020B0604020202020204" pitchFamily="34" charset="0"/>
                        </a:rPr>
                        <a:t>r</a:t>
                      </a:r>
                      <a:endParaRPr lang="en-GB" sz="3200" b="1" i="1" dirty="0">
                        <a:latin typeface="Arial" panose="020B0604020202020204" pitchFamily="34" charset="0"/>
                        <a:cs typeface="Arial" panose="020B0604020202020204" pitchFamily="34" charset="0"/>
                      </a:endParaRPr>
                    </a:p>
                  </a:txBody>
                  <a:tcPr/>
                </a:tc>
                <a:tc>
                  <a:txBody>
                    <a:bodyPr/>
                    <a:lstStyle/>
                    <a:p>
                      <a:r>
                        <a:rPr lang="en-GB" sz="3200" b="1" dirty="0" smtClean="0">
                          <a:latin typeface="Arial" panose="020B0604020202020204" pitchFamily="34" charset="0"/>
                          <a:cs typeface="Arial" panose="020B0604020202020204" pitchFamily="34" charset="0"/>
                        </a:rPr>
                        <a:t>Interpretation</a:t>
                      </a:r>
                      <a:endParaRPr lang="en-GB" sz="3200" b="1" dirty="0">
                        <a:latin typeface="Arial" panose="020B0604020202020204" pitchFamily="34" charset="0"/>
                        <a:cs typeface="Arial" panose="020B0604020202020204" pitchFamily="34" charset="0"/>
                      </a:endParaRPr>
                    </a:p>
                  </a:txBody>
                  <a:tcPr/>
                </a:tc>
              </a:tr>
              <a:tr h="370840">
                <a:tc>
                  <a:txBody>
                    <a:bodyPr/>
                    <a:lstStyle/>
                    <a:p>
                      <a:r>
                        <a:rPr lang="en-GB" sz="3200" dirty="0" smtClean="0">
                          <a:latin typeface="Arial" panose="020B0604020202020204" pitchFamily="34" charset="0"/>
                          <a:cs typeface="Arial" panose="020B0604020202020204" pitchFamily="34" charset="0"/>
                        </a:rPr>
                        <a:t>0.1</a:t>
                      </a:r>
                      <a:endParaRPr lang="en-GB" sz="3200" dirty="0">
                        <a:latin typeface="Arial" panose="020B0604020202020204" pitchFamily="34" charset="0"/>
                        <a:cs typeface="Arial" panose="020B0604020202020204" pitchFamily="34" charset="0"/>
                      </a:endParaRPr>
                    </a:p>
                  </a:txBody>
                  <a:tcPr/>
                </a:tc>
                <a:tc>
                  <a:txBody>
                    <a:bodyPr/>
                    <a:lstStyle/>
                    <a:p>
                      <a:r>
                        <a:rPr lang="en-GB" sz="3200" dirty="0" smtClean="0">
                          <a:latin typeface="Arial" panose="020B0604020202020204" pitchFamily="34" charset="0"/>
                          <a:cs typeface="Arial" panose="020B0604020202020204" pitchFamily="34" charset="0"/>
                        </a:rPr>
                        <a:t>Small</a:t>
                      </a:r>
                      <a:endParaRPr lang="en-GB" sz="3200" dirty="0">
                        <a:latin typeface="Arial" panose="020B0604020202020204" pitchFamily="34" charset="0"/>
                        <a:cs typeface="Arial" panose="020B0604020202020204" pitchFamily="34" charset="0"/>
                      </a:endParaRPr>
                    </a:p>
                  </a:txBody>
                  <a:tcPr/>
                </a:tc>
              </a:tr>
              <a:tr h="370840">
                <a:tc>
                  <a:txBody>
                    <a:bodyPr/>
                    <a:lstStyle/>
                    <a:p>
                      <a:r>
                        <a:rPr lang="en-GB" sz="3200" dirty="0" smtClean="0">
                          <a:latin typeface="Arial" panose="020B0604020202020204" pitchFamily="34" charset="0"/>
                          <a:cs typeface="Arial" panose="020B0604020202020204" pitchFamily="34" charset="0"/>
                        </a:rPr>
                        <a:t>0.3</a:t>
                      </a:r>
                      <a:endParaRPr lang="en-GB" sz="3200" dirty="0">
                        <a:latin typeface="Arial" panose="020B0604020202020204" pitchFamily="34" charset="0"/>
                        <a:cs typeface="Arial" panose="020B0604020202020204" pitchFamily="34" charset="0"/>
                      </a:endParaRPr>
                    </a:p>
                  </a:txBody>
                  <a:tcPr/>
                </a:tc>
                <a:tc>
                  <a:txBody>
                    <a:bodyPr/>
                    <a:lstStyle/>
                    <a:p>
                      <a:r>
                        <a:rPr lang="en-GB" sz="3200" dirty="0" smtClean="0">
                          <a:latin typeface="Arial" panose="020B0604020202020204" pitchFamily="34" charset="0"/>
                          <a:cs typeface="Arial" panose="020B0604020202020204" pitchFamily="34" charset="0"/>
                        </a:rPr>
                        <a:t>Medium</a:t>
                      </a:r>
                      <a:endParaRPr lang="en-GB" sz="3200" dirty="0">
                        <a:latin typeface="Arial" panose="020B0604020202020204" pitchFamily="34" charset="0"/>
                        <a:cs typeface="Arial" panose="020B0604020202020204" pitchFamily="34" charset="0"/>
                      </a:endParaRPr>
                    </a:p>
                  </a:txBody>
                  <a:tcPr/>
                </a:tc>
              </a:tr>
              <a:tr h="370840">
                <a:tc>
                  <a:txBody>
                    <a:bodyPr/>
                    <a:lstStyle/>
                    <a:p>
                      <a:r>
                        <a:rPr lang="en-GB" sz="3200" dirty="0" smtClean="0">
                          <a:latin typeface="Arial" panose="020B0604020202020204" pitchFamily="34" charset="0"/>
                          <a:cs typeface="Arial" panose="020B0604020202020204" pitchFamily="34" charset="0"/>
                        </a:rPr>
                        <a:t>0.5</a:t>
                      </a:r>
                      <a:endParaRPr lang="en-GB" sz="3200" dirty="0">
                        <a:latin typeface="Arial" panose="020B0604020202020204" pitchFamily="34" charset="0"/>
                        <a:cs typeface="Arial" panose="020B0604020202020204" pitchFamily="34" charset="0"/>
                      </a:endParaRPr>
                    </a:p>
                  </a:txBody>
                  <a:tcPr/>
                </a:tc>
                <a:tc>
                  <a:txBody>
                    <a:bodyPr/>
                    <a:lstStyle/>
                    <a:p>
                      <a:r>
                        <a:rPr lang="en-GB" sz="3200" dirty="0" smtClean="0">
                          <a:latin typeface="Arial" panose="020B0604020202020204" pitchFamily="34" charset="0"/>
                          <a:cs typeface="Arial" panose="020B0604020202020204" pitchFamily="34" charset="0"/>
                        </a:rPr>
                        <a:t>Large</a:t>
                      </a:r>
                      <a:endParaRPr lang="en-GB" sz="3200" dirty="0">
                        <a:latin typeface="Arial" panose="020B0604020202020204" pitchFamily="34" charset="0"/>
                        <a:cs typeface="Arial" panose="020B0604020202020204" pitchFamily="34" charset="0"/>
                      </a:endParaRPr>
                    </a:p>
                  </a:txBody>
                  <a:tcPr/>
                </a:tc>
              </a:tr>
            </a:tbl>
          </a:graphicData>
        </a:graphic>
      </p:graphicFrame>
      <p:sp>
        <p:nvSpPr>
          <p:cNvPr id="5" name="TextBox 4"/>
          <p:cNvSpPr txBox="1"/>
          <p:nvPr/>
        </p:nvSpPr>
        <p:spPr>
          <a:xfrm>
            <a:off x="539552" y="4365104"/>
            <a:ext cx="8208912" cy="830997"/>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Source: Cohen, J. (</a:t>
            </a:r>
            <a:r>
              <a:rPr lang="en-GB" sz="2400" dirty="0" smtClean="0">
                <a:latin typeface="Arial" panose="020B0604020202020204" pitchFamily="34" charset="0"/>
                <a:cs typeface="Arial" panose="020B0604020202020204" pitchFamily="34" charset="0"/>
              </a:rPr>
              <a:t>1988) </a:t>
            </a:r>
            <a:r>
              <a:rPr lang="en-GB" sz="2400" i="1" dirty="0" smtClean="0">
                <a:latin typeface="Arial" panose="020B0604020202020204" pitchFamily="34" charset="0"/>
                <a:cs typeface="Arial" panose="020B0604020202020204" pitchFamily="34" charset="0"/>
              </a:rPr>
              <a:t>Statistical Power Analysis </a:t>
            </a:r>
            <a:r>
              <a:rPr lang="en-GB" sz="2400" i="1" dirty="0">
                <a:latin typeface="Arial" panose="020B0604020202020204" pitchFamily="34" charset="0"/>
                <a:cs typeface="Arial" panose="020B0604020202020204" pitchFamily="34" charset="0"/>
              </a:rPr>
              <a:t>for the </a:t>
            </a:r>
            <a:r>
              <a:rPr lang="en-GB" sz="2400" i="1" dirty="0" err="1" smtClean="0">
                <a:latin typeface="Arial" panose="020B0604020202020204" pitchFamily="34" charset="0"/>
                <a:cs typeface="Arial" panose="020B0604020202020204" pitchFamily="34" charset="0"/>
              </a:rPr>
              <a:t>Behavioral</a:t>
            </a:r>
            <a:r>
              <a:rPr lang="en-GB" sz="2400" i="1" dirty="0" smtClean="0">
                <a:latin typeface="Arial" panose="020B0604020202020204" pitchFamily="34" charset="0"/>
                <a:cs typeface="Arial" panose="020B0604020202020204" pitchFamily="34" charset="0"/>
              </a:rPr>
              <a:t> Sciences</a:t>
            </a:r>
            <a:r>
              <a:rPr lang="en-GB" sz="2400" dirty="0" smtClean="0">
                <a:latin typeface="Arial" panose="020B0604020202020204" pitchFamily="34" charset="0"/>
                <a:cs typeface="Arial" panose="020B0604020202020204" pitchFamily="34" charset="0"/>
              </a:rPr>
              <a:t>, 2</a:t>
            </a:r>
            <a:r>
              <a:rPr lang="en-GB" sz="2400" baseline="30000" dirty="0" smtClean="0">
                <a:latin typeface="Arial" panose="020B0604020202020204" pitchFamily="34" charset="0"/>
                <a:cs typeface="Arial" panose="020B0604020202020204" pitchFamily="34" charset="0"/>
              </a:rPr>
              <a:t>nd</a:t>
            </a:r>
            <a:r>
              <a:rPr lang="en-GB" sz="2400" dirty="0" smtClean="0">
                <a:latin typeface="Arial" panose="020B0604020202020204" pitchFamily="34" charset="0"/>
                <a:cs typeface="Arial" panose="020B0604020202020204" pitchFamily="34" charset="0"/>
              </a:rPr>
              <a:t> ed. Hillsdale</a:t>
            </a:r>
            <a:r>
              <a:rPr lang="en-GB" sz="2400" dirty="0">
                <a:latin typeface="Arial" panose="020B0604020202020204" pitchFamily="34" charset="0"/>
                <a:cs typeface="Arial" panose="020B0604020202020204" pitchFamily="34" charset="0"/>
              </a:rPr>
              <a:t>, NJ: Erlbaum</a:t>
            </a:r>
            <a:r>
              <a:rPr lang="en-GB" sz="2400" dirty="0" smtClean="0">
                <a:latin typeface="Arial" panose="020B0604020202020204" pitchFamily="34" charset="0"/>
                <a:cs typeface="Arial" panose="020B0604020202020204" pitchFamily="34" charset="0"/>
              </a:rPr>
              <a:t>.</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5478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1691680" y="116632"/>
            <a:ext cx="6264696" cy="576064"/>
          </a:xfrm>
        </p:spPr>
        <p:txBody>
          <a:bodyPr>
            <a:noAutofit/>
          </a:bodyPr>
          <a:lstStyle/>
          <a:p>
            <a:r>
              <a:rPr lang="en-US" sz="4000" dirty="0" smtClean="0"/>
              <a:t>Assumptions</a:t>
            </a:r>
            <a:endParaRPr lang="en-US" sz="4000" dirty="0"/>
          </a:p>
        </p:txBody>
      </p:sp>
      <p:sp>
        <p:nvSpPr>
          <p:cNvPr id="102403" name="Rectangle 3"/>
          <p:cNvSpPr>
            <a:spLocks noGrp="1" noChangeArrowheads="1"/>
          </p:cNvSpPr>
          <p:nvPr>
            <p:ph type="body" idx="1"/>
          </p:nvPr>
        </p:nvSpPr>
        <p:spPr>
          <a:xfrm>
            <a:off x="385188" y="764704"/>
            <a:ext cx="8507288" cy="864096"/>
          </a:xfrm>
        </p:spPr>
        <p:txBody>
          <a:bodyPr/>
          <a:lstStyle/>
          <a:p>
            <a:pPr marL="354013" indent="-354013">
              <a:lnSpc>
                <a:spcPct val="95000"/>
              </a:lnSpc>
              <a:spcBef>
                <a:spcPts val="400"/>
              </a:spcBef>
              <a:buFont typeface="+mj-lt"/>
              <a:buAutoNum type="arabicPeriod"/>
            </a:pPr>
            <a:r>
              <a:rPr lang="en-US" sz="2400" dirty="0" smtClean="0"/>
              <a:t>Both variables are normally distributed</a:t>
            </a:r>
          </a:p>
          <a:p>
            <a:pPr marL="354013" indent="-354013">
              <a:lnSpc>
                <a:spcPct val="95000"/>
              </a:lnSpc>
              <a:spcBef>
                <a:spcPts val="400"/>
              </a:spcBef>
              <a:buFont typeface="+mj-lt"/>
              <a:buAutoNum type="arabicPeriod"/>
            </a:pPr>
            <a:r>
              <a:rPr lang="en-US" sz="2400" dirty="0" smtClean="0"/>
              <a:t>The </a:t>
            </a:r>
            <a:r>
              <a:rPr lang="en-US" sz="2400" dirty="0"/>
              <a:t>relationship between </a:t>
            </a:r>
            <a:r>
              <a:rPr lang="en-US" sz="2400" dirty="0" smtClean="0"/>
              <a:t>the two variables is </a:t>
            </a:r>
            <a:r>
              <a:rPr lang="en-US" sz="2400" b="1" dirty="0"/>
              <a:t>linear</a:t>
            </a:r>
            <a:r>
              <a:rPr lang="en-US" sz="2400" dirty="0" smtClean="0"/>
              <a:t>.</a:t>
            </a:r>
            <a:endParaRPr lang="en-US" sz="2400" dirty="0"/>
          </a:p>
        </p:txBody>
      </p:sp>
      <p:pic>
        <p:nvPicPr>
          <p:cNvPr id="1026" name="Picture 2" descr="https://statistics.laerd.com/statistical-guides/img/pearson-1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1677784"/>
            <a:ext cx="4327783" cy="23272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85188" y="1556792"/>
            <a:ext cx="4042796" cy="2548390"/>
          </a:xfrm>
          <a:prstGeom prst="rect">
            <a:avLst/>
          </a:prstGeom>
          <a:noFill/>
        </p:spPr>
        <p:txBody>
          <a:bodyPr wrap="square" rtlCol="0">
            <a:spAutoFit/>
          </a:bodyPr>
          <a:lstStyle/>
          <a:p>
            <a:pPr marL="354013" indent="-354013">
              <a:lnSpc>
                <a:spcPct val="95000"/>
              </a:lnSpc>
              <a:spcBef>
                <a:spcPts val="400"/>
              </a:spcBef>
              <a:buFont typeface="+mj-lt"/>
              <a:buAutoNum type="arabicPeriod" startAt="3"/>
            </a:pPr>
            <a:r>
              <a:rPr lang="en-US" sz="2400" dirty="0">
                <a:latin typeface="Arial" panose="020B0604020202020204" pitchFamily="34" charset="0"/>
                <a:cs typeface="Arial" panose="020B0604020202020204" pitchFamily="34" charset="0"/>
              </a:rPr>
              <a:t>The relationship </a:t>
            </a:r>
            <a:r>
              <a:rPr lang="en-US" sz="2400" dirty="0" smtClean="0">
                <a:latin typeface="Arial" panose="020B0604020202020204" pitchFamily="34" charset="0"/>
                <a:cs typeface="Arial" panose="020B0604020202020204" pitchFamily="34" charset="0"/>
              </a:rPr>
              <a:t>between </a:t>
            </a:r>
            <a:r>
              <a:rPr lang="en-US" sz="2400" dirty="0">
                <a:latin typeface="Arial" panose="020B0604020202020204" pitchFamily="34" charset="0"/>
                <a:cs typeface="Arial" panose="020B0604020202020204" pitchFamily="34" charset="0"/>
              </a:rPr>
              <a:t>the </a:t>
            </a:r>
            <a:r>
              <a:rPr lang="en-US" sz="2400" dirty="0" smtClean="0">
                <a:latin typeface="Arial" panose="020B0604020202020204" pitchFamily="34" charset="0"/>
                <a:cs typeface="Arial" panose="020B0604020202020204" pitchFamily="34" charset="0"/>
              </a:rPr>
              <a:t>two variables </a:t>
            </a:r>
            <a:r>
              <a:rPr lang="en-US" sz="2400" dirty="0">
                <a:latin typeface="Arial" panose="020B0604020202020204" pitchFamily="34" charset="0"/>
                <a:cs typeface="Arial" panose="020B0604020202020204" pitchFamily="34" charset="0"/>
              </a:rPr>
              <a:t>is </a:t>
            </a:r>
            <a:r>
              <a:rPr lang="en-US" sz="2400" b="1" dirty="0">
                <a:latin typeface="Arial" panose="020B0604020202020204" pitchFamily="34" charset="0"/>
                <a:cs typeface="Arial" panose="020B0604020202020204" pitchFamily="34" charset="0"/>
              </a:rPr>
              <a:t>homoscedastic</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(i.e. </a:t>
            </a:r>
            <a:r>
              <a:rPr lang="en-GB" sz="2400" dirty="0" smtClean="0">
                <a:latin typeface="Arial" panose="020B0604020202020204" pitchFamily="34" charset="0"/>
                <a:cs typeface="Arial" panose="020B0604020202020204" pitchFamily="34" charset="0"/>
              </a:rPr>
              <a:t>the </a:t>
            </a:r>
            <a:r>
              <a:rPr lang="en-GB" sz="2400" dirty="0">
                <a:latin typeface="Arial" panose="020B0604020202020204" pitchFamily="34" charset="0"/>
                <a:cs typeface="Arial" panose="020B0604020202020204" pitchFamily="34" charset="0"/>
              </a:rPr>
              <a:t>variance of </a:t>
            </a:r>
            <a:r>
              <a:rPr lang="en-GB" sz="2400" dirty="0" smtClean="0">
                <a:latin typeface="Arial" panose="020B0604020202020204" pitchFamily="34" charset="0"/>
                <a:cs typeface="Arial" panose="020B0604020202020204" pitchFamily="34" charset="0"/>
              </a:rPr>
              <a:t>one </a:t>
            </a:r>
            <a:r>
              <a:rPr lang="en-GB" sz="2400" dirty="0">
                <a:latin typeface="Arial" panose="020B0604020202020204" pitchFamily="34" charset="0"/>
                <a:cs typeface="Arial" panose="020B0604020202020204" pitchFamily="34" charset="0"/>
              </a:rPr>
              <a:t>variable is the same for all the </a:t>
            </a:r>
            <a:r>
              <a:rPr lang="en-GB" sz="2400" dirty="0" smtClean="0">
                <a:latin typeface="Arial" panose="020B0604020202020204" pitchFamily="34" charset="0"/>
                <a:cs typeface="Arial" panose="020B0604020202020204" pitchFamily="34" charset="0"/>
              </a:rPr>
              <a:t>values of the </a:t>
            </a:r>
            <a:r>
              <a:rPr lang="en-GB" sz="2400" dirty="0">
                <a:latin typeface="Arial" panose="020B0604020202020204" pitchFamily="34" charset="0"/>
                <a:cs typeface="Arial" panose="020B0604020202020204" pitchFamily="34" charset="0"/>
              </a:rPr>
              <a:t>other variable). </a:t>
            </a:r>
            <a:r>
              <a:rPr lang="en-US" sz="2400" dirty="0">
                <a:latin typeface="Arial" panose="020B0604020202020204" pitchFamily="34" charset="0"/>
                <a:cs typeface="Arial" panose="020B0604020202020204" pitchFamily="34" charset="0"/>
              </a:rPr>
              <a:t>We can test 2 </a:t>
            </a:r>
            <a:endParaRPr lang="en-GB" sz="2400" dirty="0">
              <a:latin typeface="Arial" panose="020B0604020202020204" pitchFamily="34" charset="0"/>
              <a:cs typeface="Arial" panose="020B0604020202020204" pitchFamily="34" charset="0"/>
            </a:endParaRPr>
          </a:p>
        </p:txBody>
      </p:sp>
      <p:sp>
        <p:nvSpPr>
          <p:cNvPr id="3" name="TextBox 2"/>
          <p:cNvSpPr txBox="1"/>
          <p:nvPr/>
        </p:nvSpPr>
        <p:spPr>
          <a:xfrm>
            <a:off x="385188" y="4005064"/>
            <a:ext cx="8507292" cy="1897955"/>
          </a:xfrm>
          <a:prstGeom prst="rect">
            <a:avLst/>
          </a:prstGeom>
          <a:noFill/>
        </p:spPr>
        <p:txBody>
          <a:bodyPr wrap="square" rtlCol="0">
            <a:spAutoFit/>
          </a:bodyPr>
          <a:lstStyle/>
          <a:p>
            <a:pPr marL="354013">
              <a:lnSpc>
                <a:spcPct val="95000"/>
              </a:lnSpc>
              <a:spcBef>
                <a:spcPts val="400"/>
              </a:spcBef>
            </a:pPr>
            <a:r>
              <a:rPr lang="en-US" sz="2400" dirty="0" smtClean="0">
                <a:latin typeface="Arial" panose="020B0604020202020204" pitchFamily="34" charset="0"/>
                <a:cs typeface="Arial" panose="020B0604020202020204" pitchFamily="34" charset="0"/>
              </a:rPr>
              <a:t>and 3 by </a:t>
            </a:r>
            <a:r>
              <a:rPr lang="en-US" sz="2400" dirty="0">
                <a:latin typeface="Arial" panose="020B0604020202020204" pitchFamily="34" charset="0"/>
                <a:cs typeface="Arial" panose="020B0604020202020204" pitchFamily="34" charset="0"/>
              </a:rPr>
              <a:t>looking </a:t>
            </a:r>
            <a:r>
              <a:rPr lang="en-US" sz="2400" dirty="0" smtClean="0">
                <a:latin typeface="Arial" panose="020B0604020202020204" pitchFamily="34" charset="0"/>
                <a:cs typeface="Arial" panose="020B0604020202020204" pitchFamily="34" charset="0"/>
              </a:rPr>
              <a:t>at </a:t>
            </a:r>
            <a:r>
              <a:rPr lang="en-US" sz="2400" dirty="0">
                <a:latin typeface="Arial" panose="020B0604020202020204" pitchFamily="34" charset="0"/>
                <a:cs typeface="Arial" panose="020B0604020202020204" pitchFamily="34" charset="0"/>
              </a:rPr>
              <a:t>the scatter plot and </a:t>
            </a:r>
            <a:r>
              <a:rPr lang="en-US" sz="2400" dirty="0" smtClean="0">
                <a:latin typeface="Arial" panose="020B0604020202020204" pitchFamily="34" charset="0"/>
                <a:cs typeface="Arial" panose="020B0604020202020204" pitchFamily="34" charset="0"/>
              </a:rPr>
              <a:t>observing</a:t>
            </a:r>
            <a:r>
              <a:rPr lang="en-GB" sz="2400" dirty="0" smtClean="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whether the </a:t>
            </a:r>
            <a:r>
              <a:rPr lang="en-US" sz="2400" dirty="0">
                <a:latin typeface="Arial" panose="020B0604020202020204" pitchFamily="34" charset="0"/>
                <a:cs typeface="Arial" panose="020B0604020202020204" pitchFamily="34" charset="0"/>
              </a:rPr>
              <a:t>data points form a “roughly symmetrical, cigar-shaped pattern” about the regression </a:t>
            </a:r>
            <a:r>
              <a:rPr lang="en-US" sz="2400" dirty="0" smtClean="0">
                <a:latin typeface="Arial" panose="020B0604020202020204" pitchFamily="34" charset="0"/>
                <a:cs typeface="Arial" panose="020B0604020202020204" pitchFamily="34" charset="0"/>
              </a:rPr>
              <a:t>line.</a:t>
            </a:r>
            <a:endParaRPr lang="en-US" sz="2400" dirty="0">
              <a:latin typeface="Arial" panose="020B0604020202020204" pitchFamily="34" charset="0"/>
              <a:cs typeface="Arial" panose="020B0604020202020204" pitchFamily="34" charset="0"/>
            </a:endParaRPr>
          </a:p>
          <a:p>
            <a:pPr>
              <a:lnSpc>
                <a:spcPct val="95000"/>
              </a:lnSpc>
              <a:spcBef>
                <a:spcPts val="400"/>
              </a:spcBef>
              <a:buNone/>
            </a:pPr>
            <a:r>
              <a:rPr lang="en-US" sz="2400" dirty="0">
                <a:latin typeface="Arial" panose="020B0604020202020204" pitchFamily="34" charset="0"/>
                <a:cs typeface="Arial" panose="020B0604020202020204" pitchFamily="34" charset="0"/>
              </a:rPr>
              <a:t>If </a:t>
            </a:r>
            <a:r>
              <a:rPr lang="en-US" sz="2400" dirty="0" smtClean="0">
                <a:latin typeface="Arial" panose="020B0604020202020204" pitchFamily="34" charset="0"/>
                <a:cs typeface="Arial" panose="020B0604020202020204" pitchFamily="34" charset="0"/>
              </a:rPr>
              <a:t>these assumptions or robust exceptions (see later) are not met</a:t>
            </a:r>
            <a:r>
              <a:rPr lang="en-US" sz="2400" dirty="0">
                <a:latin typeface="Arial" panose="020B0604020202020204" pitchFamily="34" charset="0"/>
                <a:cs typeface="Arial" panose="020B0604020202020204" pitchFamily="34" charset="0"/>
              </a:rPr>
              <a:t>, </a:t>
            </a:r>
            <a:r>
              <a:rPr lang="en-US" sz="2400" dirty="0" smtClean="0">
                <a:latin typeface="Arial" panose="020B0604020202020204" pitchFamily="34" charset="0"/>
                <a:cs typeface="Arial" panose="020B0604020202020204" pitchFamily="34" charset="0"/>
              </a:rPr>
              <a:t>we should use Spearman’s rank correlation (see later).</a:t>
            </a:r>
            <a:endParaRPr lang="en-US" sz="2400" dirty="0">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8" name="TextBox 7"/>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9" name="TextBox 8"/>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0681581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6"/>
          <p:cNvSpPr>
            <a:spLocks noGrp="1"/>
          </p:cNvSpPr>
          <p:nvPr>
            <p:ph type="title" idx="4294967295"/>
          </p:nvPr>
        </p:nvSpPr>
        <p:spPr>
          <a:xfrm>
            <a:off x="251520" y="188640"/>
            <a:ext cx="8568952" cy="706090"/>
          </a:xfrm>
        </p:spPr>
        <p:txBody>
          <a:bodyPr/>
          <a:lstStyle/>
          <a:p>
            <a:pPr algn="ctr" eaLnBrk="1" hangingPunct="1"/>
            <a:r>
              <a:rPr lang="en-GB" sz="3600" dirty="0" smtClean="0">
                <a:cs typeface="Times New Roman" pitchFamily="18" charset="0"/>
              </a:rPr>
              <a:t>Example 1: Forest measurement</a:t>
            </a:r>
          </a:p>
        </p:txBody>
      </p:sp>
      <p:sp>
        <p:nvSpPr>
          <p:cNvPr id="10243" name="Content Placeholder 12"/>
          <p:cNvSpPr>
            <a:spLocks noGrp="1"/>
          </p:cNvSpPr>
          <p:nvPr>
            <p:ph sz="half" idx="4294967295"/>
          </p:nvPr>
        </p:nvSpPr>
        <p:spPr>
          <a:xfrm>
            <a:off x="323528" y="1052736"/>
            <a:ext cx="4680520" cy="4896544"/>
          </a:xfrm>
        </p:spPr>
        <p:txBody>
          <a:bodyPr>
            <a:normAutofit lnSpcReduction="10000"/>
          </a:bodyPr>
          <a:lstStyle/>
          <a:p>
            <a:pPr marL="0" indent="0" eaLnBrk="1" hangingPunct="1">
              <a:buNone/>
            </a:pPr>
            <a:r>
              <a:rPr lang="en-GB" dirty="0" smtClean="0">
                <a:cs typeface="Times New Roman" pitchFamily="18" charset="0"/>
              </a:rPr>
              <a:t>A study of the relationship between basal growth and crown volume of 62 trees is reported by Avery and Burkhart (1994):</a:t>
            </a:r>
          </a:p>
          <a:p>
            <a:pPr marL="358775" lvl="1" indent="-358775" eaLnBrk="1" hangingPunct="1">
              <a:buFont typeface="Wingdings" pitchFamily="2" charset="2"/>
              <a:buChar char="q"/>
            </a:pPr>
            <a:r>
              <a:rPr lang="en-GB" b="1" dirty="0" smtClean="0">
                <a:cs typeface="Times New Roman" pitchFamily="18" charset="0"/>
              </a:rPr>
              <a:t>Basal Growth </a:t>
            </a:r>
            <a:r>
              <a:rPr lang="en-GB" dirty="0" smtClean="0">
                <a:cs typeface="Times New Roman" pitchFamily="18" charset="0"/>
              </a:rPr>
              <a:t>is the change in cross sectional area (in square feet) at chest height in one year</a:t>
            </a:r>
          </a:p>
          <a:p>
            <a:pPr marL="358775" lvl="1" indent="-358775" eaLnBrk="1" hangingPunct="1">
              <a:buFont typeface="Wingdings" pitchFamily="2" charset="2"/>
              <a:buChar char="q"/>
            </a:pPr>
            <a:r>
              <a:rPr lang="en-GB" b="1" dirty="0" smtClean="0">
                <a:cs typeface="Times New Roman" pitchFamily="18" charset="0"/>
              </a:rPr>
              <a:t>Crown Volume </a:t>
            </a:r>
            <a:r>
              <a:rPr lang="en-GB" dirty="0" smtClean="0">
                <a:cs typeface="Times New Roman" pitchFamily="18" charset="0"/>
              </a:rPr>
              <a:t>is the increase in the total volume (in cubic feet) of the tree above the first branch</a:t>
            </a:r>
          </a:p>
        </p:txBody>
      </p:sp>
      <p:pic>
        <p:nvPicPr>
          <p:cNvPr id="2050" name="Picture 2" descr="http://cache1.asset-cache.net/xc/74419347.jpg?v=1&amp;c=IWSAsset&amp;k=2&amp;d=90029C71EAAB9987080441252AB23700655898B37F2FC0ADFF281D60973C6E01"/>
          <p:cNvPicPr>
            <a:picLocks noChangeAspect="1" noChangeArrowheads="1"/>
          </p:cNvPicPr>
          <p:nvPr/>
        </p:nvPicPr>
        <p:blipFill rotWithShape="1">
          <a:blip r:embed="rId3">
            <a:extLst>
              <a:ext uri="{28A0092B-C50C-407E-A947-70E740481C1C}">
                <a14:useLocalDpi xmlns:a14="http://schemas.microsoft.com/office/drawing/2010/main" val="0"/>
              </a:ext>
            </a:extLst>
          </a:blip>
          <a:srcRect t="9356"/>
          <a:stretch/>
        </p:blipFill>
        <p:spPr bwMode="auto">
          <a:xfrm>
            <a:off x="5290733" y="1196752"/>
            <a:ext cx="3385723" cy="4608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Oval 1"/>
          <p:cNvSpPr/>
          <p:nvPr/>
        </p:nvSpPr>
        <p:spPr>
          <a:xfrm>
            <a:off x="6696000" y="4869160"/>
            <a:ext cx="216000" cy="108000"/>
          </a:xfrm>
          <a:prstGeom prst="ellipse">
            <a:avLst/>
          </a:prstGeom>
          <a:solidFill>
            <a:srgbClr val="FF0000">
              <a:alpha val="26000"/>
            </a:srgbClr>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Connector 3"/>
          <p:cNvCxnSpPr/>
          <p:nvPr/>
        </p:nvCxnSpPr>
        <p:spPr>
          <a:xfrm flipH="1">
            <a:off x="6912000" y="4923160"/>
            <a:ext cx="468312"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5" name="Oval 4"/>
          <p:cNvSpPr/>
          <p:nvPr/>
        </p:nvSpPr>
        <p:spPr>
          <a:xfrm>
            <a:off x="4932040" y="1340768"/>
            <a:ext cx="3888432" cy="3240360"/>
          </a:xfrm>
          <a:prstGeom prst="ellipse">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V="1">
            <a:off x="4427984" y="4005064"/>
            <a:ext cx="936104" cy="86409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283968" y="3645024"/>
            <a:ext cx="2412032" cy="122413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7544" y="6234024"/>
            <a:ext cx="1055191" cy="369186"/>
          </a:xfrm>
          <a:prstGeom prst="rect">
            <a:avLst/>
          </a:prstGeom>
        </p:spPr>
      </p:pic>
      <p:sp>
        <p:nvSpPr>
          <p:cNvPr id="13" name="TextBox 12"/>
          <p:cNvSpPr txBox="1"/>
          <p:nvPr/>
        </p:nvSpPr>
        <p:spPr>
          <a:xfrm>
            <a:off x="3347863" y="6141545"/>
            <a:ext cx="2448272" cy="461665"/>
          </a:xfrm>
          <a:prstGeom prst="rect">
            <a:avLst/>
          </a:prstGeom>
          <a:noFill/>
        </p:spPr>
        <p:txBody>
          <a:bodyPr wrap="square" rtlCol="0">
            <a:spAutoFit/>
          </a:bodyPr>
          <a:lstStyle/>
          <a:p>
            <a:pPr algn="ctr"/>
            <a:r>
              <a:rPr lang="en-GB" sz="1200" dirty="0" smtClean="0"/>
              <a:t>Peter Samuels</a:t>
            </a:r>
          </a:p>
          <a:p>
            <a:pPr algn="ctr"/>
            <a:r>
              <a:rPr lang="en-GB" sz="1200" dirty="0" smtClean="0"/>
              <a:t>Birmingham City University</a:t>
            </a:r>
            <a:endParaRPr lang="en-GB" sz="1200" dirty="0"/>
          </a:p>
        </p:txBody>
      </p:sp>
      <p:sp>
        <p:nvSpPr>
          <p:cNvPr id="14" name="TextBox 13"/>
          <p:cNvSpPr txBox="1"/>
          <p:nvPr/>
        </p:nvSpPr>
        <p:spPr>
          <a:xfrm>
            <a:off x="6329795" y="6141544"/>
            <a:ext cx="2304256" cy="461665"/>
          </a:xfrm>
          <a:prstGeom prst="rect">
            <a:avLst/>
          </a:prstGeom>
          <a:noFill/>
        </p:spPr>
        <p:txBody>
          <a:bodyPr wrap="square" rtlCol="0">
            <a:spAutoFit/>
          </a:bodyPr>
          <a:lstStyle/>
          <a:p>
            <a:pPr algn="r"/>
            <a:r>
              <a:rPr lang="en-GB" sz="1200" dirty="0" smtClean="0"/>
              <a:t>Reviewer: Ellen Marshall</a:t>
            </a:r>
          </a:p>
          <a:p>
            <a:pPr algn="r"/>
            <a:r>
              <a:rPr lang="en-GB" sz="1200" dirty="0" smtClean="0"/>
              <a:t>University of Sheffield</a:t>
            </a:r>
            <a:endParaRPr lang="en-GB" sz="1200" dirty="0"/>
          </a:p>
        </p:txBody>
      </p:sp>
    </p:spTree>
    <p:extLst>
      <p:ext uri="{BB962C8B-B14F-4D97-AF65-F5344CB8AC3E}">
        <p14:creationId xmlns:p14="http://schemas.microsoft.com/office/powerpoint/2010/main" val="343023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10243">
                                            <p:txEl>
                                              <p:pRg st="1" end="1"/>
                                            </p:txEl>
                                          </p:spTgt>
                                        </p:tgtEl>
                                        <p:attrNameLst>
                                          <p:attrName>style.visibility</p:attrName>
                                        </p:attrNameLst>
                                      </p:cBhvr>
                                      <p:to>
                                        <p:strVal val="visible"/>
                                      </p:to>
                                    </p:set>
                                    <p:animEffect transition="in" filter="fade">
                                      <p:cBhvr>
                                        <p:cTn id="16" dur="2000"/>
                                        <p:tgtEl>
                                          <p:spTgt spid="1024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20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10243">
                                            <p:txEl>
                                              <p:pRg st="2" end="2"/>
                                            </p:txEl>
                                          </p:spTgt>
                                        </p:tgtEl>
                                        <p:attrNameLst>
                                          <p:attrName>style.visibility</p:attrName>
                                        </p:attrNameLst>
                                      </p:cBhvr>
                                      <p:to>
                                        <p:strVal val="visible"/>
                                      </p:to>
                                    </p:set>
                                    <p:animEffect transition="in" filter="fade">
                                      <p:cBhvr>
                                        <p:cTn id="27" dur="2000"/>
                                        <p:tgtEl>
                                          <p:spTgt spid="102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228</TotalTime>
  <Words>3374</Words>
  <Application>Microsoft Office PowerPoint</Application>
  <PresentationFormat>On-screen Show (4:3)</PresentationFormat>
  <Paragraphs>528</Paragraphs>
  <Slides>52</Slides>
  <Notes>12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2" baseType="lpstr">
      <vt:lpstr>Arial</vt:lpstr>
      <vt:lpstr>Arial Black</vt:lpstr>
      <vt:lpstr>Calibri</vt:lpstr>
      <vt:lpstr>Gill Sans MT</vt:lpstr>
      <vt:lpstr>Symbol</vt:lpstr>
      <vt:lpstr>Times New Roman</vt:lpstr>
      <vt:lpstr>Webdings</vt:lpstr>
      <vt:lpstr>Wingdings</vt:lpstr>
      <vt:lpstr>Office Theme</vt:lpstr>
      <vt:lpstr>Chart</vt:lpstr>
      <vt:lpstr>Statistical Methods 11. Correlation and  Simple Linear Regression</vt:lpstr>
      <vt:lpstr>Workshop outline</vt:lpstr>
      <vt:lpstr>Correlation</vt:lpstr>
      <vt:lpstr>Pearson’s correlation</vt:lpstr>
      <vt:lpstr>Correlation coefficient: examples</vt:lpstr>
      <vt:lpstr>PowerPoint Presentation</vt:lpstr>
      <vt:lpstr>Interpretation of r</vt:lpstr>
      <vt:lpstr>Assumptions</vt:lpstr>
      <vt:lpstr>Example 1: Forest measurement</vt:lpstr>
      <vt:lpstr>Set up the data file</vt:lpstr>
      <vt:lpstr>Create a scatter plot</vt:lpstr>
      <vt:lpstr>PowerPoint Presentation</vt:lpstr>
      <vt:lpstr>Carry out the correlation analysis</vt:lpstr>
      <vt:lpstr>PowerPoint Presentation</vt:lpstr>
      <vt:lpstr>Correlation caveats (1)</vt:lpstr>
      <vt:lpstr>Correlation caveats (2)</vt:lpstr>
      <vt:lpstr>Robustness exceptions</vt:lpstr>
      <vt:lpstr>Example 2: Advertising cds</vt:lpstr>
      <vt:lpstr>Set up the data file</vt:lpstr>
      <vt:lpstr>PowerPoint Presentation</vt:lpstr>
      <vt:lpstr>Spearman’s rank correlation</vt:lpstr>
      <vt:lpstr>Spearman’s rank in SPSS</vt:lpstr>
      <vt:lpstr>Regression analysis</vt:lpstr>
      <vt:lpstr>Simple linear regression</vt:lpstr>
      <vt:lpstr>PowerPoint Presentation</vt:lpstr>
      <vt:lpstr>Residuals</vt:lpstr>
      <vt:lpstr>Fitting a regression line</vt:lpstr>
      <vt:lpstr>Least squares linear regression</vt:lpstr>
      <vt:lpstr>Least squares linear regression</vt:lpstr>
      <vt:lpstr>Model assumptions </vt:lpstr>
      <vt:lpstr>Activity</vt:lpstr>
      <vt:lpstr>PowerPoint Presentation</vt:lpstr>
      <vt:lpstr>PowerPoint Presentation</vt:lpstr>
      <vt:lpstr>The fitted model</vt:lpstr>
      <vt:lpstr>Confidence intervals for b0 and b1</vt:lpstr>
      <vt:lpstr>PowerPoint Presentation</vt:lpstr>
      <vt:lpstr>Simulation of confidence interval of b1</vt:lpstr>
      <vt:lpstr>The process of regression analysis</vt:lpstr>
      <vt:lpstr>Step 3: Check the model fit</vt:lpstr>
      <vt:lpstr>Check the model fit: A. Adjusted R square</vt:lpstr>
      <vt:lpstr>Check the model fit: B: Check the ANOVA model for significance</vt:lpstr>
      <vt:lpstr>Check the model fit: C. Check the assumptions</vt:lpstr>
      <vt:lpstr>PowerPoint Presentation</vt:lpstr>
      <vt:lpstr>Standardised residuals v. standardised predicted values</vt:lpstr>
      <vt:lpstr>Normal probability plot</vt:lpstr>
      <vt:lpstr>Robustness exceptions</vt:lpstr>
      <vt:lpstr>Step 5: Report, Interpret and Apply</vt:lpstr>
      <vt:lpstr>PowerPoint Presentation</vt:lpstr>
      <vt:lpstr>Application to our example</vt:lpstr>
      <vt:lpstr>Regression caveats</vt:lpstr>
      <vt:lpstr>Recap</vt:lpstr>
      <vt:lpstr>Bibliography</vt:lpstr>
    </vt:vector>
  </TitlesOfParts>
  <Company>Loughborough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Matthews;Peter Samuels</dc:creator>
  <cp:lastModifiedBy>Peter Samuels</cp:lastModifiedBy>
  <cp:revision>27</cp:revision>
  <dcterms:created xsi:type="dcterms:W3CDTF">2013-10-23T13:04:34Z</dcterms:created>
  <dcterms:modified xsi:type="dcterms:W3CDTF">2016-04-13T10:24:49Z</dcterms:modified>
</cp:coreProperties>
</file>