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3"/>
  </p:notesMasterIdLst>
  <p:sldIdLst>
    <p:sldId id="258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310" r:id="rId17"/>
    <p:sldId id="275" r:id="rId18"/>
    <p:sldId id="276" r:id="rId19"/>
    <p:sldId id="277" r:id="rId20"/>
    <p:sldId id="311" r:id="rId21"/>
    <p:sldId id="278" r:id="rId22"/>
    <p:sldId id="279" r:id="rId23"/>
    <p:sldId id="280" r:id="rId24"/>
    <p:sldId id="281" r:id="rId25"/>
    <p:sldId id="283" r:id="rId26"/>
    <p:sldId id="284" r:id="rId27"/>
    <p:sldId id="312" r:id="rId28"/>
    <p:sldId id="285" r:id="rId29"/>
    <p:sldId id="313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8" r:id="rId48"/>
    <p:sldId id="309" r:id="rId49"/>
    <p:sldId id="305" r:id="rId50"/>
    <p:sldId id="306" r:id="rId51"/>
    <p:sldId id="307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>
      <p:cViewPr varScale="1">
        <p:scale>
          <a:sx n="82" d="100"/>
          <a:sy n="82" d="100"/>
        </p:scale>
        <p:origin x="859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AFFCF-1A6F-4750-ACA9-39E165BB9A75}" type="datetimeFigureOut">
              <a:rPr lang="en-GB" smtClean="0"/>
              <a:t>15/07/2016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21A99-A93A-4D7B-A457-61E9228373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20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761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9648A557-E4F2-4216-B004-2CB1AD609B3D}" type="slidenum">
              <a:rPr lang="en-GB" sz="1200" smtClean="0"/>
              <a:pPr algn="r" eaLnBrk="1" hangingPunct="1"/>
              <a:t>13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55731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5EA33B08-73AA-41E5-B0D4-519DC1C53FF8}" type="slidenum">
              <a:rPr lang="en-GB" sz="1200" smtClean="0"/>
              <a:pPr algn="r" eaLnBrk="1" hangingPunct="1"/>
              <a:t>17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94513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726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A88FB-51AE-438A-8941-3A8B559E5BD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522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348F3207-0B9A-422E-AEBB-DED5223F2FF9}" type="slidenum">
              <a:rPr lang="en-GB" sz="1200" smtClean="0"/>
              <a:pPr algn="r" eaLnBrk="1" hangingPunct="1"/>
              <a:t>21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5304057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1155538B-91A1-4BC7-8962-CF71A5349397}" type="slidenum">
              <a:rPr lang="en-GB" sz="1200" smtClean="0"/>
              <a:pPr algn="r" eaLnBrk="1" hangingPunct="1"/>
              <a:t>22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758677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D264FD46-3597-4D6A-8F84-C7034BEB4318}" type="slidenum">
              <a:rPr lang="en-GB" sz="1200" smtClean="0"/>
              <a:pPr algn="r" eaLnBrk="1" hangingPunct="1"/>
              <a:t>23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8112671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093DFEDA-5160-4A8F-A020-70AE26D97BD8}" type="slidenum">
              <a:rPr lang="en-GB" sz="1200" smtClean="0"/>
              <a:pPr algn="r" eaLnBrk="1" hangingPunct="1"/>
              <a:t>24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820813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A61F70C7-6BAB-46AE-91E8-02921A35C429}" type="slidenum">
              <a:rPr lang="en-GB" sz="1200" smtClean="0"/>
              <a:pPr algn="r" eaLnBrk="1" hangingPunct="1"/>
              <a:t>25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527294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5B67580F-9268-4B0C-95D4-8A448E200B4C}" type="slidenum">
              <a:rPr lang="en-GB" sz="1200" smtClean="0"/>
              <a:pPr algn="r" eaLnBrk="1" hangingPunct="1"/>
              <a:t>30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4078638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8F6D19C0-2629-4667-926A-34D6BAD03892}" type="slidenum">
              <a:rPr lang="en-GB" sz="1200" smtClean="0"/>
              <a:pPr algn="r" eaLnBrk="1" hangingPunct="1"/>
              <a:t>2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904237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D909A589-5339-47A9-BB2F-7F73157341A6}" type="slidenum">
              <a:rPr lang="en-GB" sz="1200" smtClean="0"/>
              <a:pPr algn="r" eaLnBrk="1" hangingPunct="1"/>
              <a:t>34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4004498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312D55C2-2464-4DA7-B60A-B730F4763CD0}" type="slidenum">
              <a:rPr lang="en-GB" sz="1200" smtClean="0"/>
              <a:pPr algn="r" eaLnBrk="1" hangingPunct="1"/>
              <a:t>35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2065129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82E4C173-2422-4338-AD1E-AAAB9BE51834}" type="slidenum">
              <a:rPr lang="en-GB" sz="1200" smtClean="0"/>
              <a:pPr algn="r" eaLnBrk="1" hangingPunct="1"/>
              <a:t>36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5110225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CAF73A1A-044E-4387-858B-17EBA2E0E3F6}" type="slidenum">
              <a:rPr lang="en-GB" sz="1200" smtClean="0"/>
              <a:pPr algn="r" eaLnBrk="1" hangingPunct="1"/>
              <a:t>37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8447058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EDD19061-8A66-4E31-9C2D-FAB653CBA172}" type="slidenum">
              <a:rPr lang="en-GB" sz="1200" smtClean="0"/>
              <a:pPr algn="r" eaLnBrk="1" hangingPunct="1"/>
              <a:t>40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9441214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2E368100-05B7-443C-ABCB-F36AD89CCC60}" type="slidenum">
              <a:rPr lang="en-GB" sz="1200" smtClean="0"/>
              <a:pPr algn="r" eaLnBrk="1" hangingPunct="1"/>
              <a:t>42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9397968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E9D2065D-B21B-4306-9C7D-C6A633D6AD06}" type="slidenum">
              <a:rPr lang="en-GB" sz="1200" smtClean="0"/>
              <a:pPr algn="r" eaLnBrk="1" hangingPunct="1"/>
              <a:t>43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0834985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7EE83FA7-BB18-4E7A-A35C-C0BCE420F78E}" type="slidenum">
              <a:rPr lang="en-GB" sz="1200" smtClean="0"/>
              <a:pPr algn="r" eaLnBrk="1" hangingPunct="1"/>
              <a:t>44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6829423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41E9E53E-213E-44B7-B43A-F8B793462124}" type="slidenum">
              <a:rPr lang="en-GB" sz="1200" smtClean="0"/>
              <a:pPr algn="r" eaLnBrk="1" hangingPunct="1"/>
              <a:t>45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8612668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1D04A10A-676D-4567-A4EA-AC11F47E59F4}" type="slidenum">
              <a:rPr lang="en-GB" sz="1200" smtClean="0"/>
              <a:pPr algn="r" eaLnBrk="1" hangingPunct="1"/>
              <a:t>46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508079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F04DAE2D-94FE-40BA-B4BF-DC5C2111BF0A}" type="slidenum">
              <a:rPr lang="en-GB" sz="1200" smtClean="0"/>
              <a:pPr algn="r" eaLnBrk="1" hangingPunct="1"/>
              <a:t>3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9752919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A49DD12E-D358-4D48-A828-3692FA47A83D}" type="slidenum">
              <a:rPr lang="en-GB" sz="1200" smtClean="0"/>
              <a:pPr algn="r" eaLnBrk="1" hangingPunct="1"/>
              <a:t>50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743514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9D894D2C-1857-45B9-87D9-FAFC49763037}" type="slidenum">
              <a:rPr lang="en-GB" sz="1200" smtClean="0"/>
              <a:pPr algn="r" eaLnBrk="1" hangingPunct="1"/>
              <a:t>4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420603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BFAE698A-4B4A-44BF-AC98-4CB47B302242}" type="slidenum">
              <a:rPr lang="en-GB" sz="1200" smtClean="0"/>
              <a:pPr algn="r" eaLnBrk="1" hangingPunct="1"/>
              <a:t>5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755349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651BFB49-5F58-4017-95B7-4449885505A2}" type="slidenum">
              <a:rPr lang="en-GB" sz="1200" smtClean="0"/>
              <a:pPr algn="r" eaLnBrk="1" hangingPunct="1"/>
              <a:t>7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3544888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3BDFCEE1-B6B2-47DF-A371-C0DAD2A1D810}" type="slidenum">
              <a:rPr lang="en-GB" sz="1200" smtClean="0"/>
              <a:pPr algn="r" eaLnBrk="1" hangingPunct="1"/>
              <a:t>8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2683439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1B7F414F-DEC1-4E90-81D6-8ABB9366AB28}" type="slidenum">
              <a:rPr lang="en-GB" sz="1200" smtClean="0"/>
              <a:pPr algn="r" eaLnBrk="1" hangingPunct="1"/>
              <a:t>9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1735412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r" eaLnBrk="1" hangingPunct="1"/>
            <a:fld id="{9A91D50D-2060-481B-B2FE-7AA58AB68995}" type="slidenum">
              <a:rPr lang="en-GB" sz="1200" smtClean="0"/>
              <a:pPr algn="r" eaLnBrk="1" hangingPunct="1"/>
              <a:t>10</a:t>
            </a:fld>
            <a:endParaRPr lang="en-GB" sz="1200" smtClean="0"/>
          </a:p>
        </p:txBody>
      </p:sp>
    </p:spTree>
    <p:extLst>
      <p:ext uri="{BB962C8B-B14F-4D97-AF65-F5344CB8AC3E}">
        <p14:creationId xmlns:p14="http://schemas.microsoft.com/office/powerpoint/2010/main" val="5593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69D90-BAEB-4A95-BC27-91A86CFD8E13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6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5084-192F-4862-802E-769C27BBDB14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276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2D9-63F6-49EC-BEF2-27B39F02621B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76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2ACE-B08C-432B-90F0-787A1CCD38C3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6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71874-DF39-4C2E-A080-F4879A3754EF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88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E13C-1FDF-46D6-BA0C-0CF8DC3DF2FC}" type="datetime1">
              <a:rPr lang="en-GB" smtClean="0"/>
              <a:t>15/07/2016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4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31883-A96A-44D5-B9FC-CE19D431AB5C}" type="datetime1">
              <a:rPr lang="en-GB" smtClean="0"/>
              <a:t>15/07/2016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861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F50A-15A2-42B2-A35B-FDB94E65555A}" type="datetime1">
              <a:rPr lang="en-GB" smtClean="0"/>
              <a:t>15/07/2016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3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5710-F28D-4534-A57B-BEE09E2F821C}" type="datetime1">
              <a:rPr lang="en-GB" smtClean="0"/>
              <a:t>15/07/2016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author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66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0F774-7D4D-45C4-8F1F-D26225330C57}" type="datetime1">
              <a:rPr lang="en-GB" smtClean="0"/>
              <a:t>15/07/2016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73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04DB1-BD31-4226-995E-D010C07A26A6}" type="datetime1">
              <a:rPr lang="en-GB" smtClean="0"/>
              <a:t>15/07/2016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44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092FE-9BB1-43B0-95B5-8CC5C89352CB}" type="datetime1">
              <a:rPr lang="en-GB" smtClean="0"/>
              <a:t>15/07/2016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author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61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447675" indent="-447675" algn="l" defTabSz="914400" rtl="0" eaLnBrk="1" latinLnBrk="0" hangingPunct="1">
        <a:spcBef>
          <a:spcPts val="600"/>
        </a:spcBef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95350" indent="-355600" algn="l" defTabSz="914400" rtl="0" eaLnBrk="1" latinLnBrk="0" hangingPunct="1">
        <a:spcBef>
          <a:spcPts val="6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ts val="6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jpeg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90357" y="2060848"/>
            <a:ext cx="8208912" cy="2664296"/>
          </a:xfrm>
        </p:spPr>
        <p:txBody>
          <a:bodyPr>
            <a:noAutofit/>
          </a:bodyPr>
          <a:lstStyle/>
          <a:p>
            <a:r>
              <a:rPr lang="en-US" dirty="0" smtClean="0"/>
              <a:t>Statistical Methods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10. </a:t>
            </a:r>
            <a:r>
              <a:rPr lang="en-GB" dirty="0"/>
              <a:t>Introduction to Analysis of Variance (ANOVA)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964916"/>
            <a:ext cx="2457450" cy="93345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8658" y="4953942"/>
            <a:ext cx="60835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Based on materials provided by Coventry University and Loughborough University under a National HE STEM Programme Practice Transfer Adopters grant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624" y="358541"/>
            <a:ext cx="2147427" cy="834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5576" y="1052736"/>
            <a:ext cx="787847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latin typeface="Gill Sans MT" panose="020B0502020104020203" pitchFamily="34" charset="0"/>
              </a:rPr>
              <a:t>community project</a:t>
            </a:r>
          </a:p>
          <a:p>
            <a:pPr algn="r"/>
            <a:r>
              <a:rPr lang="en-GB" sz="1600" dirty="0">
                <a:latin typeface="Gill Sans MT" panose="020B0502020104020203" pitchFamily="34" charset="0"/>
              </a:rPr>
              <a:t>encouraging academics to share statistics support resources</a:t>
            </a:r>
          </a:p>
          <a:p>
            <a:pPr algn="r"/>
            <a:r>
              <a:rPr lang="en-GB" sz="1200" dirty="0">
                <a:latin typeface="Gill Sans MT" panose="020B0502020104020203" pitchFamily="34" charset="0"/>
              </a:rPr>
              <a:t>All </a:t>
            </a:r>
            <a:r>
              <a:rPr lang="en-GB" sz="1200" dirty="0" err="1">
                <a:latin typeface="Gill Sans MT" panose="020B0502020104020203" pitchFamily="34" charset="0"/>
              </a:rPr>
              <a:t>stcp</a:t>
            </a:r>
            <a:r>
              <a:rPr lang="en-GB" sz="1200" dirty="0">
                <a:latin typeface="Gill Sans MT" panose="020B0502020104020203" pitchFamily="34" charset="0"/>
              </a:rPr>
              <a:t> resources are released under a Creative Commons </a:t>
            </a:r>
            <a:r>
              <a:rPr lang="en-GB" sz="1200" dirty="0" smtClean="0">
                <a:latin typeface="Gill Sans MT" panose="020B0502020104020203" pitchFamily="34" charset="0"/>
              </a:rPr>
              <a:t>licence</a:t>
            </a:r>
            <a:endParaRPr lang="en-GB" sz="12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18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Introduction to ANOVA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36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4488" y="980728"/>
                <a:ext cx="8640000" cy="4968552"/>
              </a:xfrm>
            </p:spPr>
            <p:txBody>
              <a:bodyPr>
                <a:normAutofit/>
              </a:bodyPr>
              <a:lstStyle/>
              <a:p>
                <a:pPr marL="446088" indent="-446088"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600" dirty="0" smtClean="0"/>
                  <a:t>Better than doing lots of two sample tests, e.g. 6 tests for 4 machines</a:t>
                </a:r>
              </a:p>
              <a:p>
                <a:pPr marL="446088" indent="-446088"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600" dirty="0" smtClean="0"/>
                  <a:t>For every test, there is a probability that we reject H</a:t>
                </a:r>
                <a:r>
                  <a:rPr lang="en-GB" sz="2600" baseline="-25000" dirty="0" smtClean="0"/>
                  <a:t>0</a:t>
                </a:r>
                <a:r>
                  <a:rPr lang="en-GB" sz="2600" dirty="0" smtClean="0"/>
                  <a:t> when it is true </a:t>
                </a:r>
              </a:p>
              <a:p>
                <a:pPr marL="446088" indent="-446088"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600" dirty="0" smtClean="0"/>
                  <a:t>This probability is 0.05 for testing at a significance level of 0.05</a:t>
                </a:r>
              </a:p>
              <a:p>
                <a:pPr marL="446088" indent="-446088"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600" dirty="0" smtClean="0"/>
                  <a:t>Doing several tests increases the probability of making a wrong inference of significance </a:t>
                </a:r>
                <a:r>
                  <a:rPr lang="en-GB" sz="2600" dirty="0"/>
                  <a:t>(Type I </a:t>
                </a:r>
                <a:r>
                  <a:rPr lang="en-GB" sz="2600" dirty="0" smtClean="0"/>
                  <a:t>error)</a:t>
                </a:r>
              </a:p>
              <a:p>
                <a:pPr marL="446088" indent="-446088">
                  <a:lnSpc>
                    <a:spcPct val="95000"/>
                  </a:lnSpc>
                  <a:spcBef>
                    <a:spcPts val="600"/>
                  </a:spcBef>
                </a:pPr>
                <a:r>
                  <a:rPr lang="en-GB" sz="2600" dirty="0" smtClean="0"/>
                  <a:t>E.g. for our example, the probability of a wrong inference, assuming they are all equally randomly distributed and that these events are independent is 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/>
                      </a:rPr>
                      <m:t>1−</m:t>
                    </m:r>
                    <m:sSup>
                      <m:sSupPr>
                        <m:ctrlPr>
                          <a:rPr lang="en-GB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600" b="0" i="1" smtClean="0">
                            <a:latin typeface="Cambria Math"/>
                          </a:rPr>
                          <m:t>0.95</m:t>
                        </m:r>
                      </m:e>
                      <m:sup>
                        <m:r>
                          <a:rPr lang="en-GB" sz="2600" b="0" i="1" smtClean="0">
                            <a:latin typeface="Cambria Math"/>
                          </a:rPr>
                          <m:t>6</m:t>
                        </m:r>
                      </m:sup>
                    </m:sSup>
                    <m:r>
                      <a:rPr lang="en-GB" sz="2600" b="0" i="1" smtClean="0">
                        <a:latin typeface="Cambria Math"/>
                      </a:rPr>
                      <m:t>=1−0.735=0.265</m:t>
                    </m:r>
                    <m:r>
                      <a:rPr lang="en-GB" sz="26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GB" sz="2600" dirty="0" smtClean="0"/>
                  <a:t> i.e. more than 1 in 4</a:t>
                </a:r>
              </a:p>
            </p:txBody>
          </p:sp>
        </mc:Choice>
        <mc:Fallback xmlns="">
          <p:sp>
            <p:nvSpPr>
              <p:cNvPr id="1536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4488" y="980728"/>
                <a:ext cx="8640000" cy="4968552"/>
              </a:xfrm>
              <a:blipFill rotWithShape="0">
                <a:blip r:embed="rId3"/>
                <a:stretch>
                  <a:fillRect l="-1058" t="-1595" r="-2116" b="-19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003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The ANOVA model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8280920" cy="4032448"/>
          </a:xfrm>
        </p:spPr>
        <p:txBody>
          <a:bodyPr>
            <a:normAutofit/>
          </a:bodyPr>
          <a:lstStyle/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i="1" dirty="0" err="1" smtClean="0"/>
              <a:t>y</a:t>
            </a:r>
            <a:r>
              <a:rPr lang="en-GB" sz="2800" i="1" baseline="-25000" dirty="0" err="1" smtClean="0"/>
              <a:t>ij</a:t>
            </a:r>
            <a:r>
              <a:rPr lang="en-GB" sz="2800" i="1" baseline="30000" dirty="0" smtClean="0"/>
              <a:t> </a:t>
            </a:r>
            <a:r>
              <a:rPr lang="en-GB" sz="2800" i="1" dirty="0" smtClean="0"/>
              <a:t> </a:t>
            </a:r>
            <a:r>
              <a:rPr lang="en-GB" sz="2800" dirty="0" smtClean="0"/>
              <a:t>denotes oil consumption for the </a:t>
            </a:r>
            <a:r>
              <a:rPr lang="en-GB" sz="2800" i="1" dirty="0" err="1" smtClean="0"/>
              <a:t>j</a:t>
            </a:r>
            <a:r>
              <a:rPr lang="en-GB" sz="2800" i="1" baseline="30000" dirty="0" err="1" smtClean="0"/>
              <a:t>th</a:t>
            </a:r>
            <a:r>
              <a:rPr lang="en-GB" sz="2800" i="1" dirty="0" smtClean="0"/>
              <a:t> </a:t>
            </a:r>
            <a:r>
              <a:rPr lang="en-GB" sz="2800" dirty="0" smtClean="0"/>
              <a:t>measurement of the </a:t>
            </a:r>
            <a:r>
              <a:rPr lang="en-GB" sz="2800" i="1" dirty="0" err="1" smtClean="0"/>
              <a:t>i</a:t>
            </a:r>
            <a:r>
              <a:rPr lang="en-GB" sz="2800" i="1" baseline="30000" dirty="0" err="1" smtClean="0"/>
              <a:t>th</a:t>
            </a:r>
            <a:r>
              <a:rPr lang="en-GB" sz="2800" i="1" dirty="0" smtClean="0"/>
              <a:t> </a:t>
            </a:r>
            <a:r>
              <a:rPr lang="en-GB" sz="2800" dirty="0" smtClean="0"/>
              <a:t>machine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The parameter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i</a:t>
            </a:r>
            <a:r>
              <a:rPr lang="en-GB" sz="2800" i="1" dirty="0" smtClean="0"/>
              <a:t> </a:t>
            </a:r>
            <a:r>
              <a:rPr lang="en-GB" sz="2800" dirty="0" smtClean="0"/>
              <a:t>denotes how the consumption for machine </a:t>
            </a:r>
            <a:r>
              <a:rPr lang="en-GB" sz="2800" i="1" dirty="0"/>
              <a:t>i</a:t>
            </a:r>
            <a:r>
              <a:rPr lang="en-GB" sz="2800" i="1" dirty="0" smtClean="0"/>
              <a:t> </a:t>
            </a:r>
            <a:r>
              <a:rPr lang="en-GB" sz="2800" dirty="0" smtClean="0"/>
              <a:t>differs from the overall mean </a:t>
            </a:r>
            <a:r>
              <a:rPr lang="el-GR" sz="2800" i="1" dirty="0" smtClean="0"/>
              <a:t>μ</a:t>
            </a:r>
            <a:endParaRPr lang="en-GB" sz="2800" i="1" dirty="0" smtClean="0"/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i="1" dirty="0" err="1" smtClean="0"/>
              <a:t>e</a:t>
            </a:r>
            <a:r>
              <a:rPr lang="en-GB" sz="2800" i="1" baseline="-25000" dirty="0" err="1" smtClean="0"/>
              <a:t>ij</a:t>
            </a:r>
            <a:r>
              <a:rPr lang="en-GB" sz="2800" dirty="0" smtClean="0"/>
              <a:t> denotes the error for the </a:t>
            </a:r>
            <a:r>
              <a:rPr lang="en-GB" sz="2800" i="1" dirty="0" err="1" smtClean="0"/>
              <a:t>j</a:t>
            </a:r>
            <a:r>
              <a:rPr lang="en-GB" sz="2800" i="1" baseline="30000" dirty="0" err="1" smtClean="0"/>
              <a:t>th</a:t>
            </a:r>
            <a:r>
              <a:rPr lang="en-GB" sz="2800" dirty="0" smtClean="0"/>
              <a:t> measurement of the </a:t>
            </a:r>
            <a:r>
              <a:rPr lang="en-GB" sz="2800" i="1" dirty="0" err="1" smtClean="0"/>
              <a:t>i</a:t>
            </a:r>
            <a:r>
              <a:rPr lang="en-GB" sz="2800" i="1" baseline="30000" dirty="0" err="1" smtClean="0"/>
              <a:t>th</a:t>
            </a:r>
            <a:r>
              <a:rPr lang="en-GB" sz="2800" dirty="0" smtClean="0"/>
              <a:t> machine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The ANOVA model assumes that all these errors are normally distributed with zero mean and equal variances</a:t>
            </a:r>
          </a:p>
          <a:p>
            <a:pPr>
              <a:lnSpc>
                <a:spcPct val="95000"/>
              </a:lnSpc>
              <a:spcBef>
                <a:spcPts val="600"/>
              </a:spcBef>
              <a:buFont typeface="Wingdings" pitchFamily="2" charset="2"/>
              <a:buNone/>
            </a:pPr>
            <a:endParaRPr lang="en-GB" sz="2400" i="1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143250"/>
              </p:ext>
            </p:extLst>
          </p:nvPr>
        </p:nvGraphicFramePr>
        <p:xfrm>
          <a:off x="2195736" y="980728"/>
          <a:ext cx="4824536" cy="10510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3" imgW="1002960" imgH="241200" progId="Equation.3">
                  <p:embed/>
                </p:oleObj>
              </mc:Choice>
              <mc:Fallback>
                <p:oleObj name="Equation" r:id="rId3" imgW="1002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980728"/>
                        <a:ext cx="4824536" cy="10510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7293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Testing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3568" y="1268760"/>
            <a:ext cx="7772400" cy="4452937"/>
          </a:xfrm>
        </p:spPr>
        <p:txBody>
          <a:bodyPr/>
          <a:lstStyle/>
          <a:p>
            <a:pPr marL="446088" indent="-446088"/>
            <a:r>
              <a:rPr lang="en-GB" sz="2800" dirty="0" smtClean="0"/>
              <a:t>In our example, we test the hypothesis: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n-GB" sz="2800" dirty="0" smtClean="0"/>
              <a:t>             H</a:t>
            </a:r>
            <a:r>
              <a:rPr lang="en-GB" sz="2800" baseline="-25000" dirty="0" smtClean="0"/>
              <a:t>0</a:t>
            </a:r>
            <a:r>
              <a:rPr lang="en-GB" sz="2800" dirty="0" smtClean="0"/>
              <a:t>: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1</a:t>
            </a:r>
            <a:r>
              <a:rPr lang="en-GB" sz="2800" dirty="0" smtClean="0"/>
              <a:t> =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2</a:t>
            </a:r>
            <a:r>
              <a:rPr lang="en-GB" sz="2800" dirty="0" smtClean="0"/>
              <a:t> =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3</a:t>
            </a:r>
            <a:r>
              <a:rPr lang="en-GB" sz="2800" dirty="0" smtClean="0"/>
              <a:t> =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4</a:t>
            </a:r>
            <a:r>
              <a:rPr lang="en-GB" sz="2800" dirty="0" smtClean="0"/>
              <a:t> = 0</a:t>
            </a:r>
          </a:p>
          <a:p>
            <a:pPr marL="446088" indent="0">
              <a:spcBef>
                <a:spcPts val="1200"/>
              </a:spcBef>
              <a:buFont typeface="Wingdings" pitchFamily="2" charset="2"/>
              <a:buNone/>
            </a:pPr>
            <a:r>
              <a:rPr lang="en-GB" sz="2800" dirty="0" smtClean="0"/>
              <a:t>Or, more simply, that the machine means are the same</a:t>
            </a:r>
            <a:endParaRPr lang="en-GB" sz="2800" i="1" dirty="0"/>
          </a:p>
          <a:p>
            <a:pPr marL="446088" indent="-446088">
              <a:spcBef>
                <a:spcPts val="1200"/>
              </a:spcBef>
            </a:pPr>
            <a:r>
              <a:rPr lang="en-GB" sz="2800" dirty="0"/>
              <a:t>Intuitively, this is done by looking at the difference between means relative to the difference between observations, i.e. </a:t>
            </a:r>
            <a:r>
              <a:rPr lang="en-GB" sz="2800" dirty="0" smtClean="0"/>
              <a:t>is </a:t>
            </a:r>
            <a:r>
              <a:rPr lang="en-GB" sz="2800" dirty="0"/>
              <a:t>the mean to mean variation greater than you would expect by chance</a:t>
            </a:r>
            <a:r>
              <a:rPr lang="en-GB" sz="2800" dirty="0" smtClean="0"/>
              <a:t>?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4354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72400" cy="6944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Assumptions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9552" y="1124744"/>
            <a:ext cx="8248972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(Similar to the two-sample unpaired t-test)</a:t>
            </a:r>
          </a:p>
          <a:p>
            <a:pPr marL="447675" lvl="1" indent="-447675">
              <a:buFont typeface="Verdana" pitchFamily="34" charset="0"/>
              <a:buAutoNum type="arabicPeriod"/>
            </a:pPr>
            <a:r>
              <a:rPr lang="en-US" sz="2800" dirty="0" smtClean="0"/>
              <a:t>The dependent values </a:t>
            </a:r>
            <a:r>
              <a:rPr lang="en-US" sz="2800" i="1" dirty="0" err="1" smtClean="0"/>
              <a:t>y</a:t>
            </a:r>
            <a:r>
              <a:rPr lang="en-US" sz="2800" i="1" baseline="-25000" dirty="0" err="1" smtClean="0"/>
              <a:t>ij</a:t>
            </a:r>
            <a:r>
              <a:rPr lang="en-US" sz="2800" dirty="0" smtClean="0"/>
              <a:t> are normally distributed for each </a:t>
            </a:r>
            <a:r>
              <a:rPr lang="en-US" sz="2800" i="1" dirty="0" err="1" smtClean="0"/>
              <a:t>i</a:t>
            </a:r>
            <a:r>
              <a:rPr lang="en-US" sz="2800" dirty="0" smtClean="0"/>
              <a:t>. However, if there are many groups there is a danger of a Type I error.</a:t>
            </a:r>
          </a:p>
          <a:p>
            <a:pPr marL="447675" lvl="1" indent="-447675">
              <a:buFont typeface="Verdana" pitchFamily="34" charset="0"/>
              <a:buAutoNum type="arabicPeriod"/>
            </a:pPr>
            <a:r>
              <a:rPr lang="en-US" sz="2800" dirty="0" smtClean="0"/>
              <a:t>The errors </a:t>
            </a:r>
            <a:r>
              <a:rPr lang="en-US" sz="2800" i="1" dirty="0" err="1" smtClean="0"/>
              <a:t>e</a:t>
            </a:r>
            <a:r>
              <a:rPr lang="en-US" sz="2800" i="1" baseline="-25000" dirty="0" err="1" smtClean="0"/>
              <a:t>ij</a:t>
            </a:r>
            <a:r>
              <a:rPr lang="en-US" sz="2800" dirty="0" smtClean="0"/>
              <a:t> for the whole data set are normally distributed. But we must estimate the sample means (</a:t>
            </a:r>
            <a:r>
              <a:rPr lang="en-US" sz="2800" i="1" dirty="0" smtClean="0">
                <a:sym typeface="Symbol"/>
              </a:rPr>
              <a:t></a:t>
            </a:r>
            <a:r>
              <a:rPr lang="en-US" sz="2800" dirty="0" smtClean="0">
                <a:sym typeface="Symbol"/>
              </a:rPr>
              <a:t> + </a:t>
            </a:r>
            <a:r>
              <a:rPr lang="en-US" sz="2800" i="1" dirty="0" smtClean="0"/>
              <a:t>m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) first. (This theoretically follows from Assumption 1, but it is worth testing separately with small samples.)</a:t>
            </a:r>
            <a:endParaRPr lang="en-US" sz="2800" i="1" dirty="0" smtClean="0"/>
          </a:p>
          <a:p>
            <a:pPr marL="447675" lvl="1" indent="-447675">
              <a:buFont typeface="Verdana" pitchFamily="34" charset="0"/>
              <a:buAutoNum type="arabicPeriod"/>
            </a:pPr>
            <a:r>
              <a:rPr lang="en-US" sz="2800" dirty="0" smtClean="0"/>
              <a:t>The variances of each group are equal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4193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Assumption 1: Testing each group for normality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1584176"/>
          </a:xfrm>
        </p:spPr>
        <p:txBody>
          <a:bodyPr>
            <a:normAutofit lnSpcReduction="10000"/>
          </a:bodyPr>
          <a:lstStyle/>
          <a:p>
            <a:pPr marL="354013" indent="-354013"/>
            <a:r>
              <a:rPr lang="en-GB" sz="2400" dirty="0" err="1" smtClean="0"/>
              <a:t>Analyze</a:t>
            </a:r>
            <a:r>
              <a:rPr lang="en-GB" sz="2400" dirty="0" smtClean="0"/>
              <a:t> – Descriptive Statistics – Explore</a:t>
            </a:r>
          </a:p>
          <a:p>
            <a:pPr marL="354013" indent="-354013"/>
            <a:r>
              <a:rPr lang="en-GB" sz="2400" dirty="0" smtClean="0"/>
              <a:t>Choose the variables as shown</a:t>
            </a:r>
          </a:p>
          <a:p>
            <a:pPr marL="354013" indent="-354013"/>
            <a:r>
              <a:rPr lang="en-GB" sz="2400" dirty="0" smtClean="0"/>
              <a:t>Select Plots… and choose </a:t>
            </a:r>
            <a:r>
              <a:rPr lang="en-GB" sz="2400" dirty="0"/>
              <a:t>H</a:t>
            </a:r>
            <a:r>
              <a:rPr lang="en-GB" sz="2400" dirty="0" smtClean="0"/>
              <a:t>istogram and Normality plots with tests as shown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3037597"/>
            <a:ext cx="6156000" cy="287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0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305050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Shapiro-Wilk test significance levels are all greater than 0.1 (look at this test first for small to medium sizes, up to one or two thousand)</a:t>
            </a:r>
          </a:p>
          <a:p>
            <a:pPr marL="447675" indent="-447675"/>
            <a:r>
              <a:rPr lang="en-GB" sz="2800" dirty="0" smtClean="0"/>
              <a:t>No evidence that individual machine data is not normally distributed</a:t>
            </a:r>
            <a:endParaRPr lang="en-GB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267530" cy="26642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524328" y="1257208"/>
            <a:ext cx="432048" cy="1091671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4256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36" y="116632"/>
            <a:ext cx="3744000" cy="2999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488" y="116632"/>
            <a:ext cx="3744000" cy="2999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36" y="3140968"/>
            <a:ext cx="3744000" cy="29999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488" y="3140968"/>
            <a:ext cx="3744000" cy="299996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6072" y="1772816"/>
            <a:ext cx="1764000" cy="2880320"/>
          </a:xfr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indent="0" algn="ctr">
              <a:lnSpc>
                <a:spcPct val="95000"/>
              </a:lnSpc>
              <a:buNone/>
            </a:pPr>
            <a:r>
              <a:rPr lang="en-GB" sz="2400" dirty="0" smtClean="0"/>
              <a:t>Histograms are acceptable, taking into account the small sample sizes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73873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177212" cy="864096"/>
          </a:xfrm>
        </p:spPr>
        <p:txBody>
          <a:bodyPr>
            <a:normAutofit lnSpcReduction="10000"/>
          </a:bodyPr>
          <a:lstStyle/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 smtClean="0"/>
              <a:t>First create the residuals</a:t>
            </a:r>
          </a:p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/>
              <a:t>Select </a:t>
            </a:r>
            <a:r>
              <a:rPr lang="en-GB" sz="2600" dirty="0" err="1"/>
              <a:t>Analyze</a:t>
            </a:r>
            <a:r>
              <a:rPr lang="en-GB" sz="2600" dirty="0"/>
              <a:t> – General linear model – </a:t>
            </a:r>
            <a:r>
              <a:rPr lang="en-GB" sz="2600" dirty="0" err="1" smtClean="0"/>
              <a:t>Univariate</a:t>
            </a:r>
            <a:endParaRPr lang="en-GB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136904" cy="108012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4000" dirty="0" smtClean="0"/>
              <a:t>Assumption 2: Testing errors for normality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13183" y="2204864"/>
            <a:ext cx="2736304" cy="359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Add the variables as shown</a:t>
            </a:r>
          </a:p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Save…</a:t>
            </a:r>
          </a:p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Unstandard-ised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residuals</a:t>
            </a:r>
          </a:p>
          <a:p>
            <a:pPr marL="354013" indent="-354013">
              <a:lnSpc>
                <a:spcPct val="95000"/>
              </a:lnSpc>
              <a:spcBef>
                <a:spcPts val="400"/>
              </a:spcBef>
            </a:pP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estimates of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2400" i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2" t="14890" r="15211" b="23530"/>
          <a:stretch/>
        </p:blipFill>
        <p:spPr bwMode="auto">
          <a:xfrm>
            <a:off x="3059832" y="2261061"/>
            <a:ext cx="5723624" cy="35442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7446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2988000" cy="5256584"/>
          </a:xfrm>
        </p:spPr>
        <p:txBody>
          <a:bodyPr>
            <a:normAutofit/>
          </a:bodyPr>
          <a:lstStyle/>
          <a:p>
            <a:pPr marL="444500" indent="-444500">
              <a:lnSpc>
                <a:spcPct val="95000"/>
              </a:lnSpc>
            </a:pPr>
            <a:r>
              <a:rPr lang="en-GB" sz="2800" dirty="0" smtClean="0"/>
              <a:t>Select </a:t>
            </a:r>
            <a:r>
              <a:rPr lang="en-GB" sz="2800" dirty="0" err="1" smtClean="0"/>
              <a:t>Analyze</a:t>
            </a:r>
            <a:r>
              <a:rPr lang="en-GB" sz="2800" dirty="0" smtClean="0"/>
              <a:t> – Descriptive Statistics – Explore</a:t>
            </a:r>
          </a:p>
          <a:p>
            <a:pPr marL="444500" indent="-444500">
              <a:lnSpc>
                <a:spcPct val="95000"/>
              </a:lnSpc>
            </a:pPr>
            <a:r>
              <a:rPr lang="en-GB" sz="2800" dirty="0" smtClean="0"/>
              <a:t>Add the residual variable as shown</a:t>
            </a:r>
          </a:p>
          <a:p>
            <a:pPr marL="444500" indent="-444500">
              <a:lnSpc>
                <a:spcPct val="95000"/>
              </a:lnSpc>
            </a:pPr>
            <a:r>
              <a:rPr lang="en-GB" sz="2800" dirty="0" smtClean="0"/>
              <a:t>Keep the Plots… settings as before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0641" y="908720"/>
            <a:ext cx="508170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8392"/>
          </a:xfrm>
        </p:spPr>
        <p:txBody>
          <a:bodyPr>
            <a:normAutofit/>
          </a:bodyPr>
          <a:lstStyle/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Significance level of </a:t>
            </a:r>
            <a:r>
              <a:rPr lang="en-GB" sz="2800" dirty="0"/>
              <a:t>Shapiro-</a:t>
            </a:r>
            <a:r>
              <a:rPr lang="en-GB" sz="2800" dirty="0" err="1"/>
              <a:t>Wilk</a:t>
            </a:r>
            <a:r>
              <a:rPr lang="en-GB" sz="2800" dirty="0"/>
              <a:t> </a:t>
            </a:r>
            <a:r>
              <a:rPr lang="en-GB" sz="2800" dirty="0" smtClean="0"/>
              <a:t>test is greater than 0.1</a:t>
            </a:r>
          </a:p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No evidence that the residuals are not normally distributed</a:t>
            </a:r>
          </a:p>
          <a:p>
            <a:pPr marL="444500" indent="-444500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However, a slightly higher threshold is required than usual because we have already estimated the group means </a:t>
            </a:r>
            <a:r>
              <a:rPr lang="en-GB" sz="2800" dirty="0" smtClean="0">
                <a:sym typeface="Symbol"/>
              </a:rPr>
              <a:t> + </a:t>
            </a:r>
            <a:r>
              <a:rPr lang="en-GB" sz="2800" i="1" dirty="0" smtClean="0"/>
              <a:t>m</a:t>
            </a:r>
            <a:r>
              <a:rPr lang="en-GB" sz="2800" i="1" baseline="-25000" dirty="0" smtClean="0"/>
              <a:t>i</a:t>
            </a:r>
            <a:r>
              <a:rPr lang="en-GB" sz="2800" dirty="0" smtClean="0"/>
              <a:t> (and thus reduced the degrees of freedom)</a:t>
            </a:r>
            <a:endParaRPr lang="en-GB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85" y="332656"/>
            <a:ext cx="6983199" cy="18722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308304" y="1268759"/>
            <a:ext cx="648072" cy="288033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443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Workshop 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680520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Motivation for ANOVA</a:t>
            </a:r>
          </a:p>
          <a:p>
            <a:pPr marL="447675" indent="-447675"/>
            <a:r>
              <a:rPr lang="en-GB" sz="2800" dirty="0"/>
              <a:t>Checking assumptions</a:t>
            </a:r>
          </a:p>
          <a:p>
            <a:pPr marL="447675" indent="-447675"/>
            <a:r>
              <a:rPr lang="en-GB" sz="2800" dirty="0" smtClean="0"/>
              <a:t>ANOVA using SPSS</a:t>
            </a:r>
          </a:p>
          <a:p>
            <a:pPr marL="447675" indent="-447675"/>
            <a:r>
              <a:rPr lang="en-GB" sz="2800" dirty="0" smtClean="0"/>
              <a:t>Multiple comparisons – post hoc tests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sz="2800" dirty="0" smtClean="0"/>
              <a:t>Participants </a:t>
            </a:r>
            <a:r>
              <a:rPr lang="en-GB" sz="2800" dirty="0"/>
              <a:t>should have previous experience of:</a:t>
            </a:r>
          </a:p>
          <a:p>
            <a:pPr marL="447675" indent="-447675"/>
            <a:r>
              <a:rPr lang="en-GB" sz="2800" dirty="0"/>
              <a:t>Descriptive </a:t>
            </a:r>
            <a:r>
              <a:rPr lang="en-GB" sz="2800" dirty="0" smtClean="0"/>
              <a:t>Statistics – see Workshop </a:t>
            </a:r>
            <a:r>
              <a:rPr lang="en-GB" sz="2800" dirty="0"/>
              <a:t>3</a:t>
            </a:r>
          </a:p>
          <a:p>
            <a:pPr marL="447675" indent="-447675"/>
            <a:r>
              <a:rPr lang="en-GB" sz="2800" dirty="0" smtClean="0"/>
              <a:t>SPSS – see Workshop </a:t>
            </a:r>
            <a:r>
              <a:rPr lang="en-GB" sz="2800" dirty="0"/>
              <a:t>7</a:t>
            </a:r>
          </a:p>
          <a:p>
            <a:pPr marL="447675" indent="-447675"/>
            <a:r>
              <a:rPr lang="en-GB" sz="2800" dirty="0"/>
              <a:t>Two sample </a:t>
            </a:r>
            <a:r>
              <a:rPr lang="en-GB" sz="2800" dirty="0" smtClean="0"/>
              <a:t>tests – see </a:t>
            </a:r>
            <a:r>
              <a:rPr lang="en-GB" sz="2800" smtClean="0"/>
              <a:t>Workshop 8</a:t>
            </a:r>
            <a:endParaRPr lang="en-GB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4409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12527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The histogram is again acceptable. The sample size is now 24. A normal curve approximation has been added using the Chart Editor window.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567308"/>
            <a:ext cx="5382220" cy="43126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54531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400" dirty="0" smtClean="0"/>
              <a:t>Assumption 3:</a:t>
            </a:r>
            <a:br>
              <a:rPr lang="en-GB" sz="3400" dirty="0" smtClean="0"/>
            </a:br>
            <a:r>
              <a:rPr lang="en-GB" sz="3400" dirty="0" smtClean="0"/>
              <a:t>Equal variances for Oil data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178105" cy="500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err="1" smtClean="0"/>
              <a:t>Analyze</a:t>
            </a:r>
            <a:r>
              <a:rPr lang="en-GB" sz="2800" dirty="0" smtClean="0"/>
              <a:t> </a:t>
            </a:r>
            <a:r>
              <a:rPr lang="en-GB" sz="2800" dirty="0" smtClean="0">
                <a:sym typeface="Wingdings" pitchFamily="2" charset="2"/>
              </a:rPr>
              <a:t> Compare Means  One-Way ANOVA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3" t="14343" r="19907" b="60289"/>
          <a:stretch>
            <a:fillRect/>
          </a:stretch>
        </p:blipFill>
        <p:spPr bwMode="auto">
          <a:xfrm>
            <a:off x="683568" y="2492896"/>
            <a:ext cx="5929313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Callout 9"/>
          <p:cNvSpPr>
            <a:spLocks noChangeArrowheads="1"/>
          </p:cNvSpPr>
          <p:nvPr/>
        </p:nvSpPr>
        <p:spPr bwMode="auto">
          <a:xfrm>
            <a:off x="6612881" y="3493021"/>
            <a:ext cx="2000250" cy="1214437"/>
          </a:xfrm>
          <a:prstGeom prst="wedgeEllipseCallout">
            <a:avLst>
              <a:gd name="adj1" fmla="val -66801"/>
              <a:gd name="adj2" fmla="val -28769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Click on Options...</a:t>
            </a: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button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550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8940" r="78902" b="52618"/>
          <a:stretch>
            <a:fillRect/>
          </a:stretch>
        </p:blipFill>
        <p:spPr bwMode="auto">
          <a:xfrm>
            <a:off x="525512" y="464989"/>
            <a:ext cx="5500688" cy="4548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>
            <a:spLocks noChangeArrowheads="1"/>
          </p:cNvSpPr>
          <p:nvPr/>
        </p:nvSpPr>
        <p:spPr bwMode="auto">
          <a:xfrm>
            <a:off x="5508104" y="2045311"/>
            <a:ext cx="2952328" cy="1214437"/>
          </a:xfrm>
          <a:prstGeom prst="wedgeEllipseCallout">
            <a:avLst>
              <a:gd name="adj1" fmla="val -66801"/>
              <a:gd name="adj2" fmla="val -28769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Click on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Homogeneity of variance test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2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090" y="1916832"/>
            <a:ext cx="5313212" cy="18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71500" y="3933056"/>
            <a:ext cx="7772400" cy="171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Significance </a:t>
            </a: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value </a:t>
            </a: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&gt; 0.1 so we have no evidence </a:t>
            </a:r>
            <a:r>
              <a:rPr lang="en-GB" sz="2800" kern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to doubt assumption of equal variances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5860177" y="3276710"/>
            <a:ext cx="1000125" cy="4286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91582" y="188640"/>
            <a:ext cx="77724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This carries out a </a:t>
            </a:r>
            <a:r>
              <a:rPr lang="en-GB" sz="2800" kern="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Levene’s</a:t>
            </a: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test for homogeneity of variance</a:t>
            </a:r>
          </a:p>
          <a:p>
            <a:pPr marL="457200" indent="-457200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8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Null hypothesis: the variances are equal</a:t>
            </a:r>
            <a:endParaRPr lang="en-GB" sz="2800" kern="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855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Example 2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24536"/>
          </a:xfrm>
        </p:spPr>
        <p:txBody>
          <a:bodyPr>
            <a:normAutofit/>
          </a:bodyPr>
          <a:lstStyle/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/>
              <a:t>A research project </a:t>
            </a:r>
            <a:r>
              <a:rPr lang="en-GB" sz="2600" dirty="0" smtClean="0"/>
              <a:t>involving </a:t>
            </a:r>
            <a:r>
              <a:rPr lang="en-GB" sz="2600" dirty="0"/>
              <a:t>three different designs of a new </a:t>
            </a:r>
            <a:r>
              <a:rPr lang="en-GB" sz="2600" dirty="0" smtClean="0"/>
              <a:t>product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Tested by 60 people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Each </a:t>
            </a:r>
            <a:r>
              <a:rPr lang="en-GB" sz="2600" dirty="0"/>
              <a:t>person was assigned to assess </a:t>
            </a:r>
            <a:r>
              <a:rPr lang="en-GB" sz="2600" dirty="0" smtClean="0"/>
              <a:t>one product, providing in </a:t>
            </a:r>
            <a:r>
              <a:rPr lang="en-GB" sz="2600" dirty="0"/>
              <a:t>an overall performance score out of </a:t>
            </a:r>
            <a:r>
              <a:rPr lang="en-GB" sz="2600" dirty="0" smtClean="0"/>
              <a:t>100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20 people per product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Create summary statistics and an error bar chart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Describe the data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Test the ANOVA assumptions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600" dirty="0" smtClean="0"/>
              <a:t>Interpret the output</a:t>
            </a:r>
            <a:endParaRPr lang="en-US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481061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36" y="1412776"/>
            <a:ext cx="5062556" cy="40564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96134" y="1556792"/>
            <a:ext cx="3024337" cy="3493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 scores for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Design 3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seems to be quite different from the other two groups, especially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Design 1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variance of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Design 3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also seems to be smaller.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H="1" flipV="1">
            <a:off x="4716016" y="2204864"/>
            <a:ext cx="1080120" cy="72206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4000" dirty="0" smtClean="0"/>
              <a:t>Error bar chart (</a:t>
            </a:r>
            <a:r>
              <a:rPr lang="en-GB" sz="4000" i="1" dirty="0" err="1" smtClean="0"/>
              <a:t>PerformanceScore</a:t>
            </a:r>
            <a:r>
              <a:rPr lang="en-GB" sz="4000" dirty="0" smtClean="0"/>
              <a:t> v. </a:t>
            </a:r>
            <a:r>
              <a:rPr lang="en-GB" sz="4000" i="1" dirty="0" smtClean="0"/>
              <a:t>Design</a:t>
            </a:r>
            <a:r>
              <a:rPr lang="en-GB" sz="4000" dirty="0" smtClean="0"/>
              <a:t>)</a:t>
            </a:r>
            <a:endParaRPr lang="en-GB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sp>
        <p:nvSpPr>
          <p:cNvPr id="11" name="Oval 10"/>
          <p:cNvSpPr/>
          <p:nvPr/>
        </p:nvSpPr>
        <p:spPr>
          <a:xfrm>
            <a:off x="1522735" y="3005692"/>
            <a:ext cx="792000" cy="179146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191666" y="1706195"/>
            <a:ext cx="792000" cy="10027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44216" y="5227224"/>
            <a:ext cx="6912000" cy="794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before, these confidence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intervals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clearly don’t overlap, indicating likely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significant differences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314736" y="4080079"/>
            <a:ext cx="1480930" cy="114714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2" idx="4"/>
          </p:cNvCxnSpPr>
          <p:nvPr/>
        </p:nvCxnSpPr>
        <p:spPr>
          <a:xfrm flipV="1">
            <a:off x="4191666" y="2708920"/>
            <a:ext cx="396000" cy="251830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01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1239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Check normality of each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marL="447675" indent="-447675">
              <a:tabLst>
                <a:tab pos="447675" algn="l"/>
              </a:tabLst>
            </a:pPr>
            <a:r>
              <a:rPr lang="en-GB" sz="2800" dirty="0" err="1"/>
              <a:t>Analyze</a:t>
            </a:r>
            <a:r>
              <a:rPr lang="en-GB" sz="2800" dirty="0"/>
              <a:t> – Descriptive Statistics – </a:t>
            </a:r>
            <a:r>
              <a:rPr lang="en-GB" sz="2800" dirty="0" smtClean="0"/>
              <a:t>Explore</a:t>
            </a:r>
          </a:p>
          <a:p>
            <a:pPr marL="447675" indent="-447675">
              <a:tabLst>
                <a:tab pos="447675" algn="l"/>
              </a:tabLst>
            </a:pPr>
            <a:r>
              <a:rPr lang="en-GB" dirty="0" smtClean="0"/>
              <a:t>Select </a:t>
            </a:r>
            <a:r>
              <a:rPr lang="en-GB" i="1" dirty="0" err="1" smtClean="0"/>
              <a:t>PerformanceScore</a:t>
            </a:r>
            <a:r>
              <a:rPr lang="en-GB" dirty="0" smtClean="0"/>
              <a:t> in the Dependent list and </a:t>
            </a:r>
            <a:r>
              <a:rPr lang="en-GB" i="1" dirty="0" smtClean="0"/>
              <a:t>Design</a:t>
            </a:r>
            <a:r>
              <a:rPr lang="en-GB" dirty="0" smtClean="0"/>
              <a:t> as the factor</a:t>
            </a:r>
            <a:endParaRPr lang="en-GB" sz="2800" dirty="0" smtClean="0"/>
          </a:p>
          <a:p>
            <a:pPr marL="447675" indent="-447675">
              <a:tabLst>
                <a:tab pos="447675" algn="l"/>
              </a:tabLst>
            </a:pPr>
            <a:r>
              <a:rPr lang="en-GB" sz="2800" dirty="0" smtClean="0"/>
              <a:t>Select </a:t>
            </a:r>
            <a:r>
              <a:rPr lang="en-GB" sz="2800" dirty="0"/>
              <a:t>Normality plots with tests </a:t>
            </a:r>
            <a:r>
              <a:rPr lang="en-GB" sz="2800" dirty="0" smtClean="0"/>
              <a:t>and Histograms under Plots…</a:t>
            </a:r>
          </a:p>
          <a:p>
            <a:pPr marL="447675" indent="-447675">
              <a:tabLst>
                <a:tab pos="447675" algn="l"/>
              </a:tabLst>
            </a:pPr>
            <a:endParaRPr lang="en-GB" sz="2800" dirty="0"/>
          </a:p>
          <a:p>
            <a:pPr marL="447675" indent="-447675">
              <a:tabLst>
                <a:tab pos="447675" algn="l"/>
              </a:tabLst>
            </a:pPr>
            <a:endParaRPr lang="en-GB" sz="2800" dirty="0" smtClean="0"/>
          </a:p>
          <a:p>
            <a:pPr marL="447675" indent="-447675">
              <a:tabLst>
                <a:tab pos="447675" algn="l"/>
              </a:tabLst>
            </a:pPr>
            <a:endParaRPr lang="en-GB" sz="2800" dirty="0" smtClean="0"/>
          </a:p>
          <a:p>
            <a:pPr marL="447675" indent="-447675">
              <a:tabLst>
                <a:tab pos="447675" algn="l"/>
              </a:tabLst>
            </a:pPr>
            <a:endParaRPr lang="en-GB" sz="2800" dirty="0"/>
          </a:p>
          <a:p>
            <a:pPr marL="447675" indent="-447675">
              <a:tabLst>
                <a:tab pos="447675" algn="l"/>
              </a:tabLst>
            </a:pPr>
            <a:endParaRPr lang="en-GB" sz="2800" dirty="0" smtClean="0"/>
          </a:p>
          <a:p>
            <a:pPr marL="447675" indent="-447675">
              <a:tabLst>
                <a:tab pos="447675" algn="l"/>
              </a:tabLst>
            </a:pPr>
            <a:r>
              <a:rPr lang="en-GB" sz="2800" dirty="0" smtClean="0"/>
              <a:t>No evidence that individual groups are not normally distributed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938" y="3068960"/>
            <a:ext cx="6364122" cy="20712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677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3"/>
            <a:ext cx="3970784" cy="2384025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95000"/>
              </a:lnSpc>
              <a:buNone/>
            </a:pPr>
            <a:r>
              <a:rPr lang="en-GB" dirty="0" smtClean="0"/>
              <a:t>Histograms are fairly acceptable, although </a:t>
            </a:r>
            <a:r>
              <a:rPr lang="en-GB" i="1" dirty="0" smtClean="0"/>
              <a:t>Design 2</a:t>
            </a:r>
            <a:r>
              <a:rPr lang="en-GB" dirty="0" smtClean="0"/>
              <a:t> appears to have a slight negative skew (although it is less than twice its standard error)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4624"/>
            <a:ext cx="3780000" cy="30288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960" y="2996953"/>
            <a:ext cx="3780000" cy="30288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472" y="2996952"/>
            <a:ext cx="3780000" cy="302880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2627784" y="2708920"/>
            <a:ext cx="144016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838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30622"/>
            <a:ext cx="8229600" cy="778098"/>
          </a:xfrm>
        </p:spPr>
        <p:txBody>
          <a:bodyPr>
            <a:normAutofit/>
          </a:bodyPr>
          <a:lstStyle/>
          <a:p>
            <a:r>
              <a:rPr lang="en-GB" sz="4000" dirty="0" smtClean="0"/>
              <a:t>Normality of errors check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75" y="908720"/>
            <a:ext cx="8176760" cy="2196000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</a:pPr>
            <a:r>
              <a:rPr lang="en-GB" sz="2400" dirty="0" err="1" smtClean="0"/>
              <a:t>Analyze</a:t>
            </a:r>
            <a:r>
              <a:rPr lang="en-GB" sz="2400" dirty="0" smtClean="0"/>
              <a:t> – General Linear Model – Univariate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/>
              <a:t>Save… </a:t>
            </a:r>
            <a:r>
              <a:rPr lang="en-GB" sz="2400" dirty="0" err="1"/>
              <a:t>Unstandardised</a:t>
            </a:r>
            <a:r>
              <a:rPr lang="en-GB" sz="2400" dirty="0"/>
              <a:t> Residuals as before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 err="1"/>
              <a:t>Analyze</a:t>
            </a:r>
            <a:r>
              <a:rPr lang="en-GB" sz="2400" dirty="0"/>
              <a:t> – Descriptive Statistics – Explore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/>
              <a:t>Select </a:t>
            </a:r>
            <a:r>
              <a:rPr lang="en-GB" sz="2400" i="1" dirty="0"/>
              <a:t>Residual for </a:t>
            </a:r>
            <a:r>
              <a:rPr lang="en-GB" sz="2400" i="1" dirty="0" err="1"/>
              <a:t>PerformanceScore</a:t>
            </a:r>
            <a:r>
              <a:rPr lang="en-GB" sz="2400" dirty="0"/>
              <a:t> as the variable</a:t>
            </a:r>
          </a:p>
          <a:p>
            <a:pPr marL="354013" indent="-354013">
              <a:lnSpc>
                <a:spcPct val="95000"/>
              </a:lnSpc>
            </a:pPr>
            <a:r>
              <a:rPr lang="en-GB" sz="2400" dirty="0"/>
              <a:t>Select Plots… Normality plots with tests</a:t>
            </a:r>
          </a:p>
          <a:p>
            <a:pPr marL="354013" indent="-354013">
              <a:lnSpc>
                <a:spcPct val="95000"/>
              </a:lnSpc>
            </a:pPr>
            <a:endParaRPr lang="en-GB" sz="24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35" y="3189193"/>
            <a:ext cx="7465973" cy="1656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5621" y="4943165"/>
            <a:ext cx="82296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354013" indent="-354013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Evidence that residuals are not normally distributed from Shapiro-Wilk test (p &lt; 0.05)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7570855" y="4017285"/>
            <a:ext cx="782553" cy="4286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0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899592"/>
            <a:ext cx="5152424" cy="41284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39552" y="908720"/>
            <a:ext cx="295232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38163" indent="-538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q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1700" indent="-363538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447675" indent="-447675">
              <a:lnSpc>
                <a:spcPct val="95000"/>
              </a:lnSpc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Kurtosis looks a bit high – it is 1.553</a:t>
            </a:r>
          </a:p>
          <a:p>
            <a:pPr marL="447675" indent="-447675">
              <a:lnSpc>
                <a:spcPct val="95000"/>
              </a:lnSpc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Its standard error is 0.608</a:t>
            </a:r>
          </a:p>
          <a:p>
            <a:pPr marL="447675" indent="-447675">
              <a:lnSpc>
                <a:spcPct val="95000"/>
              </a:lnSpc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 it is more than twice its standard error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790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pPr algn="ctr"/>
            <a:r>
              <a:rPr lang="en-GB" dirty="0" smtClean="0"/>
              <a:t>Example 1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772400" cy="4248472"/>
          </a:xfrm>
        </p:spPr>
        <p:txBody>
          <a:bodyPr/>
          <a:lstStyle/>
          <a:p>
            <a:r>
              <a:rPr lang="en-US" sz="2800" dirty="0" smtClean="0"/>
              <a:t>Amount of oil used by four machines (</a:t>
            </a:r>
            <a:r>
              <a:rPr lang="en-US" sz="2800" dirty="0" err="1" smtClean="0"/>
              <a:t>litres</a:t>
            </a:r>
            <a:r>
              <a:rPr lang="en-US" sz="2800" dirty="0" smtClean="0"/>
              <a:t>/week)</a:t>
            </a:r>
          </a:p>
          <a:p>
            <a:r>
              <a:rPr lang="en-US" sz="2800" dirty="0" smtClean="0"/>
              <a:t>Recorded over 6 sampled periods</a:t>
            </a:r>
          </a:p>
          <a:p>
            <a:r>
              <a:rPr lang="en-US" sz="2800" dirty="0" smtClean="0"/>
              <a:t>Does this sample data provide evidence that oil consumption differs between the machines?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800" dirty="0" smtClean="0"/>
              <a:t>Create summary statistics </a:t>
            </a:r>
            <a:r>
              <a:rPr lang="en-GB" sz="2800" dirty="0"/>
              <a:t>and </a:t>
            </a:r>
            <a:r>
              <a:rPr lang="en-GB" sz="2800" dirty="0" smtClean="0"/>
              <a:t>error bar charts</a:t>
            </a:r>
            <a:endParaRPr lang="en-GB" sz="2800" dirty="0"/>
          </a:p>
          <a:p>
            <a:pPr marL="446088" indent="-446088">
              <a:lnSpc>
                <a:spcPct val="95000"/>
              </a:lnSpc>
              <a:spcBef>
                <a:spcPts val="600"/>
              </a:spcBef>
              <a:buFont typeface="Symbol" pitchFamily="18" charset="2"/>
              <a:buChar char="Þ"/>
            </a:pPr>
            <a:r>
              <a:rPr lang="en-GB" sz="2800" dirty="0"/>
              <a:t>Describe the </a:t>
            </a:r>
            <a:r>
              <a:rPr lang="en-GB" sz="2800" dirty="0" smtClean="0"/>
              <a:t>data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8017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en-GB" sz="4000" dirty="0" smtClean="0"/>
              <a:t>Equality of </a:t>
            </a:r>
            <a:r>
              <a:rPr lang="en-GB" sz="4000" dirty="0"/>
              <a:t>v</a:t>
            </a:r>
            <a:r>
              <a:rPr lang="en-GB" sz="4000" dirty="0" smtClean="0"/>
              <a:t>ariances check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71500" y="4365105"/>
            <a:ext cx="80329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indent="-354013" eaLnBrk="0" hangingPunct="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Significance value </a:t>
            </a:r>
            <a:r>
              <a:rPr lang="en-GB" sz="2400" kern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&lt; 0.05 so we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do </a:t>
            </a:r>
            <a:r>
              <a:rPr lang="en-GB" sz="2400" kern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have evidence to </a:t>
            </a:r>
            <a:r>
              <a:rPr lang="en-GB" sz="2400" kern="0" dirty="0" smtClean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reject the assumption </a:t>
            </a:r>
            <a:r>
              <a:rPr lang="en-GB" sz="2400" kern="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of equal variances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485842" cy="18586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372200" y="3597451"/>
            <a:ext cx="782553" cy="4286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2914" y="1052736"/>
            <a:ext cx="8178105" cy="936104"/>
          </a:xfrm>
        </p:spPr>
        <p:txBody>
          <a:bodyPr/>
          <a:lstStyle/>
          <a:p>
            <a:pPr marL="354013" indent="-354013"/>
            <a:r>
              <a:rPr lang="en-GB" sz="2400" dirty="0" err="1" smtClean="0"/>
              <a:t>Analyze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itchFamily="2" charset="2"/>
              </a:rPr>
              <a:t>– Compare Means – One-Way ANOVA</a:t>
            </a:r>
          </a:p>
          <a:p>
            <a:pPr marL="354013" indent="-354013"/>
            <a:r>
              <a:rPr lang="en-GB" sz="2400" dirty="0" smtClean="0">
                <a:sym typeface="Wingdings" pitchFamily="2" charset="2"/>
              </a:rPr>
              <a:t>Select Options… and </a:t>
            </a:r>
            <a:r>
              <a:rPr lang="en-GB" sz="2400" dirty="0">
                <a:sym typeface="Wingdings" pitchFamily="2" charset="2"/>
              </a:rPr>
              <a:t>Homogeneity of variance test</a:t>
            </a:r>
            <a:endParaRPr lang="en-GB" sz="2400" dirty="0" smtClean="0">
              <a:sym typeface="Wingdings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51598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Robustness of ANOVA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229600" cy="5400600"/>
              </a:xfrm>
            </p:spPr>
            <p:txBody>
              <a:bodyPr>
                <a:normAutofit/>
              </a:bodyPr>
              <a:lstStyle/>
              <a:p>
                <a:pPr marL="354013" indent="-354013">
                  <a:spcAft>
                    <a:spcPts val="600"/>
                  </a:spcAft>
                </a:pPr>
                <a:r>
                  <a:rPr lang="en-GB" sz="2200" dirty="0" smtClean="0"/>
                  <a:t>ANOVA is quite robust to changes in skewness but not to changes in kurtosis. Thus, it should not be used when: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GB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200" i="1">
                                  <a:latin typeface="Cambria Math"/>
                                </a:rPr>
                                <m:t>𝐾𝑢𝑟𝑡𝑜𝑠𝑖𝑠</m:t>
                              </m:r>
                            </m:e>
                          </m:d>
                        </m:num>
                        <m:den>
                          <m:r>
                            <a:rPr lang="en-GB" sz="2200" b="0" i="1" smtClean="0">
                              <a:latin typeface="Cambria Math"/>
                            </a:rPr>
                            <m:t>𝑆𝑡𝑎𝑛𝑑𝑎𝑟𝑑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𝐸𝑟𝑟𝑜𝑟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𝑜𝑓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sz="2200" b="0" i="1" smtClean="0">
                              <a:latin typeface="Cambria Math"/>
                            </a:rPr>
                            <m:t>𝐾𝑢𝑟𝑡𝑜𝑠𝑖𝑠</m:t>
                          </m:r>
                        </m:den>
                      </m:f>
                      <m:r>
                        <a:rPr lang="en-GB" sz="2200" b="0" i="1" smtClean="0">
                          <a:latin typeface="Cambria Math"/>
                        </a:rPr>
                        <m:t>&gt;2</m:t>
                      </m:r>
                    </m:oMath>
                  </m:oMathPara>
                </a14:m>
                <a:endParaRPr lang="en-GB" sz="2200" dirty="0" smtClean="0"/>
              </a:p>
              <a:p>
                <a:pPr marL="354013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GB" sz="2200" dirty="0" smtClean="0"/>
                  <a:t>for any group.</a:t>
                </a:r>
              </a:p>
              <a:p>
                <a:pPr marL="354013" indent="-354013"/>
                <a:r>
                  <a:rPr lang="en-GB" sz="2200" dirty="0" smtClean="0"/>
                  <a:t>Otherwise, provided the group sizes are equal and there are at least 20 degrees of freedom, ANOVA is quite robust to violations of its assumptions</a:t>
                </a:r>
              </a:p>
              <a:p>
                <a:pPr marL="354013" indent="-354013"/>
                <a:r>
                  <a:rPr lang="en-GB" sz="2200" dirty="0" smtClean="0"/>
                  <a:t>However, the variances must still be equal</a:t>
                </a:r>
              </a:p>
              <a:p>
                <a:pPr marL="0" indent="0">
                  <a:buNone/>
                </a:pPr>
                <a:r>
                  <a:rPr lang="en-GB" sz="2200" dirty="0" smtClean="0"/>
                  <a:t>Source:</a:t>
                </a:r>
              </a:p>
              <a:p>
                <a:pPr marL="719138" indent="-719138">
                  <a:buNone/>
                </a:pPr>
                <a:r>
                  <a:rPr lang="en-GB" sz="2200" dirty="0" smtClean="0"/>
                  <a:t>Glass, G. V., Peckham, P. D. and Sanders, J. R. (1972</a:t>
                </a:r>
                <a:r>
                  <a:rPr lang="en-GB" sz="2200" dirty="0"/>
                  <a:t>) Consequences of failure to meet assumptions underlying the fixed effects analyses of variance and </a:t>
                </a:r>
                <a:r>
                  <a:rPr lang="en-GB" sz="2200" dirty="0" smtClean="0"/>
                  <a:t>covariance, </a:t>
                </a:r>
                <a:r>
                  <a:rPr lang="en-GB" sz="2200" i="1" dirty="0" smtClean="0"/>
                  <a:t>Review of Educational Research</a:t>
                </a:r>
                <a:r>
                  <a:rPr lang="en-GB" sz="2200" dirty="0" smtClean="0"/>
                  <a:t>, 42(3), pp. 237-288.</a:t>
                </a:r>
                <a:endParaRPr lang="en-GB" sz="2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400600"/>
              </a:xfrm>
              <a:blipFill rotWithShape="0">
                <a:blip r:embed="rId2"/>
                <a:stretch>
                  <a:fillRect l="-963" t="-677" b="-1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7493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Robustness calculation for Example 2</a:t>
            </a:r>
            <a:endParaRPr lang="en-GB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2612654"/>
                  </p:ext>
                </p:extLst>
              </p:nvPr>
            </p:nvGraphicFramePr>
            <p:xfrm>
              <a:off x="490262" y="1556792"/>
              <a:ext cx="8172460" cy="192290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4730"/>
                    <a:gridCol w="1283017"/>
                    <a:gridCol w="1980000"/>
                    <a:gridCol w="3894713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Group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Kurtosis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Standard</a:t>
                          </a:r>
                          <a:r>
                            <a:rPr lang="en-GB" sz="20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Error</a:t>
                          </a:r>
                          <a:r>
                            <a:rPr lang="en-GB" sz="20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of</a:t>
                          </a: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Kurtosis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GB" sz="2000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2000" b="1" i="1">
                                            <a:latin typeface="Cambria Math"/>
                                          </a:rPr>
                                          <m:t>𝑲𝒖𝒓𝒕𝒐𝒔𝒊𝒔</m:t>
                                        </m:r>
                                      </m:e>
                                    </m:d>
                                  </m:num>
                                  <m:den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𝑺𝒕𝒂𝒏𝒅𝒂𝒓𝒅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𝑬𝒓𝒓𝒐𝒓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𝒐𝒇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 </m:t>
                                    </m:r>
                                    <m:r>
                                      <a:rPr lang="en-GB" sz="2000" b="1" i="1" smtClean="0">
                                        <a:latin typeface="Cambria Math"/>
                                      </a:rPr>
                                      <m:t>𝑲𝒖𝒓𝒕𝒐𝒔𝒊𝒔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0.493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0.497 &lt;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0.435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0.439 &lt;</a:t>
                          </a:r>
                          <a:r>
                            <a:rPr lang="en-GB" sz="2000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0.115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0.116 &lt;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2612654"/>
                  </p:ext>
                </p:extLst>
              </p:nvPr>
            </p:nvGraphicFramePr>
            <p:xfrm>
              <a:off x="490262" y="1556792"/>
              <a:ext cx="8172460" cy="192290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14730"/>
                    <a:gridCol w="1283017"/>
                    <a:gridCol w="1980000"/>
                    <a:gridCol w="3894713"/>
                  </a:tblGrid>
                  <a:tr h="7341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Group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Kurtosis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Standard</a:t>
                          </a:r>
                          <a:r>
                            <a:rPr lang="en-GB" sz="20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Error</a:t>
                          </a:r>
                          <a:r>
                            <a:rPr lang="en-GB" sz="20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of</a:t>
                          </a:r>
                          <a:r>
                            <a:rPr lang="en-GB" sz="20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Kurtosis</a:t>
                          </a:r>
                          <a:endParaRPr lang="en-GB" sz="20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9859" t="-3306" r="-156" b="-176860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0.493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0.497 &lt;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0.435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0.439 &lt;</a:t>
                          </a:r>
                          <a:r>
                            <a:rPr lang="en-GB" sz="2000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0.115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0.992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2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0.116 &lt; 2</a:t>
                          </a:r>
                          <a:endParaRPr lang="en-GB" sz="2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493710" y="3645024"/>
            <a:ext cx="820891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Group sizes are equal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degrees of freedom = 20 + 20 + 20 – 1 = 59 &gt; 20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OK so far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ANOVA cannot be used because the variances are not equal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61642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>
              <a:lnSpc>
                <a:spcPct val="95000"/>
              </a:lnSpc>
            </a:pPr>
            <a:r>
              <a:rPr lang="en-GB" sz="4000" dirty="0" smtClean="0"/>
              <a:t>Summary of findings: ANOVA assumptions</a:t>
            </a:r>
            <a:endParaRPr lang="en-GB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564462"/>
              </p:ext>
            </p:extLst>
          </p:nvPr>
        </p:nvGraphicFramePr>
        <p:xfrm>
          <a:off x="827584" y="1546448"/>
          <a:ext cx="7421947" cy="4114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000"/>
                <a:gridCol w="2448000"/>
                <a:gridCol w="27419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Normality of groups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evidence of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non-normality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evidence of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non-normality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Normality of residuals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evidence of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non-normality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Evidence of non-normality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Equality of variances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evidence of non-equality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Evidence of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non-equality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Robustness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N/A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Satisfied apart from non-equality of variances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61555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80920" cy="108012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GB" sz="4000" dirty="0" smtClean="0"/>
              <a:t>What if these assumptions are in doubt?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87625" y="1200039"/>
            <a:ext cx="8280920" cy="4941505"/>
          </a:xfrm>
        </p:spPr>
        <p:txBody>
          <a:bodyPr>
            <a:normAutofit fontScale="92500" lnSpcReduction="10000"/>
          </a:bodyPr>
          <a:lstStyle/>
          <a:p>
            <a:pPr marL="446088" indent="-446088"/>
            <a:r>
              <a:rPr lang="en-GB" sz="2800" dirty="0" smtClean="0"/>
              <a:t>If normality assumptions are in doubt:</a:t>
            </a:r>
          </a:p>
          <a:p>
            <a:pPr lvl="1"/>
            <a:r>
              <a:rPr lang="en-GB" sz="2400" dirty="0" smtClean="0"/>
              <a:t>Use a </a:t>
            </a:r>
            <a:r>
              <a:rPr lang="en-GB" sz="2400" b="1" dirty="0" smtClean="0"/>
              <a:t>non-parametric</a:t>
            </a:r>
            <a:r>
              <a:rPr lang="en-GB" sz="2400" dirty="0" smtClean="0"/>
              <a:t> test: </a:t>
            </a:r>
            <a:r>
              <a:rPr lang="en-GB" sz="2400" dirty="0" err="1" smtClean="0"/>
              <a:t>Kruskal</a:t>
            </a:r>
            <a:r>
              <a:rPr lang="en-GB" sz="2400" dirty="0" smtClean="0"/>
              <a:t>-Wallis (general) or </a:t>
            </a:r>
            <a:r>
              <a:rPr lang="en-GB" sz="2400" dirty="0" err="1" smtClean="0"/>
              <a:t>Jonckheere-Terpstra</a:t>
            </a:r>
            <a:r>
              <a:rPr lang="en-GB" sz="2400" dirty="0" smtClean="0"/>
              <a:t> (where the groups are in a sequence and you wish to look for a linear trend)</a:t>
            </a:r>
            <a:endParaRPr lang="en-GB" sz="2400" dirty="0"/>
          </a:p>
          <a:p>
            <a:pPr lvl="1"/>
            <a:r>
              <a:rPr lang="en-GB" sz="2400" dirty="0" smtClean="0"/>
              <a:t>Select </a:t>
            </a:r>
            <a:r>
              <a:rPr lang="en-GB" sz="2400" dirty="0" err="1" smtClean="0"/>
              <a:t>Analyze</a:t>
            </a:r>
            <a:r>
              <a:rPr lang="en-GB" sz="2400" dirty="0" smtClean="0"/>
              <a:t> – </a:t>
            </a:r>
            <a:r>
              <a:rPr lang="en-GB" sz="2400" dirty="0" err="1" smtClean="0"/>
              <a:t>Nonparametic</a:t>
            </a:r>
            <a:r>
              <a:rPr lang="en-GB" sz="2400" dirty="0" smtClean="0"/>
              <a:t> Tests – Independent Samples… then select these tests on the Settings tabs after selecting Customise Tests</a:t>
            </a:r>
          </a:p>
          <a:p>
            <a:pPr marL="446088" indent="-446088"/>
            <a:r>
              <a:rPr lang="en-GB" sz="2800" dirty="0" smtClean="0"/>
              <a:t>If variances assumption in doubt:</a:t>
            </a:r>
          </a:p>
          <a:p>
            <a:pPr lvl="1"/>
            <a:r>
              <a:rPr lang="en-GB" sz="2400" dirty="0" smtClean="0"/>
              <a:t>Use the </a:t>
            </a:r>
            <a:r>
              <a:rPr lang="en-GB" sz="2400" b="1" dirty="0" smtClean="0"/>
              <a:t>Brown-Forsythe</a:t>
            </a:r>
            <a:r>
              <a:rPr lang="en-GB" sz="2400" dirty="0" smtClean="0"/>
              <a:t> or </a:t>
            </a:r>
            <a:r>
              <a:rPr lang="en-GB" sz="2400" b="1" dirty="0" smtClean="0"/>
              <a:t>Welch</a:t>
            </a:r>
            <a:r>
              <a:rPr lang="en-GB" sz="2400" dirty="0" smtClean="0"/>
              <a:t> test (the Welch test is more powerful except where there is an extreme mean with a large variance when the Brown-Forsyth is better)</a:t>
            </a:r>
          </a:p>
          <a:p>
            <a:pPr lvl="1"/>
            <a:r>
              <a:rPr lang="en-GB" sz="2400" dirty="0" smtClean="0"/>
              <a:t>Select ANOVA and click on Options… button and select the </a:t>
            </a:r>
            <a:r>
              <a:rPr lang="en-GB" sz="2400" b="1" dirty="0" smtClean="0"/>
              <a:t>Brown-Forsythe</a:t>
            </a:r>
            <a:r>
              <a:rPr lang="en-GB" sz="2400" dirty="0" smtClean="0"/>
              <a:t> and </a:t>
            </a:r>
            <a:r>
              <a:rPr lang="en-GB" sz="2400" b="1" dirty="0" smtClean="0"/>
              <a:t>Welch </a:t>
            </a:r>
            <a:r>
              <a:rPr lang="en-GB" sz="2400" dirty="0" smtClean="0"/>
              <a:t>options</a:t>
            </a:r>
          </a:p>
          <a:p>
            <a:pPr lvl="1"/>
            <a:r>
              <a:rPr lang="en-GB" sz="2400" dirty="0" smtClean="0"/>
              <a:t>Use the significance values there instead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7753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14375" y="116632"/>
            <a:ext cx="7772400" cy="695548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Example 1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424936" cy="936104"/>
          </a:xfrm>
        </p:spPr>
        <p:txBody>
          <a:bodyPr>
            <a:normAutofit lnSpcReduction="10000"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All 3 assumptions are OK so use normal ANOVA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 err="1" smtClean="0"/>
              <a:t>Analyze</a:t>
            </a:r>
            <a:r>
              <a:rPr lang="en-GB" sz="2800" dirty="0" smtClean="0"/>
              <a:t> </a:t>
            </a:r>
            <a:r>
              <a:rPr lang="en-GB" sz="2800" dirty="0" smtClean="0">
                <a:sym typeface="Wingdings" pitchFamily="2" charset="2"/>
              </a:rPr>
              <a:t>– Compare Means – One-Way ANOVA</a:t>
            </a:r>
            <a:endParaRPr lang="en-GB" sz="2800" dirty="0" smtClean="0"/>
          </a:p>
        </p:txBody>
      </p:sp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29" b="60229"/>
          <a:stretch>
            <a:fillRect/>
          </a:stretch>
        </p:blipFill>
        <p:spPr bwMode="auto">
          <a:xfrm>
            <a:off x="971600" y="1883492"/>
            <a:ext cx="7378650" cy="40657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357813" y="3500438"/>
            <a:ext cx="1500187" cy="642937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429250" y="4941168"/>
            <a:ext cx="1951062" cy="642938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243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91" y="1412776"/>
            <a:ext cx="8165857" cy="23515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en-GB" dirty="0" smtClean="0"/>
              <a:t>SPSS output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39552" y="4149080"/>
            <a:ext cx="8199784" cy="1944216"/>
          </a:xfrm>
        </p:spPr>
        <p:txBody>
          <a:bodyPr>
            <a:normAutofit lnSpcReduction="10000"/>
          </a:bodyPr>
          <a:lstStyle/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Significant at 0.01</a:t>
            </a:r>
          </a:p>
          <a:p>
            <a:pPr marL="447675" indent="-447675">
              <a:lnSpc>
                <a:spcPct val="105000"/>
              </a:lnSpc>
              <a:spcBef>
                <a:spcPts val="600"/>
              </a:spcBef>
            </a:pPr>
            <a:r>
              <a:rPr lang="en-GB" sz="2800" dirty="0" smtClean="0"/>
              <a:t>So there is strong evidence of differences in mean oil consumption between the four machines</a:t>
            </a:r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flipV="1">
            <a:off x="3995936" y="2918120"/>
            <a:ext cx="3744416" cy="144698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7740352" y="2564904"/>
            <a:ext cx="864096" cy="5715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1729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436" y="1722288"/>
            <a:ext cx="5058718" cy="390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16632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en-GB" sz="4000" dirty="0" smtClean="0"/>
              <a:t>Example 2</a:t>
            </a:r>
            <a:endParaRPr lang="en-US" sz="4000" dirty="0" smtClean="0"/>
          </a:p>
        </p:txBody>
      </p:sp>
      <p:sp>
        <p:nvSpPr>
          <p:cNvPr id="6" name="Content Placeholder 2"/>
          <p:cNvSpPr>
            <a:spLocks/>
          </p:cNvSpPr>
          <p:nvPr/>
        </p:nvSpPr>
        <p:spPr bwMode="auto">
          <a:xfrm>
            <a:off x="323528" y="858192"/>
            <a:ext cx="806489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Normality cannot be assumed and groups are not ordered so use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Kruskal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-Wallis test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628800"/>
            <a:ext cx="324000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Analyze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Nonparametric tests – Independent Samples…</a:t>
            </a:r>
          </a:p>
          <a:p>
            <a:pPr marL="354013" indent="-354013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GB" sz="24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PerformanceScore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on the Groups tab</a:t>
            </a:r>
          </a:p>
        </p:txBody>
      </p: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>
            <a:off x="2339751" y="4163639"/>
            <a:ext cx="3672409" cy="777529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 flipV="1">
            <a:off x="3347863" y="2780928"/>
            <a:ext cx="2664297" cy="89321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822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149" y="3429000"/>
            <a:ext cx="8229600" cy="1512962"/>
          </a:xfrm>
        </p:spPr>
        <p:txBody>
          <a:bodyPr/>
          <a:lstStyle/>
          <a:p>
            <a:pPr marL="447675" indent="-447675"/>
            <a:r>
              <a:rPr lang="en-GB" sz="2800" dirty="0" smtClean="0"/>
              <a:t>Give a p-value &lt; 0.001</a:t>
            </a:r>
          </a:p>
          <a:p>
            <a:pPr marL="447675" indent="-447675"/>
            <a:r>
              <a:rPr lang="en-GB" sz="2800" dirty="0" smtClean="0"/>
              <a:t>Very strong evidence that there are differences between the groups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61"/>
          <a:stretch/>
        </p:blipFill>
        <p:spPr bwMode="auto">
          <a:xfrm>
            <a:off x="971204" y="476672"/>
            <a:ext cx="7437440" cy="286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33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1440160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However, ANOVA was robust for Example 2 apart from the differences in variances so we can also </a:t>
            </a:r>
            <a:r>
              <a:rPr lang="en-GB" sz="2800" dirty="0"/>
              <a:t>use the Brown-Forsythe or Welch </a:t>
            </a:r>
            <a:r>
              <a:rPr lang="en-GB" sz="2800" dirty="0" smtClean="0"/>
              <a:t>test:</a:t>
            </a:r>
          </a:p>
          <a:p>
            <a:endParaRPr lang="en-GB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864430" cy="2087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4293096"/>
            <a:ext cx="835292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Both tests are significant at the 0.001 level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Thus there is very strong evidence that the means are not equal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35487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30555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Oil data</a:t>
            </a:r>
          </a:p>
        </p:txBody>
      </p:sp>
      <p:graphicFrame>
        <p:nvGraphicFramePr>
          <p:cNvPr id="5" name="Group 6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179368"/>
              </p:ext>
            </p:extLst>
          </p:nvPr>
        </p:nvGraphicFramePr>
        <p:xfrm>
          <a:off x="2538452" y="2833772"/>
          <a:ext cx="6138004" cy="3018010"/>
        </p:xfrm>
        <a:graphic>
          <a:graphicData uri="http://schemas.openxmlformats.org/drawingml/2006/table">
            <a:tbl>
              <a:tblPr/>
              <a:tblGrid>
                <a:gridCol w="2265678"/>
                <a:gridCol w="913988"/>
                <a:gridCol w="916476"/>
                <a:gridCol w="984870"/>
                <a:gridCol w="1056992"/>
              </a:tblGrid>
              <a:tr h="4267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Machine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Oil consumption</a:t>
                      </a: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2679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</a:t>
                      </a: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0294" name="Straight Arrow Connector 7"/>
          <p:cNvCxnSpPr>
            <a:cxnSpLocks noChangeShapeType="1"/>
          </p:cNvCxnSpPr>
          <p:nvPr/>
        </p:nvCxnSpPr>
        <p:spPr bwMode="auto">
          <a:xfrm>
            <a:off x="4862454" y="2060848"/>
            <a:ext cx="285750" cy="85439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5" name="Straight Arrow Connector 8"/>
          <p:cNvCxnSpPr>
            <a:cxnSpLocks noChangeShapeType="1"/>
          </p:cNvCxnSpPr>
          <p:nvPr/>
        </p:nvCxnSpPr>
        <p:spPr bwMode="auto">
          <a:xfrm>
            <a:off x="5148204" y="2060848"/>
            <a:ext cx="928687" cy="98894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6" name="Straight Arrow Connector 9"/>
          <p:cNvCxnSpPr>
            <a:cxnSpLocks noChangeShapeType="1"/>
          </p:cNvCxnSpPr>
          <p:nvPr/>
        </p:nvCxnSpPr>
        <p:spPr bwMode="auto">
          <a:xfrm>
            <a:off x="5433954" y="2060848"/>
            <a:ext cx="1516161" cy="98894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97" name="Straight Arrow Connector 10"/>
          <p:cNvCxnSpPr>
            <a:cxnSpLocks noChangeShapeType="1"/>
          </p:cNvCxnSpPr>
          <p:nvPr/>
        </p:nvCxnSpPr>
        <p:spPr bwMode="auto">
          <a:xfrm>
            <a:off x="6076891" y="2060848"/>
            <a:ext cx="1857375" cy="85439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98" name="Text Box 71"/>
          <p:cNvSpPr txBox="1">
            <a:spLocks noChangeArrowheads="1"/>
          </p:cNvSpPr>
          <p:nvPr/>
        </p:nvSpPr>
        <p:spPr bwMode="auto">
          <a:xfrm>
            <a:off x="2138422" y="1052736"/>
            <a:ext cx="617799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Machine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number gives 4 data groups (known as a </a:t>
            </a:r>
            <a:r>
              <a:rPr lang="en-GB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916832"/>
            <a:ext cx="2232000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This example has the same number of data values for each group, but this is not necessary (as in the unpaired t-test)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170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Multiple comparisons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133850"/>
          </a:xfrm>
        </p:spPr>
        <p:txBody>
          <a:bodyPr/>
          <a:lstStyle/>
          <a:p>
            <a:pPr marL="446088" indent="-446088"/>
            <a:r>
              <a:rPr lang="en-GB" sz="2800" dirty="0" smtClean="0"/>
              <a:t>What if we conclude there are differences between the groups?</a:t>
            </a:r>
          </a:p>
          <a:p>
            <a:pPr marL="446088" indent="-446088"/>
            <a:r>
              <a:rPr lang="en-GB" sz="2800" dirty="0" smtClean="0"/>
              <a:t>We don’t know where differences are!</a:t>
            </a:r>
          </a:p>
          <a:p>
            <a:pPr marL="446088" indent="-446088"/>
            <a:r>
              <a:rPr lang="en-GB" sz="2800" dirty="0" smtClean="0"/>
              <a:t>We can do </a:t>
            </a:r>
            <a:r>
              <a:rPr lang="en-GB" sz="2800" b="1" dirty="0" smtClean="0"/>
              <a:t>post-hoc</a:t>
            </a:r>
            <a:r>
              <a:rPr lang="en-GB" sz="2800" dirty="0" smtClean="0"/>
              <a:t> tests to compare each pair of groups</a:t>
            </a:r>
          </a:p>
          <a:p>
            <a:pPr marL="446088" indent="-446088"/>
            <a:r>
              <a:rPr lang="en-GB" sz="2800" dirty="0" smtClean="0"/>
              <a:t>Similar to 2-sample tests but adjusted for the multiple testing issue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7499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Which post hoc test?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432" y="1052736"/>
            <a:ext cx="7992000" cy="3600400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For equal group sizes and similar variances, use </a:t>
            </a:r>
            <a:r>
              <a:rPr lang="en-GB" sz="2600" b="1" dirty="0" err="1" smtClean="0"/>
              <a:t>Tukey</a:t>
            </a:r>
            <a:r>
              <a:rPr lang="en-GB" sz="2600" b="1" dirty="0" smtClean="0"/>
              <a:t> (HSD)</a:t>
            </a:r>
            <a:r>
              <a:rPr lang="en-GB" sz="2600" dirty="0" smtClean="0"/>
              <a:t> or, for guaranteed control over Type I errors (more conservative), use </a:t>
            </a:r>
            <a:r>
              <a:rPr lang="en-GB" sz="2600" b="1" dirty="0" err="1" smtClean="0"/>
              <a:t>Bonferroni</a:t>
            </a:r>
            <a:endParaRPr lang="en-GB" sz="2600" b="1" dirty="0" smtClean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For slightly different group sizes, use </a:t>
            </a:r>
            <a:r>
              <a:rPr lang="en-GB" sz="2600" b="1" dirty="0" smtClean="0"/>
              <a:t>Gabriel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For very different group sizes, use </a:t>
            </a:r>
            <a:r>
              <a:rPr lang="en-GB" sz="2600" b="1" dirty="0" smtClean="0"/>
              <a:t>Hochberg’s GT2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600" dirty="0" smtClean="0"/>
              <a:t>For unequal variances, use </a:t>
            </a:r>
            <a:r>
              <a:rPr lang="en-GB" sz="2600" b="1" dirty="0" smtClean="0"/>
              <a:t>Games-Howell</a:t>
            </a:r>
          </a:p>
          <a:p>
            <a:pPr marL="0" indent="0">
              <a:lnSpc>
                <a:spcPct val="95000"/>
              </a:lnSpc>
              <a:spcBef>
                <a:spcPts val="1200"/>
              </a:spcBef>
              <a:buNone/>
            </a:pPr>
            <a:r>
              <a:rPr lang="en-GB" sz="2600" dirty="0" smtClean="0"/>
              <a:t>Source: (Field, 2013: 459)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46306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Example 1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80920" cy="5000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800" dirty="0" err="1" smtClean="0"/>
              <a:t>Analyze</a:t>
            </a:r>
            <a:r>
              <a:rPr lang="en-GB" sz="2800" dirty="0" smtClean="0"/>
              <a:t> </a:t>
            </a:r>
            <a:r>
              <a:rPr lang="en-GB" sz="2800" dirty="0" smtClean="0">
                <a:sym typeface="Wingdings" pitchFamily="2" charset="2"/>
              </a:rPr>
              <a:t>– Compare Means – One-Way ANOVA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73" t="14343" r="19907" b="60289"/>
          <a:stretch>
            <a:fillRect/>
          </a:stretch>
        </p:blipFill>
        <p:spPr bwMode="auto">
          <a:xfrm>
            <a:off x="464159" y="1700808"/>
            <a:ext cx="651999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Callout 7"/>
          <p:cNvSpPr>
            <a:spLocks noChangeArrowheads="1"/>
          </p:cNvSpPr>
          <p:nvPr/>
        </p:nvSpPr>
        <p:spPr bwMode="auto">
          <a:xfrm>
            <a:off x="6804248" y="2348880"/>
            <a:ext cx="2016224" cy="1848247"/>
          </a:xfrm>
          <a:prstGeom prst="wedgeEllipseCallout">
            <a:avLst>
              <a:gd name="adj1" fmla="val -59491"/>
              <a:gd name="adj2" fmla="val -31458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Click on Post Hoc.. button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24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12968" cy="936104"/>
          </a:xfrm>
        </p:spPr>
        <p:txBody>
          <a:bodyPr/>
          <a:lstStyle/>
          <a:p>
            <a:r>
              <a:rPr lang="en-GB" sz="4000" dirty="0" smtClean="0"/>
              <a:t>Multiple comparisons in SPSS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7" t="27819" r="31254" b="32577"/>
          <a:stretch/>
        </p:blipFill>
        <p:spPr bwMode="auto">
          <a:xfrm>
            <a:off x="395536" y="1124744"/>
            <a:ext cx="667409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Callout 25"/>
          <p:cNvSpPr>
            <a:spLocks noChangeArrowheads="1"/>
          </p:cNvSpPr>
          <p:nvPr/>
        </p:nvSpPr>
        <p:spPr bwMode="auto">
          <a:xfrm>
            <a:off x="6804248" y="1916832"/>
            <a:ext cx="2160240" cy="2016224"/>
          </a:xfrm>
          <a:prstGeom prst="wedgeEllipseCallout">
            <a:avLst>
              <a:gd name="adj1" fmla="val -228250"/>
              <a:gd name="adj2" fmla="val -27548"/>
            </a:avLst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Tukey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Bonferoni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tests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00334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751584" cy="5596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045631" y="2134568"/>
            <a:ext cx="324000" cy="180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985291" y="1774528"/>
            <a:ext cx="180000" cy="180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69367" y="2134568"/>
            <a:ext cx="180000" cy="180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451089" y="2134929"/>
            <a:ext cx="1512000" cy="180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84496" y="188640"/>
            <a:ext cx="2844000" cy="5837721"/>
          </a:xfrm>
        </p:spPr>
        <p:txBody>
          <a:bodyPr/>
          <a:lstStyle/>
          <a:p>
            <a:pPr marL="358775" indent="-358775">
              <a:lnSpc>
                <a:spcPct val="95000"/>
              </a:lnSpc>
            </a:pPr>
            <a:r>
              <a:rPr lang="en-GB" sz="2200" dirty="0" smtClean="0"/>
              <a:t>Only significant difference for </a:t>
            </a:r>
            <a:r>
              <a:rPr lang="en-GB" sz="2200" dirty="0" err="1" smtClean="0"/>
              <a:t>Tukey</a:t>
            </a:r>
            <a:r>
              <a:rPr lang="en-GB" sz="2200" dirty="0" smtClean="0"/>
              <a:t> HSD is between Machines 2 and 4</a:t>
            </a:r>
          </a:p>
          <a:p>
            <a:pPr marL="358775" indent="-358775">
              <a:lnSpc>
                <a:spcPct val="95000"/>
              </a:lnSpc>
            </a:pPr>
            <a:r>
              <a:rPr lang="en-GB" sz="2200" dirty="0" smtClean="0"/>
              <a:t>Strong evidence (p &lt; 0.01) that Machine 2 uses more oil than Machine 4</a:t>
            </a:r>
          </a:p>
          <a:p>
            <a:pPr marL="358775" indent="-358775">
              <a:lnSpc>
                <a:spcPct val="95000"/>
              </a:lnSpc>
            </a:pPr>
            <a:r>
              <a:rPr lang="en-GB" sz="2200" dirty="0"/>
              <a:t>Significance levels </a:t>
            </a:r>
            <a:r>
              <a:rPr lang="en-GB" sz="2200" dirty="0" smtClean="0"/>
              <a:t>are higher and </a:t>
            </a:r>
            <a:r>
              <a:rPr lang="en-GB" sz="2200" dirty="0"/>
              <a:t>confidence interval bounds </a:t>
            </a:r>
            <a:r>
              <a:rPr lang="en-GB" sz="2200" dirty="0" smtClean="0"/>
              <a:t>are smaller than </a:t>
            </a:r>
            <a:r>
              <a:rPr lang="en-GB" sz="2200" dirty="0"/>
              <a:t>for </a:t>
            </a:r>
            <a:r>
              <a:rPr lang="en-GB" sz="2200" dirty="0" err="1"/>
              <a:t>Bonferroni</a:t>
            </a:r>
            <a:r>
              <a:rPr lang="en-GB" sz="2200" dirty="0"/>
              <a:t>, as </a:t>
            </a:r>
            <a:r>
              <a:rPr lang="en-GB" sz="2200" dirty="0" smtClean="0"/>
              <a:t>expected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60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Multiple comparisons conclusions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136904" cy="4320480"/>
          </a:xfrm>
        </p:spPr>
        <p:txBody>
          <a:bodyPr/>
          <a:lstStyle/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Only significant difference is between Machines 2 and 4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Strong evidence (p &lt; 0.01) with both tests that Machine 2 uses more oil than Machine 4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95% confidence interval for difference between machines is approximately 7 to 39 litres/week</a:t>
            </a:r>
          </a:p>
          <a:p>
            <a:pPr marL="446088" indent="-446088">
              <a:lnSpc>
                <a:spcPct val="95000"/>
              </a:lnSpc>
              <a:spcBef>
                <a:spcPts val="600"/>
              </a:spcBef>
            </a:pPr>
            <a:r>
              <a:rPr lang="en-GB" sz="2800" dirty="0" smtClean="0"/>
              <a:t>No evidence of differences in oil usage between other machines (because all the other confidence intervals </a:t>
            </a:r>
            <a:r>
              <a:rPr lang="en-GB" sz="2800" dirty="0"/>
              <a:t>for </a:t>
            </a:r>
            <a:r>
              <a:rPr lang="en-GB" sz="2800" dirty="0" err="1"/>
              <a:t>Tukey</a:t>
            </a:r>
            <a:r>
              <a:rPr lang="en-GB" sz="2800" dirty="0"/>
              <a:t> HSD contain </a:t>
            </a:r>
            <a:r>
              <a:rPr lang="en-GB" sz="2800" dirty="0" smtClean="0"/>
              <a:t>0)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8844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000" dirty="0" smtClean="0"/>
              <a:t>Example 2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792088"/>
          </a:xfrm>
        </p:spPr>
        <p:txBody>
          <a:bodyPr>
            <a:normAutofit/>
          </a:bodyPr>
          <a:lstStyle/>
          <a:p>
            <a:pPr marL="354013" indent="-354013">
              <a:lnSpc>
                <a:spcPct val="95000"/>
              </a:lnSpc>
            </a:pPr>
            <a:r>
              <a:rPr lang="en-US" sz="2400" dirty="0" smtClean="0"/>
              <a:t>As normality cannot be assumed, need to use nonparametric tests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3" b="18861"/>
          <a:stretch/>
        </p:blipFill>
        <p:spPr bwMode="auto">
          <a:xfrm>
            <a:off x="1691680" y="1772816"/>
            <a:ext cx="6429328" cy="21480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55526" y="4463430"/>
            <a:ext cx="347245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Double-click on this note to open the Model Viewer dialogue box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>
            <a:cxnSpLocks noChangeShapeType="1"/>
            <a:stCxn id="8" idx="0"/>
          </p:cNvCxnSpPr>
          <p:nvPr/>
        </p:nvCxnSpPr>
        <p:spPr bwMode="auto">
          <a:xfrm flipV="1">
            <a:off x="2691755" y="3717032"/>
            <a:ext cx="368077" cy="74639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59513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0866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5526" y="5157192"/>
            <a:ext cx="404852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view option to Pairwise Comparisons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  <a:stCxn id="5" idx="0"/>
          </p:cNvCxnSpPr>
          <p:nvPr/>
        </p:nvCxnSpPr>
        <p:spPr bwMode="auto">
          <a:xfrm flipV="1">
            <a:off x="2979787" y="4581128"/>
            <a:ext cx="1592213" cy="57606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7118749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3" r="13816"/>
          <a:stretch/>
        </p:blipFill>
        <p:spPr bwMode="auto">
          <a:xfrm>
            <a:off x="3851920" y="260648"/>
            <a:ext cx="4894515" cy="6097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3096344" cy="621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adjusted significance values are corrected using an equivalent to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Bonferroni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correction for parametric ANOVA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Very strong evidence of a difference between groups 1 and 3</a:t>
            </a:r>
          </a:p>
          <a:p>
            <a:pPr marL="342900" indent="-342900">
              <a:lnSpc>
                <a:spcPct val="95000"/>
              </a:lnSpc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Weak evidence of a difference between groups 1 and 2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3491880" y="4365104"/>
            <a:ext cx="4320480" cy="43204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V="1">
            <a:off x="3485389" y="4365104"/>
            <a:ext cx="4542995" cy="151216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741382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676000" cy="1224136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However, as ANOVA was robust apart from the equality of variances assumption we can also use the Games-Howell post hoc test: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58" y="1556792"/>
            <a:ext cx="6178058" cy="29706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4595063"/>
            <a:ext cx="8676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Very strong evidence of differences between groups 1 and 3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Evidence of differences between groups 1 and 2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Weak evidence of differences between groups 2 and 3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132856"/>
            <a:ext cx="1836000" cy="16312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More powerful conclusions than the nonparametric tests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>
            <a:cxnSpLocks noChangeShapeType="1"/>
            <a:stCxn id="4" idx="2"/>
          </p:cNvCxnSpPr>
          <p:nvPr/>
        </p:nvCxnSpPr>
        <p:spPr bwMode="auto">
          <a:xfrm>
            <a:off x="1097512" y="3764072"/>
            <a:ext cx="378144" cy="763354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68312" y="2888960"/>
            <a:ext cx="396000" cy="136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12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32048" y="144015"/>
            <a:ext cx="7772400" cy="792088"/>
          </a:xfrm>
        </p:spPr>
        <p:txBody>
          <a:bodyPr/>
          <a:lstStyle/>
          <a:p>
            <a:pPr algn="ctr"/>
            <a:r>
              <a:rPr lang="en-GB" dirty="0" smtClean="0"/>
              <a:t>Oil data in SPSS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1000403"/>
            <a:ext cx="4464496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Open the file </a:t>
            </a: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Oil.sav</a:t>
            </a:r>
            <a:endParaRPr lang="en-GB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Oil data is given in a single column with the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Machine 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indicating the machine it refers to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069" b="25021"/>
          <a:stretch/>
        </p:blipFill>
        <p:spPr bwMode="auto">
          <a:xfrm>
            <a:off x="5436096" y="1043039"/>
            <a:ext cx="2228621" cy="4762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6188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714375" y="116632"/>
            <a:ext cx="77724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Recap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539552" y="692696"/>
            <a:ext cx="8208912" cy="53285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Font typeface="Wingdings" pitchFamily="2" charset="2"/>
              <a:buNone/>
            </a:pPr>
            <a:r>
              <a:rPr lang="en-GB" sz="2800" dirty="0" smtClean="0"/>
              <a:t>We have considered: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Describing multiple groups:</a:t>
            </a:r>
          </a:p>
          <a:p>
            <a:pPr marL="895350" lvl="1" indent="-354013" defTabSz="989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Scatter plots</a:t>
            </a:r>
          </a:p>
          <a:p>
            <a:pPr marL="895350" lvl="1" indent="-354013" defTabSz="989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Means and standard deviations</a:t>
            </a:r>
          </a:p>
          <a:p>
            <a:pPr marL="895350" lvl="1" indent="-354013" defTabSz="989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Boxplots</a:t>
            </a:r>
          </a:p>
          <a:p>
            <a:pPr marL="447675" indent="-447675">
              <a:lnSpc>
                <a:spcPct val="90000"/>
              </a:lnSpc>
              <a:spcBef>
                <a:spcPts val="600"/>
              </a:spcBef>
            </a:pPr>
            <a:r>
              <a:rPr lang="en-GB" sz="2800" dirty="0" smtClean="0"/>
              <a:t>Checking assumptions:</a:t>
            </a:r>
          </a:p>
          <a:p>
            <a:pPr marL="895350" lvl="1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Normality of each group (Shapiro-</a:t>
            </a:r>
            <a:r>
              <a:rPr lang="en-GB" sz="2400" dirty="0" err="1" smtClean="0"/>
              <a:t>Wilk</a:t>
            </a:r>
            <a:r>
              <a:rPr lang="en-GB" sz="2400" dirty="0" smtClean="0"/>
              <a:t> and Kolmogorov Smirnov)</a:t>
            </a:r>
          </a:p>
          <a:p>
            <a:pPr marL="895350" lvl="1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Normality of errors (creating </a:t>
            </a:r>
            <a:r>
              <a:rPr lang="en-GB" sz="2400" dirty="0" err="1" smtClean="0"/>
              <a:t>unstandardised</a:t>
            </a:r>
            <a:r>
              <a:rPr lang="en-GB" sz="2400" dirty="0" smtClean="0"/>
              <a:t> residuals, then as above)</a:t>
            </a:r>
          </a:p>
          <a:p>
            <a:pPr marL="895350" lvl="1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Equality of variances (</a:t>
            </a:r>
            <a:r>
              <a:rPr lang="en-GB" sz="2400" dirty="0" err="1" smtClean="0"/>
              <a:t>Levene’s</a:t>
            </a:r>
            <a:r>
              <a:rPr lang="en-GB" sz="2400" dirty="0" smtClean="0"/>
              <a:t> test)</a:t>
            </a:r>
          </a:p>
          <a:p>
            <a:pPr marL="895350" lvl="1" indent="-354013">
              <a:lnSpc>
                <a:spcPct val="90000"/>
              </a:lnSpc>
              <a:spcBef>
                <a:spcPts val="600"/>
              </a:spcBef>
            </a:pPr>
            <a:r>
              <a:rPr lang="en-GB" sz="2400" dirty="0" smtClean="0"/>
              <a:t>Robustness to violations of assumptions (kurtosis, group sizes and degrees of freedom)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778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Recap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40560"/>
          </a:xfrm>
        </p:spPr>
        <p:txBody>
          <a:bodyPr>
            <a:normAutofit/>
          </a:bodyPr>
          <a:lstStyle/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Carrying out the ANOVA test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Unequal variances </a:t>
            </a:r>
            <a:r>
              <a:rPr lang="en-GB" sz="2800" dirty="0" smtClean="0"/>
              <a:t>alternatives (Brown-Forsythe and </a:t>
            </a:r>
            <a:r>
              <a:rPr lang="en-GB" sz="2800" dirty="0"/>
              <a:t>Welch)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Nonparametric </a:t>
            </a:r>
            <a:r>
              <a:rPr lang="en-GB" sz="2800" dirty="0" smtClean="0"/>
              <a:t>alternatives: </a:t>
            </a:r>
            <a:r>
              <a:rPr lang="en-GB" sz="2800" dirty="0" err="1" smtClean="0"/>
              <a:t>Kruskal</a:t>
            </a:r>
            <a:r>
              <a:rPr lang="en-GB" sz="2800" dirty="0" smtClean="0"/>
              <a:t>-Wallis (general) and </a:t>
            </a:r>
            <a:r>
              <a:rPr lang="en-GB" sz="2800" dirty="0" err="1" smtClean="0"/>
              <a:t>Jonckheere-Terpstra</a:t>
            </a:r>
            <a:r>
              <a:rPr lang="en-GB" dirty="0"/>
              <a:t> </a:t>
            </a:r>
            <a:r>
              <a:rPr lang="en-GB" dirty="0" smtClean="0"/>
              <a:t>(linear)</a:t>
            </a:r>
            <a:endParaRPr lang="en-GB" sz="2800" dirty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Post hoc tests (</a:t>
            </a:r>
            <a:r>
              <a:rPr lang="en-GB" sz="2800" dirty="0" err="1"/>
              <a:t>Tukey</a:t>
            </a:r>
            <a:r>
              <a:rPr lang="en-GB" sz="2800" dirty="0"/>
              <a:t>, </a:t>
            </a:r>
            <a:r>
              <a:rPr lang="en-GB" sz="2800" dirty="0" err="1"/>
              <a:t>Bonferroni</a:t>
            </a:r>
            <a:r>
              <a:rPr lang="en-GB" sz="2800" dirty="0"/>
              <a:t>, </a:t>
            </a:r>
            <a:r>
              <a:rPr lang="en-GB" sz="2800" dirty="0" smtClean="0"/>
              <a:t>Gabriel and </a:t>
            </a:r>
            <a:r>
              <a:rPr lang="en-GB" sz="2800" dirty="0"/>
              <a:t>Hochberg’s </a:t>
            </a:r>
            <a:r>
              <a:rPr lang="en-GB" sz="2800" dirty="0" smtClean="0"/>
              <a:t>GT2)</a:t>
            </a:r>
            <a:endParaRPr lang="en-GB" sz="2800" dirty="0"/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Unequal variances </a:t>
            </a:r>
            <a:r>
              <a:rPr lang="en-GB" sz="2800" dirty="0" smtClean="0"/>
              <a:t>alternative (Games-Howell</a:t>
            </a:r>
            <a:r>
              <a:rPr lang="en-GB" sz="2800" dirty="0"/>
              <a:t>)</a:t>
            </a:r>
          </a:p>
          <a:p>
            <a:pPr marL="447675" indent="-447675">
              <a:lnSpc>
                <a:spcPct val="95000"/>
              </a:lnSpc>
              <a:spcBef>
                <a:spcPts val="600"/>
              </a:spcBef>
            </a:pPr>
            <a:r>
              <a:rPr lang="en-GB" sz="2800" dirty="0"/>
              <a:t>Nonparametric alternatives </a:t>
            </a:r>
            <a:r>
              <a:rPr lang="en-GB" sz="2800" dirty="0" smtClean="0"/>
              <a:t>(</a:t>
            </a:r>
            <a:r>
              <a:rPr lang="en-US" sz="2800" dirty="0" err="1" smtClean="0"/>
              <a:t>Kruskal</a:t>
            </a:r>
            <a:r>
              <a:rPr lang="en-US" sz="2800" dirty="0" smtClean="0"/>
              <a:t>-Wallis pairwise comparisons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17075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466" y="202630"/>
            <a:ext cx="8229600" cy="778098"/>
          </a:xfrm>
        </p:spPr>
        <p:txBody>
          <a:bodyPr/>
          <a:lstStyle/>
          <a:p>
            <a:r>
              <a:rPr lang="en-GB" dirty="0" smtClean="0"/>
              <a:t>Simple statistics</a:t>
            </a:r>
            <a:endParaRPr lang="en-GB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9552" y="1052736"/>
            <a:ext cx="8176378" cy="98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marL="447675" indent="-447675" algn="l" eaLnBrk="1" hangingPunct="1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Analyze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- Compare means – means</a:t>
            </a:r>
          </a:p>
          <a:p>
            <a:pPr marL="447675" indent="-447675" algn="l" eaLnBrk="1" hangingPunct="1">
              <a:lnSpc>
                <a:spcPct val="95000"/>
              </a:lnSpc>
              <a:spcBef>
                <a:spcPts val="600"/>
              </a:spcBef>
              <a:buFont typeface="Wingdings" pitchFamily="2" charset="2"/>
              <a:buChar char="q"/>
            </a:pP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Oil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Machine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as shown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6" t="31038" r="34927" b="35376"/>
          <a:stretch/>
        </p:blipFill>
        <p:spPr bwMode="auto">
          <a:xfrm>
            <a:off x="323528" y="2449285"/>
            <a:ext cx="3829000" cy="267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106" y="2449284"/>
            <a:ext cx="4527790" cy="2671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5417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792088"/>
          </a:xfrm>
        </p:spPr>
        <p:txBody>
          <a:bodyPr>
            <a:normAutofit/>
          </a:bodyPr>
          <a:lstStyle/>
          <a:p>
            <a:pPr algn="ctr"/>
            <a:r>
              <a:rPr lang="en-GB" sz="3800" dirty="0" smtClean="0"/>
              <a:t>Error bar chart (Oil v. Machine)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276295" y="1049448"/>
            <a:ext cx="1764000" cy="3744416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Error bar charts are better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for larger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samples.</a:t>
            </a:r>
          </a:p>
          <a:p>
            <a:pPr algn="ctr">
              <a:lnSpc>
                <a:spcPct val="95000"/>
              </a:lnSpc>
              <a:spcBef>
                <a:spcPts val="600"/>
              </a:spcBef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show the means and their confidence intervals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3" y="998791"/>
            <a:ext cx="5400600" cy="4327349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627784" y="1484784"/>
            <a:ext cx="792000" cy="1692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716016" y="3009326"/>
            <a:ext cx="792000" cy="1692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44216" y="5227224"/>
            <a:ext cx="5472000" cy="794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Non-overlapping confidence intervals indicate possible significant differences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023784" y="3176785"/>
            <a:ext cx="1038129" cy="20504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0" idx="4"/>
          </p:cNvCxnSpPr>
          <p:nvPr/>
        </p:nvCxnSpPr>
        <p:spPr>
          <a:xfrm flipV="1">
            <a:off x="4716016" y="4701326"/>
            <a:ext cx="396000" cy="5258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50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Initial observations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3000" dirty="0" smtClean="0"/>
              <a:t>There appear to be differences between the sample means, i.e. variation between groups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3000" dirty="0" smtClean="0"/>
              <a:t>But there is also variation within groups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3000" dirty="0" smtClean="0"/>
              <a:t>Can we conclude that there are differences between groups (population means)?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GB" sz="3000" dirty="0" smtClean="0"/>
              <a:t>We need an objective approach – this is known as </a:t>
            </a:r>
            <a:r>
              <a:rPr lang="en-GB" sz="3000" b="1" dirty="0" smtClean="0"/>
              <a:t>ANOVA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2766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 to ANOVA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7989888" cy="4248472"/>
          </a:xfrm>
        </p:spPr>
        <p:txBody>
          <a:bodyPr>
            <a:normAutofit/>
          </a:bodyPr>
          <a:lstStyle/>
          <a:p>
            <a:pPr marL="446088" indent="-446088"/>
            <a:r>
              <a:rPr lang="en-GB" sz="2800" dirty="0" smtClean="0"/>
              <a:t>ANOVA is a multiple group extension of the two sample independent t test used to compare two groups (population means)</a:t>
            </a:r>
          </a:p>
          <a:p>
            <a:pPr marL="446088" indent="-446088"/>
            <a:r>
              <a:rPr lang="en-GB" sz="2800" dirty="0" smtClean="0"/>
              <a:t>ANOVA is used to compare several groups (population means)</a:t>
            </a:r>
          </a:p>
          <a:p>
            <a:pPr marL="446088" indent="-446088"/>
            <a:r>
              <a:rPr lang="en-GB" sz="2800" dirty="0" smtClean="0"/>
              <a:t>Called ANOVA from </a:t>
            </a:r>
            <a:r>
              <a:rPr lang="en-GB" sz="2800" b="1" dirty="0" err="1" smtClean="0"/>
              <a:t>AN</a:t>
            </a:r>
            <a:r>
              <a:rPr lang="en-GB" sz="2800" dirty="0" err="1" smtClean="0"/>
              <a:t>alysis</a:t>
            </a:r>
            <a:r>
              <a:rPr lang="en-GB" sz="2800" dirty="0" smtClean="0"/>
              <a:t> </a:t>
            </a:r>
            <a:r>
              <a:rPr lang="en-GB" sz="2800" b="1" dirty="0" smtClean="0"/>
              <a:t>O</a:t>
            </a:r>
            <a:r>
              <a:rPr lang="en-GB" sz="2800" dirty="0" smtClean="0"/>
              <a:t>f </a:t>
            </a:r>
            <a:r>
              <a:rPr lang="en-GB" sz="2800" b="1" dirty="0" err="1" smtClean="0"/>
              <a:t>VA</a:t>
            </a:r>
            <a:r>
              <a:rPr lang="en-GB" sz="2800" dirty="0" err="1" smtClean="0"/>
              <a:t>riance</a:t>
            </a:r>
            <a:endParaRPr lang="en-GB" sz="2800" dirty="0" smtClean="0"/>
          </a:p>
          <a:p>
            <a:pPr marL="446088" indent="-446088"/>
            <a:r>
              <a:rPr lang="en-GB" sz="2800" dirty="0" smtClean="0"/>
              <a:t>(The name is therefore a bit confusing because it appears to be a </a:t>
            </a:r>
            <a:r>
              <a:rPr lang="en-GB" sz="2800" b="1" dirty="0" smtClean="0"/>
              <a:t>means</a:t>
            </a:r>
            <a:r>
              <a:rPr lang="en-GB" sz="2800" dirty="0" smtClean="0"/>
              <a:t> test, not a variance test)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34024"/>
            <a:ext cx="1055191" cy="369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7863" y="614154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Peter Samuels</a:t>
            </a:r>
          </a:p>
          <a:p>
            <a:pPr algn="ctr"/>
            <a:r>
              <a:rPr lang="en-GB" sz="1200" dirty="0" smtClean="0"/>
              <a:t>Birmingham City University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6329795" y="61415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Reviewer: Ellen Marshall</a:t>
            </a:r>
          </a:p>
          <a:p>
            <a:pPr algn="r"/>
            <a:r>
              <a:rPr lang="en-GB" sz="1200" dirty="0" smtClean="0"/>
              <a:t>University of Sheffield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3094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2727</Words>
  <Application>Microsoft Office PowerPoint</Application>
  <PresentationFormat>On-screen Show (4:3)</PresentationFormat>
  <Paragraphs>505</Paragraphs>
  <Slides>51</Slides>
  <Notes>30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2" baseType="lpstr">
      <vt:lpstr>Arial</vt:lpstr>
      <vt:lpstr>Arial Black</vt:lpstr>
      <vt:lpstr>Calibri</vt:lpstr>
      <vt:lpstr>Cambria Math</vt:lpstr>
      <vt:lpstr>Gill Sans MT</vt:lpstr>
      <vt:lpstr>Symbol</vt:lpstr>
      <vt:lpstr>Times New Roman</vt:lpstr>
      <vt:lpstr>Verdana</vt:lpstr>
      <vt:lpstr>Wingdings</vt:lpstr>
      <vt:lpstr>Office Theme</vt:lpstr>
      <vt:lpstr>Equation</vt:lpstr>
      <vt:lpstr>Statistical Methods 10. Introduction to Analysis of Variance (ANOVA)</vt:lpstr>
      <vt:lpstr>Workshop outline</vt:lpstr>
      <vt:lpstr>Example 1</vt:lpstr>
      <vt:lpstr>Oil data</vt:lpstr>
      <vt:lpstr>Oil data in SPSS</vt:lpstr>
      <vt:lpstr>Simple statistics</vt:lpstr>
      <vt:lpstr>Error bar chart (Oil v. Machine)</vt:lpstr>
      <vt:lpstr>Initial observations</vt:lpstr>
      <vt:lpstr>Introduction to ANOVA</vt:lpstr>
      <vt:lpstr>Introduction to ANOVA</vt:lpstr>
      <vt:lpstr>The ANOVA model</vt:lpstr>
      <vt:lpstr>Testing</vt:lpstr>
      <vt:lpstr>Assumptions</vt:lpstr>
      <vt:lpstr>Assumption 1: Testing each group for normality</vt:lpstr>
      <vt:lpstr>PowerPoint Presentation</vt:lpstr>
      <vt:lpstr>PowerPoint Presentation</vt:lpstr>
      <vt:lpstr>Assumption 2: Testing errors for normality</vt:lpstr>
      <vt:lpstr>PowerPoint Presentation</vt:lpstr>
      <vt:lpstr>PowerPoint Presentation</vt:lpstr>
      <vt:lpstr>PowerPoint Presentation</vt:lpstr>
      <vt:lpstr>Assumption 3: Equal variances for Oil data</vt:lpstr>
      <vt:lpstr>PowerPoint Presentation</vt:lpstr>
      <vt:lpstr>PowerPoint Presentation</vt:lpstr>
      <vt:lpstr>Example 2</vt:lpstr>
      <vt:lpstr>Error bar chart (PerformanceScore v. Design)</vt:lpstr>
      <vt:lpstr>Check normality of each group</vt:lpstr>
      <vt:lpstr>PowerPoint Presentation</vt:lpstr>
      <vt:lpstr>Normality of errors check</vt:lpstr>
      <vt:lpstr>PowerPoint Presentation</vt:lpstr>
      <vt:lpstr>Equality of variances check</vt:lpstr>
      <vt:lpstr>Robustness of ANOVA</vt:lpstr>
      <vt:lpstr>Robustness calculation for Example 2</vt:lpstr>
      <vt:lpstr>Summary of findings: ANOVA assumptions</vt:lpstr>
      <vt:lpstr>What if these assumptions are in doubt?</vt:lpstr>
      <vt:lpstr>Example 1</vt:lpstr>
      <vt:lpstr>SPSS output</vt:lpstr>
      <vt:lpstr>Example 2</vt:lpstr>
      <vt:lpstr>PowerPoint Presentation</vt:lpstr>
      <vt:lpstr>PowerPoint Presentation</vt:lpstr>
      <vt:lpstr>Multiple comparisons</vt:lpstr>
      <vt:lpstr>Which post hoc test?</vt:lpstr>
      <vt:lpstr>Example 1</vt:lpstr>
      <vt:lpstr>Multiple comparisons in SPSS</vt:lpstr>
      <vt:lpstr>PowerPoint Presentation</vt:lpstr>
      <vt:lpstr>Multiple comparisons conclusions</vt:lpstr>
      <vt:lpstr>Example 2</vt:lpstr>
      <vt:lpstr>PowerPoint Presentation</vt:lpstr>
      <vt:lpstr>PowerPoint Presentation</vt:lpstr>
      <vt:lpstr>PowerPoint Presentation</vt:lpstr>
      <vt:lpstr>Recap</vt:lpstr>
      <vt:lpstr>Recap (2)</vt:lpstr>
    </vt:vector>
  </TitlesOfParts>
  <Company>Loughborough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Janette Matthews;Peter Samuels</dc:creator>
  <cp:lastModifiedBy>Peter Samuels</cp:lastModifiedBy>
  <cp:revision>44</cp:revision>
  <dcterms:created xsi:type="dcterms:W3CDTF">2013-10-23T13:04:34Z</dcterms:created>
  <dcterms:modified xsi:type="dcterms:W3CDTF">2016-07-15T11:22:23Z</dcterms:modified>
</cp:coreProperties>
</file>